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63" r:id="rId3"/>
    <p:sldId id="258" r:id="rId4"/>
    <p:sldId id="259" r:id="rId5"/>
    <p:sldId id="260" r:id="rId6"/>
    <p:sldId id="261" r:id="rId7"/>
    <p:sldId id="262" r:id="rId8"/>
    <p:sldId id="264" r:id="rId9"/>
  </p:sldIdLst>
  <p:sldSz cx="9144000" cy="5143500" type="screen16x9"/>
  <p:notesSz cx="6858000" cy="9144000"/>
  <p:embeddedFontLst>
    <p:embeddedFont>
      <p:font typeface="Old Standard TT" panose="020B0604020202020204" charset="0"/>
      <p:regular r:id="rId11"/>
      <p:bold r:id="rId12"/>
      <p: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FA0B65B-F055-4F23-9966-29C546729B42}">
  <a:tblStyle styleId="{9FA0B65B-F055-4F23-9966-29C546729B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f135e408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f135e408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cc8b7df6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cc8b7df6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cc8b7df64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cc8b7df64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f135e410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f135e410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cc8b7df6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cc8b7df6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UNO Lending Library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Tareq Alomar, Cody Barrett, Jacob Levy, Nick Volenec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9F040-C06C-4FAC-AC6D-454218EDA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92560-2C74-451B-A515-0372C6C2AC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The Lending Library lends out technology items to other institutions/teachers.</a:t>
            </a:r>
          </a:p>
          <a:p>
            <a:r>
              <a:rPr lang="en-US" sz="1400" dirty="0"/>
              <a:t>This process has no automation.</a:t>
            </a:r>
          </a:p>
          <a:p>
            <a:r>
              <a:rPr lang="en-US" sz="1400" dirty="0"/>
              <a:t>Our goals are as follows:</a:t>
            </a:r>
            <a:br>
              <a:rPr lang="en-US" sz="1400" dirty="0"/>
            </a:br>
            <a:r>
              <a:rPr lang="en-US" sz="1400" dirty="0"/>
              <a:t>- Automate the request process.</a:t>
            </a:r>
            <a:br>
              <a:rPr lang="en-US" sz="1400" dirty="0"/>
            </a:br>
            <a:r>
              <a:rPr lang="en-US" sz="1400" dirty="0"/>
              <a:t>- Allow renters to see what products are currently available.</a:t>
            </a:r>
            <a:br>
              <a:rPr lang="en-US" sz="1400" dirty="0"/>
            </a:br>
            <a:r>
              <a:rPr lang="en-US" sz="1400" dirty="0"/>
              <a:t>- Allow lenders to easily track inventory. </a:t>
            </a:r>
          </a:p>
          <a:p>
            <a:r>
              <a:rPr lang="en-US" sz="1400" dirty="0"/>
              <a:t>Stretch Goals:</a:t>
            </a:r>
            <a:br>
              <a:rPr lang="en-US" sz="1400" dirty="0"/>
            </a:br>
            <a:r>
              <a:rPr lang="en-US" sz="1400" dirty="0"/>
              <a:t>- Allow a new user to register via the web app.</a:t>
            </a:r>
            <a:br>
              <a:rPr lang="en-US" sz="1400" dirty="0"/>
            </a:br>
            <a:r>
              <a:rPr lang="en-US" sz="1400" dirty="0"/>
              <a:t>- Allow grouping of products into “modules” that can be placed into a renters “cart” with a single click.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575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Timeline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425" y="819700"/>
            <a:ext cx="8477148" cy="305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rgbClr val="24292E"/>
                </a:solidFill>
              </a:rPr>
              <a:t>Our solution will be built in a Django-Ember environment built on top of Docker with a PostgreSQL backend.</a:t>
            </a:r>
            <a:endParaRPr sz="1400" dirty="0">
              <a:solidFill>
                <a:srgbClr val="24292E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rgbClr val="24292E"/>
                </a:solidFill>
              </a:rPr>
              <a:t>Docker is a platform for operating system level virtualization</a:t>
            </a:r>
            <a:endParaRPr sz="1400" dirty="0">
              <a:solidFill>
                <a:srgbClr val="24292E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rgbClr val="24292E"/>
                </a:solidFill>
              </a:rPr>
              <a:t>Django is an open-source python based framework for rapid web development</a:t>
            </a:r>
            <a:endParaRPr sz="1400" dirty="0">
              <a:solidFill>
                <a:srgbClr val="24292E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rgbClr val="24292E"/>
                </a:solidFill>
              </a:rPr>
              <a:t>Ember is an open-source javascript framework</a:t>
            </a:r>
            <a:endParaRPr sz="1400" dirty="0">
              <a:solidFill>
                <a:srgbClr val="24292E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rgbClr val="24292E"/>
                </a:solidFill>
              </a:rPr>
              <a:t>PostgreSQL is an open-source Relational Database system</a:t>
            </a:r>
            <a:endParaRPr sz="1400" dirty="0">
              <a:solidFill>
                <a:srgbClr val="24292E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C4 Diagram - Level 3</a:t>
            </a:r>
            <a:endParaRPr sz="2400"/>
          </a:p>
        </p:txBody>
      </p:sp>
      <p:sp>
        <p:nvSpPr>
          <p:cNvPr id="84" name="Google Shape;84;p17"/>
          <p:cNvSpPr txBox="1"/>
          <p:nvPr/>
        </p:nvSpPr>
        <p:spPr>
          <a:xfrm>
            <a:off x="1330950" y="1276375"/>
            <a:ext cx="39714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3625" y="520650"/>
            <a:ext cx="5556726" cy="352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List</a:t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963050" y="1138125"/>
            <a:ext cx="2024400" cy="9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aphicFrame>
        <p:nvGraphicFramePr>
          <p:cNvPr id="92" name="Google Shape;92;p18"/>
          <p:cNvGraphicFramePr/>
          <p:nvPr/>
        </p:nvGraphicFramePr>
        <p:xfrm>
          <a:off x="1958713" y="813375"/>
          <a:ext cx="5226575" cy="3106665"/>
        </p:xfrm>
        <a:graphic>
          <a:graphicData uri="http://schemas.openxmlformats.org/drawingml/2006/table">
            <a:tbl>
              <a:tblPr>
                <a:noFill/>
                <a:tableStyleId>{9FA0B65B-F055-4F23-9966-29C546729B42}</a:tableStyleId>
              </a:tblPr>
              <a:tblGrid>
                <a:gridCol w="174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9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6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Risk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Input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Likelihood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Illness of team member(s)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Lack of Technical Proficiency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Hardware Failure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Inadequate Documentation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 of God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</a:t>
            </a: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4292E"/>
                </a:solidFill>
              </a:rPr>
              <a:t>Since this is a cybersecurity capstone project, one of our focuses is to create a system with robust security.</a:t>
            </a:r>
            <a:endParaRPr sz="1400">
              <a:solidFill>
                <a:srgbClr val="24292E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4292E"/>
                </a:solidFill>
              </a:rPr>
              <a:t>An initial list of security features we intend to implement:</a:t>
            </a:r>
            <a:endParaRPr sz="1400">
              <a:solidFill>
                <a:srgbClr val="24292E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lang="en" sz="1400">
                <a:solidFill>
                  <a:srgbClr val="24292E"/>
                </a:solidFill>
              </a:rPr>
              <a:t>CSRF tokens on all forms </a:t>
            </a:r>
            <a:endParaRPr sz="1400">
              <a:solidFill>
                <a:srgbClr val="24292E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lang="en" sz="1400">
                <a:solidFill>
                  <a:srgbClr val="24292E"/>
                </a:solidFill>
              </a:rPr>
              <a:t>A strict Content Security Policy to prevent code injection </a:t>
            </a:r>
            <a:endParaRPr sz="1400">
              <a:solidFill>
                <a:srgbClr val="24292E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lang="en" sz="1400">
                <a:solidFill>
                  <a:srgbClr val="24292E"/>
                </a:solidFill>
              </a:rPr>
              <a:t>All SQL queries will be built using prepared statements </a:t>
            </a:r>
            <a:endParaRPr sz="1400">
              <a:solidFill>
                <a:srgbClr val="24292E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lang="en" sz="1400">
                <a:solidFill>
                  <a:srgbClr val="24292E"/>
                </a:solidFill>
              </a:rPr>
              <a:t>Strong password policy </a:t>
            </a:r>
            <a:endParaRPr sz="1400">
              <a:solidFill>
                <a:srgbClr val="24292E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lang="en" sz="1400">
                <a:solidFill>
                  <a:srgbClr val="24292E"/>
                </a:solidFill>
              </a:rPr>
              <a:t>Robust access/activity logging </a:t>
            </a:r>
            <a:endParaRPr sz="1400">
              <a:solidFill>
                <a:srgbClr val="24292E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lang="en" sz="1400">
                <a:solidFill>
                  <a:srgbClr val="24292E"/>
                </a:solidFill>
              </a:rPr>
              <a:t>The JSON interface between the Django and Ember layers must be inaccessible to outside users</a:t>
            </a:r>
            <a:endParaRPr sz="1400">
              <a:solidFill>
                <a:srgbClr val="24292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A5ED7-0ABC-43AE-8B27-D8F685BFD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65150"/>
            <a:ext cx="8520600" cy="613200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80711452"/>
      </p:ext>
    </p:extLst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215</Words>
  <Application>Microsoft Office PowerPoint</Application>
  <PresentationFormat>On-screen Show (16:9)</PresentationFormat>
  <Paragraphs>44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Old Standard TT</vt:lpstr>
      <vt:lpstr>Times New Roman</vt:lpstr>
      <vt:lpstr>Arial</vt:lpstr>
      <vt:lpstr>Paperback</vt:lpstr>
      <vt:lpstr>UNO Lending Library</vt:lpstr>
      <vt:lpstr>Project Overview</vt:lpstr>
      <vt:lpstr>PowerPoint Presentation</vt:lpstr>
      <vt:lpstr>Technology</vt:lpstr>
      <vt:lpstr>PowerPoint Presentation</vt:lpstr>
      <vt:lpstr>PowerPoint Presentation</vt:lpstr>
      <vt:lpstr>Security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UNO Lending Library</dc:title>
  <cp:lastModifiedBy> </cp:lastModifiedBy>
  <cp:revision>4</cp:revision>
  <dcterms:modified xsi:type="dcterms:W3CDTF">2019-02-15T01:08:41Z</dcterms:modified>
</cp:coreProperties>
</file>