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ac75f4d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1ac75f4d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ac75f4d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ac75f4d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ac75f4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1ac75f4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1ac75f4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1ac75f4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1ac75f4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1ac75f4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ac75f4d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1ac75f4d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1ac75f4d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1ac75f4d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ac75f4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ac75f4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ac75f4d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e1ac75f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 is primarily a thought process for problem solving.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1ac75f4d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1ac75f4dd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1ac75f4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ac75f4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ac75f4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1ac75f4d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1ac75f4d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ac75f4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ac75f4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ac75f4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ac75f4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1ac75f4d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1ac75f4d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://tiny.cc/6wg2uz" TargetMode="Externa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inclusivedesigntoolkit.com/digitalpersonas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medium.com/@UCDBristol/using-prototypes-to-see-into-the-future-901c449c40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12c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dn.iste.org/www-root/Computational_Thinking_Operational_Definition_ISTE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Thinking and the Design Process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60700" y="27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Empathize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01700" y="1348425"/>
            <a:ext cx="45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whom are you designing?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their needs, knowledge, and abilities?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other stakeholders have an interest in this?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you learn about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Who’s left out?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0" y="1291376"/>
            <a:ext cx="3726900" cy="28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118725" y="432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http://tiny.cc/6wg2uz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5049300" y="416440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credit: AARP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515425" y="40625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challenge your assumptions!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0493" y="142875"/>
            <a:ext cx="2051824" cy="18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394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</a:t>
            </a:r>
            <a:r>
              <a:rPr lang="en"/>
              <a:t> What You Learn with Personas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403925" y="4148050"/>
            <a:ext cx="60726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http://www.inclusivedesigntoolkit.com/digitalpersonas/</a:t>
            </a:r>
            <a:r>
              <a:rPr lang="en"/>
              <a:t> 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025" y="445025"/>
            <a:ext cx="5019525" cy="36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problem are you really trying to solve?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your constraints?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success look like?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16"/>
              <a:t>User Stories </a:t>
            </a:r>
            <a:r>
              <a:rPr lang="en" sz="2416"/>
              <a:t>allow us to articulate the requirements of the system we are designing</a:t>
            </a:r>
            <a:endParaRPr sz="241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16">
                <a:solidFill>
                  <a:srgbClr val="515151"/>
                </a:solidFill>
                <a:highlight>
                  <a:srgbClr val="FFFFFF"/>
                </a:highlight>
              </a:rPr>
              <a:t>As a </a:t>
            </a:r>
            <a:r>
              <a:rPr lang="en" sz="1916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type of user</a:t>
            </a:r>
            <a:r>
              <a:rPr lang="en" sz="2116">
                <a:solidFill>
                  <a:srgbClr val="515151"/>
                </a:solidFill>
                <a:highlight>
                  <a:srgbClr val="FFFFFF"/>
                </a:highlight>
              </a:rPr>
              <a:t>, I want to </a:t>
            </a:r>
            <a:r>
              <a:rPr lang="en" sz="1916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some action</a:t>
            </a:r>
            <a:r>
              <a:rPr lang="en" sz="2116">
                <a:solidFill>
                  <a:srgbClr val="515151"/>
                </a:solidFill>
                <a:highlight>
                  <a:srgbClr val="FFFFFF"/>
                </a:highlight>
              </a:rPr>
              <a:t>, so that I can </a:t>
            </a:r>
            <a:r>
              <a:rPr lang="en" sz="1916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rationale</a:t>
            </a:r>
            <a:r>
              <a:rPr lang="en" sz="2116">
                <a:solidFill>
                  <a:srgbClr val="515151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24732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Brainstorm alternative solutions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+ 10 Method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and contrast the possible solutions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801" y="1188050"/>
            <a:ext cx="6024376" cy="39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6055850" y="7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Image Credit: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Greenberg, S., Carpendale, S., Marquardt, N., &amp; Buxton, B. (2011).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Sketching user experiences: The workbook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Elsevier.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647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Your Ideas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175" y="1310725"/>
            <a:ext cx="5517750" cy="32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2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aspects from your potential designs for further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prototype allows you to explore limited aspects of a design without building the whole thing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450" y="2271475"/>
            <a:ext cx="5591775" cy="24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719550" y="4482200"/>
            <a:ext cx="71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reprinted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https://medium.com/@UCDBristol/using-prototypes-to-see-into-the-future-901c449c408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out the prototype and gather empirical evidence about its success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it “usable”?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“simple”?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computational thinking?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Computational Thinking </a:t>
            </a:r>
            <a:endParaRPr i="0" u="none" cap="none" strike="noStrike">
              <a:solidFill>
                <a:srgbClr val="DA00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143000" y="1543050"/>
            <a:ext cx="7086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the thought processes involved in formulating </a:t>
            </a:r>
            <a:r>
              <a:rPr b="0" i="1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their </a:t>
            </a:r>
            <a:r>
              <a:rPr b="0" i="1" lang="e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 b="0" i="1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143000" y="2514600"/>
            <a:ext cx="70866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 that solutions are represented in a form that can be effectively carried out by an </a:t>
            </a:r>
            <a:r>
              <a:rPr b="0" i="1" lang="en" sz="3200" u="none" cap="none" strike="noStrike">
                <a:solidFill>
                  <a:srgbClr val="4B4BFF"/>
                </a:solidFill>
                <a:latin typeface="Calibri"/>
                <a:ea typeface="Calibri"/>
                <a:cs typeface="Calibri"/>
                <a:sym typeface="Calibri"/>
              </a:rPr>
              <a:t>information-processing agent</a:t>
            </a:r>
            <a:r>
              <a:rPr b="0" i="1" lang="en" sz="3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1" sz="3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200400" y="2171700"/>
            <a:ext cx="1676400" cy="399900"/>
          </a:xfrm>
          <a:prstGeom prst="ellipse">
            <a:avLst/>
          </a:prstGeom>
          <a:noFill/>
          <a:ln cap="flat" cmpd="sng" w="25400">
            <a:solidFill>
              <a:srgbClr val="2C95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400800" y="2171700"/>
            <a:ext cx="1676400" cy="399900"/>
          </a:xfrm>
          <a:prstGeom prst="ellipse">
            <a:avLst/>
          </a:prstGeom>
          <a:noFill/>
          <a:ln cap="flat" cmpd="sng" w="25400">
            <a:solidFill>
              <a:srgbClr val="2C95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7200" y="4705350"/>
            <a:ext cx="7239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Cuny, Snyder, Wing. </a:t>
            </a:r>
            <a:r>
              <a:rPr b="0" i="1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Demystifying Computational Thinking for Non-Computer Scientists.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362200" y="1314450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C8"/>
                </a:solidFill>
                <a:latin typeface="Calibri"/>
                <a:ea typeface="Calibri"/>
                <a:cs typeface="Calibri"/>
                <a:sym typeface="Calibri"/>
              </a:rPr>
              <a:t>real-world problems</a:t>
            </a:r>
            <a:endParaRPr b="0" i="0" sz="1800" u="none" cap="none" strike="noStrike">
              <a:solidFill>
                <a:srgbClr val="0000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477000" y="1323201"/>
            <a:ext cx="251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C8"/>
                </a:solidFill>
                <a:latin typeface="Calibri"/>
                <a:ea typeface="Calibri"/>
                <a:cs typeface="Calibri"/>
                <a:sym typeface="Calibri"/>
              </a:rPr>
              <a:t>computational solutions</a:t>
            </a:r>
            <a:endParaRPr b="0" i="0" sz="1800" u="none" cap="none" strike="noStrike">
              <a:solidFill>
                <a:srgbClr val="0000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105400" y="4019550"/>
            <a:ext cx="281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C8"/>
                </a:solidFill>
                <a:latin typeface="Calibri"/>
                <a:ea typeface="Calibri"/>
                <a:cs typeface="Calibri"/>
                <a:sym typeface="Calibri"/>
              </a:rPr>
              <a:t>humans, machines, or both</a:t>
            </a:r>
            <a:endParaRPr b="0" i="0" sz="1800" u="none" cap="none" strike="noStrike">
              <a:solidFill>
                <a:srgbClr val="0000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15"/>
          <p:cNvCxnSpPr>
            <a:stCxn id="73" idx="2"/>
            <a:endCxn id="70" idx="0"/>
          </p:cNvCxnSpPr>
          <p:nvPr/>
        </p:nvCxnSpPr>
        <p:spPr>
          <a:xfrm>
            <a:off x="3429000" y="1591350"/>
            <a:ext cx="609600" cy="580500"/>
          </a:xfrm>
          <a:prstGeom prst="straightConnector1">
            <a:avLst/>
          </a:prstGeom>
          <a:noFill/>
          <a:ln cap="flat" cmpd="sng" w="9525">
            <a:solidFill>
              <a:srgbClr val="36CB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5"/>
          <p:cNvCxnSpPr/>
          <p:nvPr/>
        </p:nvCxnSpPr>
        <p:spPr>
          <a:xfrm rot="5400000">
            <a:off x="7200900" y="1638300"/>
            <a:ext cx="571500" cy="495300"/>
          </a:xfrm>
          <a:prstGeom prst="straightConnector1">
            <a:avLst/>
          </a:prstGeom>
          <a:noFill/>
          <a:ln cap="flat" cmpd="sng" w="9525">
            <a:solidFill>
              <a:srgbClr val="36CB9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248400" y="3981450"/>
            <a:ext cx="266700" cy="114300"/>
          </a:xfrm>
          <a:prstGeom prst="straightConnector1">
            <a:avLst/>
          </a:prstGeom>
          <a:noFill/>
          <a:ln cap="flat" cmpd="sng" w="9525">
            <a:solidFill>
              <a:srgbClr val="36CB9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Thinking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57200" y="4400550"/>
            <a:ext cx="7239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hlinkClick r:id="rId3"/>
              </a:rPr>
              <a:t>K-12 Computer Science Framework</a:t>
            </a:r>
            <a:r>
              <a:rPr lang="en" sz="1200">
                <a:solidFill>
                  <a:schemeClr val="dk1"/>
                </a:solidFill>
              </a:rPr>
              <a:t>, 2017.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86450" y="1657125"/>
            <a:ext cx="77154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chemeClr val="dk1"/>
                </a:solidFill>
              </a:rPr>
              <a:t>… is essentially a </a:t>
            </a:r>
            <a:r>
              <a:rPr i="1" lang="en" sz="3000">
                <a:solidFill>
                  <a:srgbClr val="CC0000"/>
                </a:solidFill>
              </a:rPr>
              <a:t>problem-solving process</a:t>
            </a:r>
            <a:r>
              <a:rPr i="1" lang="en" sz="3000">
                <a:solidFill>
                  <a:schemeClr val="dk1"/>
                </a:solidFill>
              </a:rPr>
              <a:t> that involves designing solutions that capitalize on the power of computers. </a:t>
            </a:r>
            <a:endParaRPr i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CSTA / ACM / ISTE Operational Definition of CT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043625" y="1990050"/>
            <a:ext cx="73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https://cdn.iste.org/www-root/Computational_Thinking_Operational_Definition_ISTE.pdf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Thinking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325" y="0"/>
            <a:ext cx="61733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of one, half dozen of another...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5" y="1190125"/>
            <a:ext cx="3128800" cy="31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21475" y="4274150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Code.org CS Discoveries Design Process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650" y="1428263"/>
            <a:ext cx="3128800" cy="28965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226500" y="43836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PLTW Engineering Design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2082050"/>
            <a:ext cx="85206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/>
              <a:t>Design an Internet of Things device for older adults (50+) to enhance their quality of life in one or more ways.</a:t>
            </a:r>
            <a:endParaRPr sz="35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challenge to think with...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