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214c6680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214c6680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214c6680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214c6680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214c6680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214c6680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214c6680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214c6680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214c668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214c668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214c6680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214c6680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214c668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214c668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214c668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214c668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214c668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214c668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214c668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214c668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214c6680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214c6680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214c668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214c668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www.youtube.com/watch?v=aHSt_lzRIxw" TargetMode="External"/><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studio.code.org/s/hoc-encryp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pp.vidgrid.com/content/PWZqTOUmVWf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sMOZf4GN3oc"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pp.vidgrid.com/view/MgQHrybiEF3V"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CT Bins: Cryptography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Improvements on Monoalphabetic Substitution?</a:t>
            </a:r>
            <a:endParaRPr/>
          </a:p>
        </p:txBody>
      </p:sp>
      <p:pic>
        <p:nvPicPr>
          <p:cNvPr id="111" name="Google Shape;111;p22"/>
          <p:cNvPicPr preferRelativeResize="0"/>
          <p:nvPr/>
        </p:nvPicPr>
        <p:blipFill>
          <a:blip r:embed="rId3">
            <a:alphaModFix/>
          </a:blip>
          <a:stretch>
            <a:fillRect/>
          </a:stretch>
        </p:blipFill>
        <p:spPr>
          <a:xfrm>
            <a:off x="559775" y="1322525"/>
            <a:ext cx="3638949" cy="3643674"/>
          </a:xfrm>
          <a:prstGeom prst="rect">
            <a:avLst/>
          </a:prstGeom>
          <a:noFill/>
          <a:ln>
            <a:noFill/>
          </a:ln>
        </p:spPr>
      </p:pic>
      <p:sp>
        <p:nvSpPr>
          <p:cNvPr id="112" name="Google Shape;112;p22"/>
          <p:cNvSpPr txBox="1"/>
          <p:nvPr/>
        </p:nvSpPr>
        <p:spPr>
          <a:xfrm>
            <a:off x="459625" y="9633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Vigenere</a:t>
            </a:r>
            <a:endParaRPr/>
          </a:p>
        </p:txBody>
      </p:sp>
      <p:pic>
        <p:nvPicPr>
          <p:cNvPr descr="Part 2 of my series on historical cryptography. &#10;Codes, ciphers, and mysterious plots. The history of cryptography, of hiding important messages, is as interesting as it is mysterious. I hope you enjoy! &#10;&#10;Sources:&#10;This video is primarily based on The Code Book by Simon Singh.&#10;&#10;Chapters:&#10;00:00 Intro&#10;00:13 The Vigenere Cipher&#10;03:39 Alternative Ciphers&#10;05:35 The Breaking of the Vigenere Cipher&#10;&#10;Music:&#10;Lord of the Land by Kevin MacLeod&#10;Link: https://incompetech.filmmusic.io/song/4002-lord-of-the-land&#10;License: https://filmmusic.io/standard-license&#10;&#10;Allegro by Georg Philipp Telemann&#10;&#10;Follow me:&#10;https://www.instagram.com/harrysonofbob/​&#10;https://twitter.com/HarrisonHolt2​" id="113" name="Google Shape;113;p22" title="More Secret Codes: A History of Cryptography (Part 2)">
            <a:hlinkClick r:id="rId4"/>
          </p:cNvPr>
          <p:cNvPicPr preferRelativeResize="0"/>
          <p:nvPr/>
        </p:nvPicPr>
        <p:blipFill>
          <a:blip r:embed="rId5">
            <a:alphaModFix/>
          </a:blip>
          <a:stretch>
            <a:fillRect/>
          </a:stretch>
        </p:blipFill>
        <p:spPr>
          <a:xfrm>
            <a:off x="4351124" y="15159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CT Bin: Vigenere</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Teacher prep: </a:t>
            </a:r>
            <a:r>
              <a:rPr lang="en"/>
              <a:t>https://app.vidgrid.com/view/EPueqKZbbmgj</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we go further?</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5336175" y="1322513"/>
            <a:ext cx="3297851" cy="3596199"/>
          </a:xfrm>
          <a:prstGeom prst="rect">
            <a:avLst/>
          </a:prstGeom>
          <a:noFill/>
          <a:ln>
            <a:noFill/>
          </a:ln>
        </p:spPr>
      </p:pic>
      <p:sp>
        <p:nvSpPr>
          <p:cNvPr id="127" name="Google Shape;127;p24"/>
          <p:cNvSpPr txBox="1"/>
          <p:nvPr/>
        </p:nvSpPr>
        <p:spPr>
          <a:xfrm>
            <a:off x="5236050" y="9633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Enigma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and Related Resources</a:t>
            </a:r>
            <a:endParaRPr/>
          </a:p>
        </p:txBody>
      </p:sp>
      <p:sp>
        <p:nvSpPr>
          <p:cNvPr id="133" name="Google Shape;133;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Vocab Review</a:t>
            </a:r>
            <a:endParaRPr b="1"/>
          </a:p>
          <a:p>
            <a:pPr indent="-317500" lvl="0" marL="457200" rtl="0" algn="l">
              <a:spcBef>
                <a:spcPts val="1200"/>
              </a:spcBef>
              <a:spcAft>
                <a:spcPts val="0"/>
              </a:spcAft>
              <a:buSzPts val="1400"/>
              <a:buChar char="●"/>
            </a:pPr>
            <a:r>
              <a:rPr lang="en"/>
              <a:t>Cryptography</a:t>
            </a:r>
            <a:endParaRPr/>
          </a:p>
          <a:p>
            <a:pPr indent="-317500" lvl="0" marL="457200" rtl="0" algn="l">
              <a:spcBef>
                <a:spcPts val="0"/>
              </a:spcBef>
              <a:spcAft>
                <a:spcPts val="0"/>
              </a:spcAft>
              <a:buSzPts val="1400"/>
              <a:buChar char="●"/>
            </a:pPr>
            <a:r>
              <a:rPr lang="en"/>
              <a:t>Encryption</a:t>
            </a:r>
            <a:r>
              <a:rPr lang="en"/>
              <a:t> / Decryption</a:t>
            </a:r>
            <a:endParaRPr/>
          </a:p>
          <a:p>
            <a:pPr indent="-317500" lvl="0" marL="457200" rtl="0" algn="l">
              <a:spcBef>
                <a:spcPts val="0"/>
              </a:spcBef>
              <a:spcAft>
                <a:spcPts val="0"/>
              </a:spcAft>
              <a:buSzPts val="1400"/>
              <a:buChar char="●"/>
            </a:pPr>
            <a:r>
              <a:rPr lang="en"/>
              <a:t>Cipher algorithms / substitution ciphers</a:t>
            </a:r>
            <a:endParaRPr/>
          </a:p>
          <a:p>
            <a:pPr indent="-304800" lvl="1" marL="914400" rtl="0" algn="l">
              <a:spcBef>
                <a:spcPts val="0"/>
              </a:spcBef>
              <a:spcAft>
                <a:spcPts val="0"/>
              </a:spcAft>
              <a:buSzPts val="1200"/>
              <a:buChar char="○"/>
            </a:pPr>
            <a:r>
              <a:rPr lang="en"/>
              <a:t>Caesar Cipher</a:t>
            </a:r>
            <a:endParaRPr/>
          </a:p>
          <a:p>
            <a:pPr indent="-304800" lvl="1" marL="914400" rtl="0" algn="l">
              <a:spcBef>
                <a:spcPts val="0"/>
              </a:spcBef>
              <a:spcAft>
                <a:spcPts val="0"/>
              </a:spcAft>
              <a:buSzPts val="1200"/>
              <a:buChar char="○"/>
            </a:pPr>
            <a:r>
              <a:rPr lang="en"/>
              <a:t>Vigenere</a:t>
            </a:r>
            <a:endParaRPr/>
          </a:p>
          <a:p>
            <a:pPr indent="-304800" lvl="1" marL="914400" rtl="0" algn="l">
              <a:spcBef>
                <a:spcPts val="0"/>
              </a:spcBef>
              <a:spcAft>
                <a:spcPts val="0"/>
              </a:spcAft>
              <a:buSzPts val="1200"/>
              <a:buChar char="○"/>
            </a:pPr>
            <a:r>
              <a:rPr lang="en"/>
              <a:t>Engima</a:t>
            </a:r>
            <a:endParaRPr/>
          </a:p>
          <a:p>
            <a:pPr indent="-317500" lvl="0" marL="457200" rtl="0" algn="l">
              <a:spcBef>
                <a:spcPts val="0"/>
              </a:spcBef>
              <a:spcAft>
                <a:spcPts val="0"/>
              </a:spcAft>
              <a:buSzPts val="1400"/>
              <a:buChar char="●"/>
            </a:pPr>
            <a:r>
              <a:rPr lang="en"/>
              <a:t>Cryptanalysis</a:t>
            </a:r>
            <a:endParaRPr/>
          </a:p>
          <a:p>
            <a:pPr indent="-317500" lvl="0" marL="457200" rtl="0" algn="l">
              <a:spcBef>
                <a:spcPts val="0"/>
              </a:spcBef>
              <a:spcAft>
                <a:spcPts val="0"/>
              </a:spcAft>
              <a:buSzPts val="1400"/>
              <a:buChar char="●"/>
            </a:pPr>
            <a:r>
              <a:rPr lang="en"/>
              <a:t>Frequency Analysis</a:t>
            </a:r>
            <a:endParaRPr/>
          </a:p>
          <a:p>
            <a:pPr indent="-317500" lvl="0" marL="457200" rtl="0" algn="l">
              <a:spcBef>
                <a:spcPts val="0"/>
              </a:spcBef>
              <a:spcAft>
                <a:spcPts val="0"/>
              </a:spcAft>
              <a:buSzPts val="1400"/>
              <a:buChar char="●"/>
            </a:pPr>
            <a:r>
              <a:rPr lang="en"/>
              <a:t>Brute Force</a:t>
            </a:r>
            <a:endParaRPr/>
          </a:p>
        </p:txBody>
      </p:sp>
      <p:sp>
        <p:nvSpPr>
          <p:cNvPr id="134" name="Google Shape;134;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Related Resources</a:t>
            </a:r>
            <a:endParaRPr b="1"/>
          </a:p>
          <a:p>
            <a:pPr indent="0" lvl="0" marL="0" rtl="0" algn="l">
              <a:spcBef>
                <a:spcPts val="1200"/>
              </a:spcBef>
              <a:spcAft>
                <a:spcPts val="1200"/>
              </a:spcAft>
              <a:buClr>
                <a:schemeClr val="dk1"/>
              </a:buClr>
              <a:buSzPts val="1100"/>
              <a:buFont typeface="Arial"/>
              <a:buNone/>
            </a:pPr>
            <a:r>
              <a:rPr lang="en" sz="1700" u="sng">
                <a:solidFill>
                  <a:schemeClr val="accent5"/>
                </a:solidFill>
                <a:hlinkClick r:id="rId3">
                  <a:extLst>
                    <a:ext uri="{A12FA001-AC4F-418D-AE19-62706E023703}">
                      <ahyp:hlinkClr val="tx"/>
                    </a:ext>
                  </a:extLst>
                </a:hlinkClick>
              </a:rPr>
              <a:t>https://studio.code.org/s/hoc-encryption</a:t>
            </a:r>
            <a:endParaRPr b="1"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a CT Bin?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Self contained, unplugged, hands-on activities for students to explore an idea in computing that requires no pre-teaching.</a:t>
            </a:r>
            <a:endParaRPr/>
          </a:p>
          <a:p>
            <a:pPr indent="0" lvl="0" marL="0" rtl="0" algn="l">
              <a:spcBef>
                <a:spcPts val="1200"/>
              </a:spcBef>
              <a:spcAft>
                <a:spcPts val="0"/>
              </a:spcAft>
              <a:buNone/>
            </a:pPr>
            <a:r>
              <a:rPr lang="en"/>
              <a:t>Each box contains:</a:t>
            </a:r>
            <a:endParaRPr/>
          </a:p>
          <a:p>
            <a:pPr indent="-342900" lvl="0" marL="457200" rtl="0" algn="l">
              <a:spcBef>
                <a:spcPts val="1200"/>
              </a:spcBef>
              <a:spcAft>
                <a:spcPts val="0"/>
              </a:spcAft>
              <a:buSzPts val="1800"/>
              <a:buChar char="●"/>
            </a:pPr>
            <a:r>
              <a:rPr lang="en"/>
              <a:t>Student instructions</a:t>
            </a:r>
            <a:endParaRPr/>
          </a:p>
          <a:p>
            <a:pPr indent="-342900" lvl="0" marL="457200" rtl="0" algn="l">
              <a:spcBef>
                <a:spcPts val="0"/>
              </a:spcBef>
              <a:spcAft>
                <a:spcPts val="0"/>
              </a:spcAft>
              <a:buSzPts val="1800"/>
              <a:buChar char="●"/>
            </a:pPr>
            <a:r>
              <a:rPr lang="en"/>
              <a:t>Handouts/worksheets (as needed)</a:t>
            </a:r>
            <a:endParaRPr/>
          </a:p>
          <a:p>
            <a:pPr indent="-342900" lvl="0" marL="457200" rtl="0" algn="l">
              <a:spcBef>
                <a:spcPts val="0"/>
              </a:spcBef>
              <a:spcAft>
                <a:spcPts val="0"/>
              </a:spcAft>
              <a:buSzPts val="1800"/>
              <a:buChar char="●"/>
            </a:pPr>
            <a:r>
              <a:rPr lang="en"/>
              <a:t>Answer sheet</a:t>
            </a:r>
            <a:endParaRPr/>
          </a:p>
          <a:p>
            <a:pPr indent="-342900" lvl="0" marL="457200" rtl="0" algn="l">
              <a:spcBef>
                <a:spcPts val="0"/>
              </a:spcBef>
              <a:spcAft>
                <a:spcPts val="0"/>
              </a:spcAft>
              <a:buSzPts val="1800"/>
              <a:buChar char="●"/>
            </a:pPr>
            <a:r>
              <a:rPr lang="en"/>
              <a:t>Teacher materials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Howto Videos for Teachers: </a:t>
            </a:r>
            <a:r>
              <a:rPr lang="en" u="sng">
                <a:solidFill>
                  <a:schemeClr val="accent5"/>
                </a:solidFill>
                <a:hlinkClick r:id="rId3">
                  <a:extLst>
                    <a:ext uri="{A12FA001-AC4F-418D-AE19-62706E023703}">
                      <ahyp:hlinkClr val="tx"/>
                    </a:ext>
                  </a:extLst>
                </a:hlinkClick>
              </a:rPr>
              <a:t>https://app.vidgrid.com/content/PWZqTOUmVWfd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Brit explains the Caesar cipher, the first popular substitution cipher, and shows how it was broken with &quot;frequency analysis&quot;&#10;&#10;Watch the next lesson: https://www.khanacademy.org/computing/computer-science/cryptography/crypt/v/polyalphabetic-cipher?utm_source=YT&amp;utm_medium=Desc&amp;utm_campaign=computerscience&#10;&#10;Missed the previous lesson? https://www.khanacademy.org/computing/computer-science/cryptography/crypt/v/intro-to-cryptography?utm_source=YT&amp;utm_medium=Desc&amp;utm_campaign=computerscience&#10;&#10;Computer Science on Khan Academy: Learn select topics from computer science - algorithms (how we solve common problems in computer science and measure the efficiency of our solutions), cryptography (how we protect secret information), and information theory (how we encode and compress information).&#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Science channel: https://www.youtube.com/channel/UC8uHgAVBOy5h1fDsjQghWCw?sub_confirmation=1&#10;Subscribe to Khan Academy: https://www.youtube.com/subscription_center?add_user=khanacademy" id="68" name="Google Shape;68;p15" title="The Caesar cipher | Journey into cryptography | Computer Science | Khan Academy">
            <a:hlinkClick r:id="rId3"/>
          </p:cNvPr>
          <p:cNvPicPr preferRelativeResize="0"/>
          <p:nvPr/>
        </p:nvPicPr>
        <p:blipFill>
          <a:blip r:embed="rId4">
            <a:alphaModFix/>
          </a:blip>
          <a:stretch>
            <a:fillRect/>
          </a:stretch>
        </p:blipFill>
        <p:spPr>
          <a:xfrm>
            <a:off x="1309300" y="76437"/>
            <a:ext cx="6654175" cy="499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Teacher Prep Materials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materials for Caesar Cipher CT Bin</a:t>
            </a:r>
            <a:endParaRPr/>
          </a:p>
          <a:p>
            <a:pPr indent="0" lvl="0" marL="0" rtl="0" algn="l">
              <a:spcBef>
                <a:spcPts val="1200"/>
              </a:spcBef>
              <a:spcAft>
                <a:spcPts val="0"/>
              </a:spcAft>
              <a:buNone/>
            </a:pPr>
            <a:r>
              <a:rPr lang="en" u="sng">
                <a:solidFill>
                  <a:schemeClr val="hlink"/>
                </a:solidFill>
                <a:hlinkClick r:id="rId3"/>
              </a:rPr>
              <a:t>https://app.vidgrid.com/view/MgQHrybiEF3V</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4">
            <a:alphaModFix/>
          </a:blip>
          <a:stretch>
            <a:fillRect/>
          </a:stretch>
        </p:blipFill>
        <p:spPr>
          <a:xfrm>
            <a:off x="3587076" y="2172321"/>
            <a:ext cx="5245227" cy="277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 do...</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your CT bin and </a:t>
            </a:r>
            <a:r>
              <a:rPr lang="en"/>
              <a:t>work</a:t>
            </a:r>
            <a:r>
              <a:rPr lang="en"/>
              <a:t> in pairs to try and decode at least three of the five “</a:t>
            </a:r>
            <a:r>
              <a:rPr b="1" lang="en"/>
              <a:t>Challenge </a:t>
            </a:r>
            <a:r>
              <a:rPr b="1" lang="en"/>
              <a:t>1</a:t>
            </a:r>
            <a:r>
              <a:rPr lang="en"/>
              <a:t>” messages.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Once you get done with that, move on to “</a:t>
            </a:r>
            <a:r>
              <a:rPr b="1" lang="en"/>
              <a:t>Extension 2”</a:t>
            </a:r>
            <a:r>
              <a:rPr lang="en"/>
              <a:t> and try encoding some of your own messages.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Applicable First Principles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TTYP:  What first principles do you see at work here?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TTYP: Think like a Cryptanalyst</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these examples you were a trusted </a:t>
            </a:r>
            <a:r>
              <a:rPr lang="en"/>
              <a:t>recipient</a:t>
            </a:r>
            <a:r>
              <a:rPr lang="en"/>
              <a:t> of messages, and you knew the </a:t>
            </a:r>
            <a:r>
              <a:rPr lang="en"/>
              <a:t>shift</a:t>
            </a:r>
            <a:r>
              <a:rPr lang="en"/>
              <a:t> key needed to decode the message.  </a:t>
            </a:r>
            <a:endParaRPr/>
          </a:p>
          <a:p>
            <a:pPr indent="0" lvl="0" marL="0" rtl="0" algn="l">
              <a:spcBef>
                <a:spcPts val="1200"/>
              </a:spcBef>
              <a:spcAft>
                <a:spcPts val="0"/>
              </a:spcAft>
              <a:buNone/>
            </a:pPr>
            <a:r>
              <a:rPr lang="en"/>
              <a:t>But what about an untrusted party who happens to be listening in as the message travels </a:t>
            </a:r>
            <a:r>
              <a:rPr lang="en"/>
              <a:t>through</a:t>
            </a:r>
            <a:r>
              <a:rPr lang="en"/>
              <a:t> the network?</a:t>
            </a:r>
            <a:endParaRPr/>
          </a:p>
          <a:p>
            <a:pPr indent="0" lvl="0" marL="0" rtl="0" algn="l">
              <a:spcBef>
                <a:spcPts val="1200"/>
              </a:spcBef>
              <a:spcAft>
                <a:spcPts val="1200"/>
              </a:spcAft>
              <a:buNone/>
            </a:pPr>
            <a:r>
              <a:rPr lang="en"/>
              <a:t>How might </a:t>
            </a:r>
            <a:r>
              <a:rPr lang="en"/>
              <a:t>they</a:t>
            </a:r>
            <a:r>
              <a:rPr lang="en"/>
              <a:t> be able to reliably break this </a:t>
            </a:r>
            <a:r>
              <a:rPr lang="en"/>
              <a:t>encryption</a:t>
            </a:r>
            <a:r>
              <a:rPr lang="en"/>
              <a:t> approach?  </a:t>
            </a:r>
            <a:r>
              <a:rPr lang="en"/>
              <a:t>Brainstorm</a:t>
            </a:r>
            <a:r>
              <a:rPr lang="en"/>
              <a:t> </a:t>
            </a:r>
            <a:r>
              <a:rPr lang="en"/>
              <a:t>potential</a:t>
            </a:r>
            <a:r>
              <a:rPr lang="en"/>
              <a:t> weaknesses they might be able to use.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Hmmm…..what are they saying?</a:t>
            </a:r>
            <a:endParaRPr/>
          </a:p>
        </p:txBody>
      </p:sp>
      <p:sp>
        <p:nvSpPr>
          <p:cNvPr id="99" name="Google Shape;99;p20"/>
          <p:cNvSpPr txBox="1"/>
          <p:nvPr>
            <p:ph idx="1" type="body"/>
          </p:nvPr>
        </p:nvSpPr>
        <p:spPr>
          <a:xfrm>
            <a:off x="161700" y="1017725"/>
            <a:ext cx="8820600" cy="37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88"/>
              <a:buFont typeface="Arial"/>
              <a:buNone/>
            </a:pPr>
            <a:r>
              <a:rPr lang="en" sz="1525">
                <a:solidFill>
                  <a:schemeClr val="dk1"/>
                </a:solidFill>
                <a:latin typeface="Courier New"/>
                <a:ea typeface="Courier New"/>
                <a:cs typeface="Courier New"/>
                <a:sym typeface="Courier New"/>
              </a:rPr>
              <a:t>OZGG HZ J HPNZ JA OCVO DIBZIDJPN CZMJ RCJ OMVQZGGZY AVM VIY RDYZ VAOZM CZ CVY NVXFZY OCZ AVHJPN OJRI JA OMJT HVIT XDODZN YDY CZ QDNDO VIY HVIT RZMZ OCZ IVODJIN RDOC RCJNZ HVIIZMN VIY XPNOJHN CZ RVN VXLPVDIOZY HJMZJQZM CZ NPAAZMZY HPXC WT NZV RCDGZ OMTDIB OJ NVQZ CDN JRI GDAZ VIY WMDIB CDN HZI NVAZGT CJHZ WPO YJ RCVO CZ HDBCO CZ XJPGY IJO NVQZ CDN HZI AJM OCZT KZMDNCZY OCMJPBC OCZDM JRI NCZZM AJGGT DI ZVODIB OCZ XVOOGZ JA OCZ NPIBJY CTKZMDJI NJ OCZ BJY KMZQZIOZY OCZH AMJH ZQZM MZVXCDIB CJHZ OZGG HZ OJJ VWJPO VGG OCZNZ OCDIBN JC YVPBCOZM JA EJQZ AMJH RCVONJZQZM NJPMXZ TJP HVT FIJR OCZH</a:t>
            </a:r>
            <a:endParaRPr sz="1525">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ts val="688"/>
              <a:buFont typeface="Arial"/>
              <a:buNone/>
            </a:pPr>
            <a:r>
              <a:rPr lang="en" sz="1525">
                <a:solidFill>
                  <a:schemeClr val="dk1"/>
                </a:solidFill>
                <a:latin typeface="Courier New"/>
                <a:ea typeface="Courier New"/>
                <a:cs typeface="Courier New"/>
                <a:sym typeface="Courier New"/>
              </a:rPr>
              <a:t>NJ IJR VGG RCJ ZNXVKZY YZVOC DI WVOOGZ JM WT NCDKRMZXF CVY BJO NVAZGT CJHZ ZSXZKO PGTNNZN VIY CZ OCJPBC CZ RVN GJIBDIB OJ MZOPMI OJ CDN RDAZ VIY XJPIOMT RVN YZOVDIZY WT OCZ BJYYZNN XVGTKNJ RCJ CVY BJO CDH DIOJ V GVMBZ XVQZ VIY RVIOZY OJ HVMMT CDH WPO VN TZVMN RZIO WT OCZMZ XVHZ V ODHZ RCZI OCZ BJYN NZOOGZY OCVO CZ NCJPGY BJ WVXF OJ DOCVXV ZQZI OCZI CJRZQZM RCZI CZ RVN VHJIB CDN JRI KZJKGZ CDN OMJPWGZN RZMZ IJO TZO JQZM IZQZMOCZGZNN VGG OCZ BJYN CVY IJR WZBPI OJ KDOT CDH ZSXZKO IZKOPIZ RCJ NODGG KZMNZXPOZY CDH RDOCJPO XZVNDIB VIY RJPGY IJO GZO CDH BZO CJHZ</a:t>
            </a:r>
            <a:endParaRPr sz="1525">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ts val="688"/>
              <a:buFont typeface="Arial"/>
              <a:buNone/>
            </a:pPr>
            <a:r>
              <a:rPr lang="en" sz="1525">
                <a:solidFill>
                  <a:schemeClr val="dk1"/>
                </a:solidFill>
                <a:latin typeface="Courier New"/>
                <a:ea typeface="Courier New"/>
                <a:cs typeface="Courier New"/>
                <a:sym typeface="Courier New"/>
              </a:rPr>
              <a:t>CDN DIOZIYZY QJTVBZ VIY JA OCZ XJPINZG OCVO HDIZMQV CVY BDQZI CDH</a:t>
            </a:r>
            <a:endParaRPr sz="1525">
              <a:solidFill>
                <a:schemeClr val="dk1"/>
              </a:solidFill>
              <a:latin typeface="Courier New"/>
              <a:ea typeface="Courier New"/>
              <a:cs typeface="Courier New"/>
              <a:sym typeface="Courier New"/>
            </a:endParaRPr>
          </a:p>
          <a:p>
            <a:pPr indent="0" lvl="0" marL="0" rtl="0" algn="l">
              <a:spcBef>
                <a:spcPts val="1200"/>
              </a:spcBef>
              <a:spcAft>
                <a:spcPts val="1200"/>
              </a:spcAft>
              <a:buSzPts val="688"/>
              <a:buNone/>
            </a:pPr>
            <a:r>
              <a:t/>
            </a:r>
            <a:endParaRPr sz="1525">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out some of your ideas...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