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60" r:id="rId4"/>
    <p:sldId id="261" r:id="rId5"/>
    <p:sldId id="262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63" r:id="rId14"/>
  </p:sldIdLst>
  <p:sldSz cx="9144000" cy="5143500" type="screen16x9"/>
  <p:notesSz cx="6858000" cy="9144000"/>
  <p:embeddedFontLst>
    <p:embeddedFont>
      <p:font typeface="Open Sans" panose="020B0604020202020204" charset="0"/>
      <p:regular r:id="rId16"/>
      <p:bold r:id="rId17"/>
      <p:italic r:id="rId18"/>
      <p:boldItalic r:id="rId19"/>
    </p:embeddedFont>
    <p:embeddedFont>
      <p:font typeface="PT Sans Narrow" panose="020B0604020202020204" charset="0"/>
      <p:regular r:id="rId20"/>
      <p:bold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108" y="58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c6325ecc7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c6325ecc7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c6325ecc7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c6325ecc7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c6325ecc7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c6325ecc7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c6325ecc7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c6325ecc7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all know that lessons don’t always go as planned...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c6325ecc7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c6325ecc7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ste.org/standards/iste-standards-for-students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ste.org/standards/iste-standards-for-computational-thinking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dn.education.ne.gov/wp-content/uploads/2018/04/NEK12Tech.pdf" TargetMode="External"/><Relationship Id="rId2" Type="http://schemas.openxmlformats.org/officeDocument/2006/relationships/hyperlink" Target="https://www.education.ne.gov/nce/cis/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steachers.org/page/standards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Curriculum </a:t>
            </a:r>
            <a:r>
              <a:rPr lang="en" dirty="0" smtClean="0"/>
              <a:t>Standard Alignment</a:t>
            </a:r>
            <a:endParaRPr dirty="0"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Briana Morrison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(bbmorrison@unomaha.edu)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ISTE Standards for Students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www.iste.org/standards/iste-standards-for-students</a:t>
            </a:r>
            <a:endParaRPr lang="en-US" dirty="0" smtClean="0"/>
          </a:p>
          <a:p>
            <a:r>
              <a:rPr lang="en-US" dirty="0" smtClean="0"/>
              <a:t>Empowered Learner</a:t>
            </a:r>
          </a:p>
          <a:p>
            <a:r>
              <a:rPr lang="en-US" dirty="0" smtClean="0"/>
              <a:t>Digital Citizen</a:t>
            </a:r>
          </a:p>
          <a:p>
            <a:r>
              <a:rPr lang="en-US" dirty="0" smtClean="0"/>
              <a:t>Knowledge Constructor</a:t>
            </a:r>
          </a:p>
          <a:p>
            <a:r>
              <a:rPr lang="en-US" dirty="0" smtClean="0"/>
              <a:t>Innovative Designer</a:t>
            </a:r>
          </a:p>
          <a:p>
            <a:r>
              <a:rPr lang="en-US" dirty="0" smtClean="0"/>
              <a:t>Computational Thinker</a:t>
            </a:r>
          </a:p>
          <a:p>
            <a:r>
              <a:rPr lang="en-US" dirty="0" smtClean="0"/>
              <a:t>Creative Communicator</a:t>
            </a:r>
          </a:p>
          <a:p>
            <a:r>
              <a:rPr lang="en-US" dirty="0" smtClean="0"/>
              <a:t>Global Collaborator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6810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dirty="0"/>
              <a:t>ISTE Computational Thinking Competencies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www.iste.org/standards/iste-standards-for-computational-thinking</a:t>
            </a:r>
            <a:endParaRPr lang="en-US" dirty="0" smtClean="0"/>
          </a:p>
          <a:p>
            <a:r>
              <a:rPr lang="en-US" dirty="0" smtClean="0"/>
              <a:t>Computational Thinking (Learner)</a:t>
            </a:r>
          </a:p>
          <a:p>
            <a:r>
              <a:rPr lang="en-US" dirty="0" smtClean="0"/>
              <a:t>Equity Leader (Leader)</a:t>
            </a:r>
          </a:p>
          <a:p>
            <a:r>
              <a:rPr lang="en-US" dirty="0" smtClean="0"/>
              <a:t>Collaborating Around Computing (Collaborator)</a:t>
            </a:r>
          </a:p>
          <a:p>
            <a:r>
              <a:rPr lang="en-US" dirty="0" smtClean="0"/>
              <a:t>Creativity &amp; Design (Designer)</a:t>
            </a:r>
          </a:p>
          <a:p>
            <a:r>
              <a:rPr lang="en-US" dirty="0" smtClean="0"/>
              <a:t>Integrating Computational Thinking (Facilitator)</a:t>
            </a:r>
          </a:p>
          <a:p>
            <a:r>
              <a:rPr lang="en-US" dirty="0" smtClean="0"/>
              <a:t>Also CT Competencies for Educators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2712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Nebraska CS Standards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https://www.education.ne.gov/nce/cis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Computational Thinking Standards</a:t>
            </a:r>
          </a:p>
          <a:p>
            <a:r>
              <a:rPr lang="en-US" dirty="0" smtClean="0"/>
              <a:t>Programming Standards</a:t>
            </a:r>
          </a:p>
          <a:p>
            <a:r>
              <a:rPr lang="en-US" dirty="0" smtClean="0"/>
              <a:t>Classes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Foundations of Computing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Computer Science Principles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AP CS A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Software Development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Cybersecurity</a:t>
            </a:r>
          </a:p>
          <a:p>
            <a:r>
              <a:rPr lang="en-US" dirty="0">
                <a:hlinkClick r:id="rId3"/>
              </a:rPr>
              <a:t>K-12 Technology Scope and Sequence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2006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Support</a:t>
            </a:r>
            <a:endParaRPr/>
          </a:p>
        </p:txBody>
      </p:sp>
      <p:sp>
        <p:nvSpPr>
          <p:cNvPr id="109" name="Google Shape;109;p20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Know that </a:t>
            </a:r>
            <a:r>
              <a:rPr lang="en" dirty="0" smtClean="0"/>
              <a:t>we are available </a:t>
            </a:r>
            <a:r>
              <a:rPr lang="en" dirty="0"/>
              <a:t>for support during the week.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Also available is Kristeen - another teacher!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/>
              <a:t>Questions?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Plans for the week</a:t>
            </a:r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 are asking you to </a:t>
            </a:r>
            <a:r>
              <a:rPr lang="en" dirty="0" smtClean="0"/>
              <a:t>create a new cybersecurity lesson:</a:t>
            </a:r>
            <a:endParaRPr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US" dirty="0" smtClean="0"/>
              <a:t>For your classroom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 smtClean="0"/>
              <a:t>To share with others (this and future years)</a:t>
            </a:r>
            <a:endParaRPr dirty="0"/>
          </a:p>
          <a:p>
            <a:pPr marL="0" indent="0">
              <a:spcBef>
                <a:spcPts val="1600"/>
              </a:spcBef>
              <a:buNone/>
            </a:pPr>
            <a:r>
              <a:rPr lang="en-US" dirty="0"/>
              <a:t>You can do this alone or in small groups (2-3). 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 smtClean="0"/>
              <a:t>You </a:t>
            </a:r>
            <a:r>
              <a:rPr lang="en" dirty="0"/>
              <a:t>will be able to have a “dry run” of the </a:t>
            </a:r>
            <a:r>
              <a:rPr lang="en" dirty="0" smtClean="0"/>
              <a:t>lesson </a:t>
            </a:r>
            <a:r>
              <a:rPr lang="en" dirty="0"/>
              <a:t>by teaching it to this group</a:t>
            </a:r>
            <a:r>
              <a:rPr lang="en" dirty="0" smtClean="0"/>
              <a:t>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Documentation</a:t>
            </a:r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You will write up your new lesson in a prescribed </a:t>
            </a:r>
            <a:r>
              <a:rPr lang="en" dirty="0" smtClean="0"/>
              <a:t>format:</a:t>
            </a:r>
            <a:endParaRPr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Title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Summary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Targeted grade/age level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Time requirement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First principles addressed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Learning </a:t>
            </a:r>
            <a:r>
              <a:rPr lang="en" dirty="0" smtClean="0"/>
              <a:t>objectives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 smtClean="0"/>
              <a:t>Standards Addressed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Material list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Continued...</a:t>
            </a:r>
            <a:endParaRPr/>
          </a:p>
        </p:txBody>
      </p:sp>
      <p:sp>
        <p:nvSpPr>
          <p:cNvPr id="97" name="Google Shape;97;p1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Lesson </a:t>
            </a:r>
            <a:r>
              <a:rPr lang="en" dirty="0" smtClean="0"/>
              <a:t>Plan (warm-up, focused, closure, reflection)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Assessment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Accommodations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Extensions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Authorship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/>
              <a:t>Creative Commons License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Dry Runs</a:t>
            </a:r>
            <a:endParaRPr/>
          </a:p>
        </p:txBody>
      </p:sp>
      <p:sp>
        <p:nvSpPr>
          <p:cNvPr id="103" name="Google Shape;103;p19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 have allocated time for you to “practice” your lesson </a:t>
            </a:r>
            <a:r>
              <a:rPr lang="en" dirty="0" smtClean="0"/>
              <a:t>once and update any lesson </a:t>
            </a:r>
            <a:r>
              <a:rPr lang="en" dirty="0"/>
              <a:t>documentation </a:t>
            </a:r>
            <a:r>
              <a:rPr lang="en" dirty="0" smtClean="0"/>
              <a:t>based on experience and feedback from the group. 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smtClean="0"/>
              <a:t>Research and Prep</a:t>
            </a:r>
          </a:p>
          <a:p>
            <a:r>
              <a:rPr lang="en-US" dirty="0" smtClean="0"/>
              <a:t>Friday morning</a:t>
            </a:r>
          </a:p>
          <a:p>
            <a:r>
              <a:rPr lang="en-US" dirty="0" smtClean="0"/>
              <a:t>Monday morning</a:t>
            </a:r>
          </a:p>
          <a:p>
            <a:r>
              <a:rPr lang="en-US" dirty="0" smtClean="0"/>
              <a:t>Monday afternoon</a:t>
            </a:r>
          </a:p>
          <a:p>
            <a:r>
              <a:rPr lang="en-US" dirty="0" smtClean="0"/>
              <a:t>Tuesday afternoon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smtClean="0"/>
              <a:t>Feedback</a:t>
            </a:r>
          </a:p>
          <a:p>
            <a:r>
              <a:rPr lang="en-US" dirty="0" smtClean="0"/>
              <a:t>Tuesday morning (circle share)</a:t>
            </a:r>
          </a:p>
          <a:p>
            <a:r>
              <a:rPr lang="en-US" dirty="0" smtClean="0"/>
              <a:t>Friday – dry runs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884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Curriculum Standards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K-12 Computer Science Framework</a:t>
            </a:r>
          </a:p>
          <a:p>
            <a:r>
              <a:rPr lang="en-US" dirty="0" smtClean="0"/>
              <a:t>CSTA CS Standards</a:t>
            </a:r>
          </a:p>
          <a:p>
            <a:r>
              <a:rPr lang="en-US" dirty="0" smtClean="0"/>
              <a:t>ISTE Standards for Students</a:t>
            </a:r>
          </a:p>
          <a:p>
            <a:pPr lvl="1"/>
            <a:r>
              <a:rPr lang="en-US" dirty="0" smtClean="0"/>
              <a:t>ISTE Computational Thinking Competencies</a:t>
            </a:r>
          </a:p>
          <a:p>
            <a:r>
              <a:rPr lang="en-US" dirty="0" smtClean="0"/>
              <a:t>Nebraska CS Standards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088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K-12 Computer Science Framework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266325"/>
            <a:ext cx="8520600" cy="460875"/>
          </a:xfrm>
        </p:spPr>
        <p:txBody>
          <a:bodyPr/>
          <a:lstStyle/>
          <a:p>
            <a:r>
              <a:rPr lang="en-US" dirty="0"/>
              <a:t>https://k12cs.org/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300" y="1727200"/>
            <a:ext cx="7531100" cy="3344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637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CSTA CS Standards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www.csteachers.org/page/standards</a:t>
            </a:r>
            <a:endParaRPr lang="en-US" dirty="0" smtClean="0"/>
          </a:p>
          <a:p>
            <a:r>
              <a:rPr lang="en-US" dirty="0" smtClean="0"/>
              <a:t>Ages 5 – 16</a:t>
            </a:r>
          </a:p>
          <a:p>
            <a:pPr lvl="1"/>
            <a:r>
              <a:rPr lang="en-US" dirty="0" smtClean="0"/>
              <a:t>Computing Systems (devices, hardware &amp; software, troubleshooting)</a:t>
            </a:r>
          </a:p>
          <a:p>
            <a:pPr lvl="1"/>
            <a:r>
              <a:rPr lang="en-US" dirty="0" smtClean="0"/>
              <a:t>Networks &amp; the Internet (network communication &amp; organization, cybersecurity)</a:t>
            </a:r>
          </a:p>
          <a:p>
            <a:pPr lvl="1"/>
            <a:r>
              <a:rPr lang="en-US" dirty="0" smtClean="0"/>
              <a:t>Data &amp; Analysis (storage, collection, visualization &amp; transformation, inference &amp; models)</a:t>
            </a:r>
          </a:p>
          <a:p>
            <a:pPr lvl="1"/>
            <a:r>
              <a:rPr lang="en-US" dirty="0" smtClean="0"/>
              <a:t>Algorithms &amp; Programming (algorithms, variables, control, modularity, program development)</a:t>
            </a:r>
          </a:p>
          <a:p>
            <a:pPr lvl="1"/>
            <a:r>
              <a:rPr lang="en-US" dirty="0" smtClean="0"/>
              <a:t>Impacts of Computing (culture, social interactions, safety, law, &amp; ethics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209454"/>
      </p:ext>
    </p:extLst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402</Words>
  <Application>Microsoft Office PowerPoint</Application>
  <PresentationFormat>On-screen Show (16:9)</PresentationFormat>
  <Paragraphs>89</Paragraphs>
  <Slides>13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Open Sans</vt:lpstr>
      <vt:lpstr>Arial</vt:lpstr>
      <vt:lpstr>PT Sans Narrow</vt:lpstr>
      <vt:lpstr>Tropic</vt:lpstr>
      <vt:lpstr>Curriculum Standard Alignment</vt:lpstr>
      <vt:lpstr>Plans for the week</vt:lpstr>
      <vt:lpstr>Lesson Documentation</vt:lpstr>
      <vt:lpstr>Continued...</vt:lpstr>
      <vt:lpstr>Dry Runs</vt:lpstr>
      <vt:lpstr>Timing</vt:lpstr>
      <vt:lpstr>Curriculum Standards</vt:lpstr>
      <vt:lpstr>K-12 Computer Science Framework </vt:lpstr>
      <vt:lpstr>CSTA CS Standards </vt:lpstr>
      <vt:lpstr>ISTE Standards for Students </vt:lpstr>
      <vt:lpstr>ISTE Computational Thinking Competencies </vt:lpstr>
      <vt:lpstr>Nebraska CS Standards </vt:lpstr>
      <vt:lpstr>Support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Curriculum Best Practices</dc:title>
  <dc:creator>Briana Morrison</dc:creator>
  <cp:lastModifiedBy>Briana Morrison</cp:lastModifiedBy>
  <cp:revision>5</cp:revision>
  <dcterms:modified xsi:type="dcterms:W3CDTF">2021-06-22T17:46:27Z</dcterms:modified>
</cp:coreProperties>
</file>