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71" r:id="rId8"/>
    <p:sldId id="270" r:id="rId9"/>
    <p:sldId id="261" r:id="rId10"/>
    <p:sldId id="272" r:id="rId11"/>
    <p:sldId id="273" r:id="rId12"/>
    <p:sldId id="266" r:id="rId13"/>
    <p:sldId id="276" r:id="rId14"/>
    <p:sldId id="274" r:id="rId15"/>
    <p:sldId id="275" r:id="rId16"/>
    <p:sldId id="277" r:id="rId17"/>
    <p:sldId id="280" r:id="rId18"/>
    <p:sldId id="278" r:id="rId19"/>
    <p:sldId id="279" r:id="rId20"/>
    <p:sldId id="268" r:id="rId21"/>
    <p:sldId id="281" r:id="rId22"/>
    <p:sldId id="264" r:id="rId23"/>
    <p:sldId id="269" r:id="rId24"/>
    <p:sldId id="283" r:id="rId25"/>
    <p:sldId id="28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124A7BAD-3C30-4233-B3EE-72F8D810614B}">
          <p14:sldIdLst>
            <p14:sldId id="256"/>
          </p14:sldIdLst>
        </p14:section>
        <p14:section name="Intro" id="{D08B0411-ABA2-497E-BCBD-4CB1787C67A3}">
          <p14:sldIdLst>
            <p14:sldId id="257"/>
            <p14:sldId id="258"/>
            <p14:sldId id="259"/>
          </p14:sldIdLst>
        </p14:section>
        <p14:section name="Singleton" id="{40CFBF1D-8DC7-44DB-A658-E0324738F043}">
          <p14:sldIdLst>
            <p14:sldId id="265"/>
            <p14:sldId id="260"/>
            <p14:sldId id="271"/>
            <p14:sldId id="270"/>
          </p14:sldIdLst>
        </p14:section>
        <p14:section name="Factory Method" id="{CDC83FA2-F597-4E6C-952E-569E059A1A33}">
          <p14:sldIdLst>
            <p14:sldId id="261"/>
            <p14:sldId id="272"/>
            <p14:sldId id="273"/>
            <p14:sldId id="266"/>
          </p14:sldIdLst>
        </p14:section>
        <p14:section name="Prototype" id="{F8F40C75-4992-4DA0-B92A-67643F28D958}">
          <p14:sldIdLst>
            <p14:sldId id="276"/>
            <p14:sldId id="274"/>
            <p14:sldId id="275"/>
            <p14:sldId id="277"/>
          </p14:sldIdLst>
        </p14:section>
        <p14:section name="Abstract Factory" id="{489336B9-AD27-4A6C-928F-DDFB81085DC2}">
          <p14:sldIdLst>
            <p14:sldId id="280"/>
            <p14:sldId id="278"/>
            <p14:sldId id="279"/>
            <p14:sldId id="268"/>
          </p14:sldIdLst>
        </p14:section>
        <p14:section name="Builder" id="{40EF620C-4B96-433D-BAD3-76E56C475564}">
          <p14:sldIdLst>
            <p14:sldId id="281"/>
            <p14:sldId id="264"/>
            <p14:sldId id="269"/>
            <p14:sldId id="283"/>
          </p14:sldIdLst>
        </p14:section>
        <p14:section name="Conclusion" id="{128E28A3-80F1-4884-997E-55B50C081CA3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4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445B4-41BC-47D7-8DC8-7BD5C7599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7A664C-3F02-4D8F-A174-F0FA68CA9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AF8C38-7345-4DBC-A715-6FA64818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95AB4-7F64-47D3-B8D8-B619B8F2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587AB4-09AC-4B3A-BDC0-1FFA3B7F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10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2537B-E838-46BD-B70F-C887FD0F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1A7630-DC67-4582-A9CB-11145719C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060A56-55CE-4FBB-8280-4FE3ACF3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65676-00B0-4ECB-93DD-A600D32F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D95A6D-8EC9-4ABF-B122-0A3488D8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07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D31ADD-AD7B-4CD1-A039-7E5B598F7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EF6AD4-78CD-4F0F-A6A2-5E72F8ED6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9BE9F-B675-4992-A068-7EB3ECC7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4094F1-B5F5-496C-88C8-47294858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4BE76-D39A-441A-A1BD-F4F18445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9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6BADA-1374-4EB1-AD3D-46B84B7A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53734B-E644-4465-B23D-56213E641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07F284-A33E-4C7D-BE03-BA1D526E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D18884-F171-426F-9578-DBBCC399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B3CB7-5484-45F7-A1CA-235FF541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97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007FD-CBF1-4E48-9130-827813CA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7131A7-782E-4A77-BC74-EDBF8221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6885D7-18DE-4E76-A0F3-C5D14F0B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5A3108-624B-494F-A156-B83B4477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39B61F-6750-431A-96A7-1ADAD197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2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418FA-2228-48B8-97A4-032F12F1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808FE-DD9E-424F-8EB6-235207768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D82EB0-4188-426A-9E39-B286E00E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0CB5D0-DBF9-4455-8809-3593E1B8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5AB99D-8298-4407-9997-C9BC09CE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B9F3E7-EFB9-4784-8224-5E1EA1D4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34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0C0E7-73CB-44DF-A376-60A38060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F37F07-3EFB-45B6-9F5A-C62DC048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F9FFFE-7B9F-4E53-BD0E-E554C58E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65866F-65AB-4E93-9EAD-E2BB6BCD1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054456-17A7-4CA3-8378-7BAE905B9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0C4868-0E66-474B-AACD-0EAE1D38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8CC79F-AAB2-408C-B72D-88C69AE4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AB03BF-E9FC-4256-ACC0-01584FF8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4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FCCA-9FAC-4539-9DDF-5FDF6313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CB209C-E24D-4208-99AA-399FF37C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358137-5F67-45BD-B52C-A5DED918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FBBD6C-12E8-44A4-A567-76120D1C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E11C61-B41E-4A64-ADC4-130EFAB4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06D856-4E95-4155-A48F-62749881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65EE86-05CD-4A5C-9953-A6A29DEB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42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EF6F9-CB6C-45D9-BDAC-9D026AE3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D81AC8-DFA5-4005-A6E2-C1B47292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D604BA-23EE-4A7F-BC2A-F0DDAA0DB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272F06-2BA8-4990-B20D-CD4CC7FE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44F50C-1A7A-4203-B546-09F4C9DD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4C7448-0AA1-4C48-A72F-D16E34F3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71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30055-FCAD-40EE-AFA9-F9640C8A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10A904-68B4-4F46-9D8E-2B25ABA7E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85B9A-1930-4054-BC5D-83D6A748C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D954A-FA2C-4AFD-9FD3-A8ACF683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817-CFCE-4E01-914B-E9FB8CFBB74D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214BFB-A10C-45E8-958D-1269A8FF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F2F4CC-49DF-4B94-8C5C-DC129213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67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19FFA6-3B53-4344-AC7D-17D70162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4B3D69-76F9-419D-89D0-3BE2FA662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6C2779-C44F-4FDE-9AD0-6F2BBD070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6817-CFCE-4E01-914B-E9FB8CFBB74D}" type="datetimeFigureOut">
              <a:rPr lang="fr-FR" smtClean="0"/>
              <a:t>17/01/2019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55C0C8-D82B-4E4C-BA9D-64C277C98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54775-69DD-4196-8B92-6A4A6577F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2212-576F-477B-84BE-5C9DD2C3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13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38AA1-5860-415C-8976-50F7A6FAC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Notes : Creational Patterns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D864A4-5E79-469A-81E1-A23AB647E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As told by the </a:t>
            </a:r>
            <a:r>
              <a:rPr lang="en-US" noProof="0" dirty="0" err="1"/>
              <a:t>GoF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848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6B74B-418C-452A-ACC5-B85DD25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4C9AD5C-B524-4D78-ABB0-B79041B46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01" y="1369364"/>
            <a:ext cx="7030798" cy="41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2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6B74B-418C-452A-ACC5-B85DD25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7160C-D530-42F3-A68E-03CEB280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Consequences :</a:t>
            </a:r>
          </a:p>
          <a:p>
            <a:pPr lvl="1"/>
            <a:r>
              <a:rPr lang="en-US" dirty="0"/>
              <a:t>The client does not need to know the </a:t>
            </a:r>
            <a:r>
              <a:rPr lang="en-US" dirty="0" err="1"/>
              <a:t>ConcreteProduct</a:t>
            </a:r>
            <a:r>
              <a:rPr lang="en-US" dirty="0"/>
              <a:t> class that is instantiated : the Product interface is used instead.</a:t>
            </a:r>
          </a:p>
          <a:p>
            <a:pPr lvl="1"/>
            <a:r>
              <a:rPr lang="en-US" dirty="0"/>
              <a:t>Makes creating objects more flexible (virtual method vs direct instantiation).</a:t>
            </a:r>
          </a:p>
          <a:p>
            <a:pPr lvl="1"/>
            <a:r>
              <a:rPr lang="en-US" dirty="0"/>
              <a:t>Connects parallel class hierarchies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Disadvantage : the Creator class needs to be </a:t>
            </a:r>
            <a:r>
              <a:rPr lang="en-US" dirty="0" err="1"/>
              <a:t>subclassed</a:t>
            </a:r>
            <a:r>
              <a:rPr lang="en-US" dirty="0"/>
              <a:t> each time there is a new </a:t>
            </a:r>
            <a:r>
              <a:rPr lang="en-US" dirty="0" err="1"/>
              <a:t>ConcreteProduct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7674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9D45-9AB9-4EFE-9E75-2017D3E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E4B86-3E5C-4CFE-9541-1F36BDD1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 :</a:t>
            </a:r>
          </a:p>
          <a:p>
            <a:pPr lvl="1"/>
            <a:r>
              <a:rPr lang="en-US" dirty="0"/>
              <a:t>Either make Creator abstract and implement the factory method within the subclasses, or make Creator concrete and provide a default implementation for the factory method.</a:t>
            </a:r>
          </a:p>
          <a:p>
            <a:pPr lvl="1"/>
            <a:r>
              <a:rPr lang="en-US" dirty="0"/>
              <a:t>Parameterizing the factory method so that it can return several different classes of objects is possible.</a:t>
            </a:r>
          </a:p>
          <a:p>
            <a:pPr lvl="1"/>
            <a:r>
              <a:rPr lang="en-US" dirty="0"/>
              <a:t>Templates can be used in order to avoid </a:t>
            </a:r>
            <a:r>
              <a:rPr lang="en-US" dirty="0" err="1"/>
              <a:t>subclassing</a:t>
            </a:r>
            <a:r>
              <a:rPr lang="en-US" dirty="0"/>
              <a:t> Creator.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9D45-9AB9-4EFE-9E75-2017D3E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E4B86-3E5C-4CFE-9541-1F36BDD1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 :</a:t>
            </a:r>
          </a:p>
          <a:p>
            <a:pPr lvl="1"/>
            <a:r>
              <a:rPr lang="en-US" dirty="0"/>
              <a:t>Specify the type using a prototype and create objects by copying it.</a:t>
            </a:r>
          </a:p>
          <a:p>
            <a:pPr lvl="1"/>
            <a:endParaRPr lang="en-US" dirty="0"/>
          </a:p>
          <a:p>
            <a:r>
              <a:rPr lang="en-US" dirty="0"/>
              <a:t>Applicability :</a:t>
            </a:r>
          </a:p>
          <a:p>
            <a:pPr lvl="1"/>
            <a:r>
              <a:rPr lang="en-US" dirty="0"/>
              <a:t>The classes to instantiate can be provided at run-time</a:t>
            </a:r>
          </a:p>
          <a:p>
            <a:pPr lvl="1"/>
            <a:r>
              <a:rPr lang="en-US" dirty="0"/>
              <a:t>Buildings a parallel hierarchy of factories needs to be avoided</a:t>
            </a:r>
          </a:p>
          <a:p>
            <a:pPr lvl="1"/>
            <a:r>
              <a:rPr lang="en-US" dirty="0"/>
              <a:t>There is a limited number of different states an instance of the Prototype can have </a:t>
            </a:r>
            <a:r>
              <a:rPr lang="en-US" dirty="0">
                <a:sym typeface="Wingdings" panose="05000000000000000000" pitchFamily="2" charset="2"/>
              </a:rPr>
              <a:t> it may be easier to create the said Prototypes and clone them rather then manually creating the objects.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6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49B4D-EC37-43E3-80B2-BEA9AA7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E6C73DD-AF45-4878-823E-7CDA09E5C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938" y="1819080"/>
            <a:ext cx="9456124" cy="39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0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49B4D-EC37-43E3-80B2-BEA9AA7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EA0C8-AC5D-4A99-876E-9BA121EC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Consequences :</a:t>
            </a:r>
          </a:p>
          <a:p>
            <a:pPr lvl="1"/>
            <a:r>
              <a:rPr lang="en-US" dirty="0"/>
              <a:t>Concrete classes are hidden from the client.</a:t>
            </a:r>
          </a:p>
          <a:p>
            <a:pPr lvl="1"/>
            <a:r>
              <a:rPr lang="en-US" dirty="0"/>
              <a:t>Products and/or classes can be added at run-time.</a:t>
            </a:r>
          </a:p>
          <a:p>
            <a:pPr lvl="1"/>
            <a:r>
              <a:rPr lang="en-US" dirty="0"/>
              <a:t>Create new kinds of objects by changing the client’s Prototype instance : thanks to object composition, specify the concrete class of objects to be created. </a:t>
            </a:r>
            <a:r>
              <a:rPr lang="en-US" dirty="0">
                <a:sym typeface="Wingdings" panose="05000000000000000000" pitchFamily="2" charset="2"/>
              </a:rPr>
              <a:t> Reduces </a:t>
            </a:r>
            <a:r>
              <a:rPr lang="en-US" dirty="0" err="1">
                <a:sym typeface="Wingdings" panose="05000000000000000000" pitchFamily="2" charset="2"/>
              </a:rPr>
              <a:t>subclassing</a:t>
            </a:r>
            <a:r>
              <a:rPr lang="en-US" dirty="0">
                <a:sym typeface="Wingdings" panose="05000000000000000000" pitchFamily="2" charset="2"/>
              </a:rPr>
              <a:t> an eventual Creator (the object containing the Prototype) as opposed to Factory Method.</a:t>
            </a:r>
            <a:endParaRPr lang="en-US" dirty="0"/>
          </a:p>
          <a:p>
            <a:pPr lvl="1"/>
            <a:r>
              <a:rPr lang="en-US" dirty="0"/>
              <a:t>Allows reusing the same object as a brick via deep copying.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Disadvantage : defining </a:t>
            </a:r>
            <a:r>
              <a:rPr lang="en-US" b="1" dirty="0"/>
              <a:t>clone() </a:t>
            </a:r>
            <a:r>
              <a:rPr lang="en-US" dirty="0"/>
              <a:t>may be hard, especially if deep cloning is needed or if objects have circular references.</a:t>
            </a:r>
          </a:p>
        </p:txBody>
      </p:sp>
    </p:spTree>
    <p:extLst>
      <p:ext uri="{BB962C8B-B14F-4D97-AF65-F5344CB8AC3E}">
        <p14:creationId xmlns:p14="http://schemas.microsoft.com/office/powerpoint/2010/main" val="25981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49B4D-EC37-43E3-80B2-BEA9AA7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EA0C8-AC5D-4A99-876E-9BA121EC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 :</a:t>
            </a:r>
          </a:p>
          <a:p>
            <a:pPr lvl="1"/>
            <a:r>
              <a:rPr lang="en-US" dirty="0"/>
              <a:t>Prototypes can be stored inside a Prototype Manager.</a:t>
            </a:r>
          </a:p>
          <a:p>
            <a:pPr lvl="1"/>
            <a:r>
              <a:rPr lang="en-US" dirty="0"/>
              <a:t>Cloning can be difficult.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Initialize() </a:t>
            </a:r>
            <a:r>
              <a:rPr lang="en-US" dirty="0"/>
              <a:t>method can be added to the Prototype in order to configure its state after cloning.</a:t>
            </a:r>
          </a:p>
        </p:txBody>
      </p:sp>
    </p:spTree>
    <p:extLst>
      <p:ext uri="{BB962C8B-B14F-4D97-AF65-F5344CB8AC3E}">
        <p14:creationId xmlns:p14="http://schemas.microsoft.com/office/powerpoint/2010/main" val="312333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9D45-9AB9-4EFE-9E75-2017D3E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E4B86-3E5C-4CFE-9541-1F36BDD1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Applicability 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40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AAC48-F9EF-4760-9D45-D9ECC47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8A18FD3-6522-4215-B64B-544894773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690688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9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AAC48-F9EF-4760-9D45-D9ECC47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481572-B82A-4322-9FDB-583B57C0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Consequences :</a:t>
            </a:r>
          </a:p>
        </p:txBody>
      </p:sp>
    </p:spTree>
    <p:extLst>
      <p:ext uri="{BB962C8B-B14F-4D97-AF65-F5344CB8AC3E}">
        <p14:creationId xmlns:p14="http://schemas.microsoft.com/office/powerpoint/2010/main" val="111622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3B05D7-3126-4B9D-98C3-F3C07C2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69CB38-84AA-4C25-96E7-1F8CCC9CC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189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AAC48-F9EF-4760-9D45-D9ECC47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481572-B82A-4322-9FDB-583B57C0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 :</a:t>
            </a:r>
          </a:p>
          <a:p>
            <a:pPr lvl="1"/>
            <a:r>
              <a:rPr lang="en-US" dirty="0"/>
              <a:t>Can be implemented using either Factory Method or Prototype.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9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9D45-9AB9-4EFE-9E75-2017D3E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E4B86-3E5C-4CFE-9541-1F36BDD1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Applicability 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06686-1857-44A3-8EBE-5DB02A2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7A3BAC6-193D-46CE-A6EA-6586289F0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637" y="1695353"/>
            <a:ext cx="89707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06686-1857-44A3-8EBE-5DB02A2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66085-1BFD-470F-9467-EFAC892E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Consequences :</a:t>
            </a:r>
          </a:p>
        </p:txBody>
      </p:sp>
    </p:spTree>
    <p:extLst>
      <p:ext uri="{BB962C8B-B14F-4D97-AF65-F5344CB8AC3E}">
        <p14:creationId xmlns:p14="http://schemas.microsoft.com/office/powerpoint/2010/main" val="3362225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06686-1857-44A3-8EBE-5DB02A2C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66085-1BFD-470F-9467-EFAC892E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 :</a:t>
            </a:r>
          </a:p>
        </p:txBody>
      </p:sp>
    </p:spTree>
    <p:extLst>
      <p:ext uri="{BB962C8B-B14F-4D97-AF65-F5344CB8AC3E}">
        <p14:creationId xmlns:p14="http://schemas.microsoft.com/office/powerpoint/2010/main" val="2258259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2FF9B-6192-4ADE-8C59-A3DA91C2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39A5E-A926-409F-81DE-10D28151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 :</a:t>
            </a:r>
          </a:p>
        </p:txBody>
      </p:sp>
    </p:spTree>
    <p:extLst>
      <p:ext uri="{BB962C8B-B14F-4D97-AF65-F5344CB8AC3E}">
        <p14:creationId xmlns:p14="http://schemas.microsoft.com/office/powerpoint/2010/main" val="320100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C46773-6022-4A1D-AAC7-62EFD5B7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problem do creational patterns solve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3024F8A-7585-4673-8046-96F137DD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design patterns make a system </a:t>
            </a:r>
            <a:r>
              <a:rPr lang="en-US" b="1" dirty="0"/>
              <a:t>“independent of how its objects are created, composed and represented”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HOW 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By encapsulating knowledge about the concrete classes the system uses</a:t>
            </a:r>
          </a:p>
          <a:p>
            <a:pPr lvl="1"/>
            <a:r>
              <a:rPr lang="en-US" dirty="0"/>
              <a:t>By hiding the way instances of these classes are created and put together</a:t>
            </a:r>
          </a:p>
        </p:txBody>
      </p:sp>
    </p:spTree>
    <p:extLst>
      <p:ext uri="{BB962C8B-B14F-4D97-AF65-F5344CB8AC3E}">
        <p14:creationId xmlns:p14="http://schemas.microsoft.com/office/powerpoint/2010/main" val="405055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55075-21DE-447D-B368-D30F8329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60323-0A0C-4BA1-AE83-D113CCCD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6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6B74B-418C-452A-ACC5-B85DD25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7160C-D530-42F3-A68E-03CEB280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 :</a:t>
            </a:r>
          </a:p>
          <a:p>
            <a:pPr lvl="1"/>
            <a:r>
              <a:rPr lang="en-US" dirty="0"/>
              <a:t>ensure there is at most a single instance of a class at any given time</a:t>
            </a:r>
          </a:p>
          <a:p>
            <a:pPr lvl="1"/>
            <a:r>
              <a:rPr lang="en-US" dirty="0"/>
              <a:t>provide access to the instance from any point in the program</a:t>
            </a:r>
          </a:p>
          <a:p>
            <a:pPr lvl="1"/>
            <a:endParaRPr lang="en-US" dirty="0"/>
          </a:p>
          <a:p>
            <a:r>
              <a:rPr lang="en-US" dirty="0"/>
              <a:t>Applicability :</a:t>
            </a:r>
          </a:p>
          <a:p>
            <a:pPr lvl="1"/>
            <a:r>
              <a:rPr lang="en-US" dirty="0"/>
              <a:t>There must be a single, globally accessible instance of a class</a:t>
            </a:r>
          </a:p>
          <a:p>
            <a:pPr lvl="1"/>
            <a:r>
              <a:rPr lang="en-US" dirty="0"/>
              <a:t>The instance’s class should be extensible</a:t>
            </a:r>
          </a:p>
        </p:txBody>
      </p:sp>
    </p:spTree>
    <p:extLst>
      <p:ext uri="{BB962C8B-B14F-4D97-AF65-F5344CB8AC3E}">
        <p14:creationId xmlns:p14="http://schemas.microsoft.com/office/powerpoint/2010/main" val="192163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6B74B-418C-452A-ACC5-B85DD25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29A5CAF-4C3A-4E2D-BA9A-CD3848ED9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204" y="2418696"/>
            <a:ext cx="5491591" cy="20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6B74B-418C-452A-ACC5-B85DD257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7160C-D530-42F3-A68E-03CEB280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Consequences :</a:t>
            </a:r>
          </a:p>
          <a:p>
            <a:pPr lvl="1"/>
            <a:r>
              <a:rPr lang="en-US" dirty="0"/>
              <a:t>Controlled access to sole instance thanks to encapsulation</a:t>
            </a:r>
          </a:p>
          <a:p>
            <a:pPr lvl="1"/>
            <a:r>
              <a:rPr lang="en-US" dirty="0"/>
              <a:t>Avoid global variables</a:t>
            </a:r>
          </a:p>
          <a:p>
            <a:pPr lvl="1"/>
            <a:r>
              <a:rPr lang="en-US" dirty="0"/>
              <a:t>Extensibility means that the client can use an instance of the singleton’s subclass</a:t>
            </a:r>
          </a:p>
          <a:p>
            <a:pPr lvl="1"/>
            <a:r>
              <a:rPr lang="en-US" dirty="0"/>
              <a:t>Easily extensible to provide several possible instances</a:t>
            </a:r>
          </a:p>
          <a:p>
            <a:pPr lvl="1"/>
            <a:r>
              <a:rPr lang="en-US" dirty="0"/>
              <a:t>Avoids having static (“class”) functions</a:t>
            </a:r>
          </a:p>
        </p:txBody>
      </p:sp>
    </p:spTree>
    <p:extLst>
      <p:ext uri="{BB962C8B-B14F-4D97-AF65-F5344CB8AC3E}">
        <p14:creationId xmlns:p14="http://schemas.microsoft.com/office/powerpoint/2010/main" val="270475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44CE7-888E-444E-AC21-ECCC77BA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4A3201-1F3C-475C-AAC9-5CC4E56E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 :</a:t>
            </a:r>
          </a:p>
          <a:p>
            <a:pPr lvl="1"/>
            <a:r>
              <a:rPr lang="en-US" dirty="0"/>
              <a:t>The method </a:t>
            </a:r>
            <a:r>
              <a:rPr lang="en-US" b="1" dirty="0"/>
              <a:t>Instance()</a:t>
            </a:r>
            <a:r>
              <a:rPr lang="en-US" dirty="0"/>
              <a:t> returning the unique instance can be implemented as static and test for the existence of the instance.</a:t>
            </a:r>
          </a:p>
          <a:p>
            <a:pPr lvl="1"/>
            <a:r>
              <a:rPr lang="en-US" dirty="0"/>
              <a:t>The class should also have a static </a:t>
            </a:r>
            <a:r>
              <a:rPr lang="en-US" b="1" dirty="0" err="1"/>
              <a:t>uniqueInstance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The constructor and the </a:t>
            </a:r>
            <a:r>
              <a:rPr lang="en-US" b="1" dirty="0" err="1"/>
              <a:t>uniqueInstance</a:t>
            </a:r>
            <a:r>
              <a:rPr lang="en-US" dirty="0"/>
              <a:t> should be private to avoid multiple object instantiation</a:t>
            </a:r>
          </a:p>
          <a:p>
            <a:pPr lvl="1"/>
            <a:r>
              <a:rPr lang="en-US" dirty="0"/>
              <a:t>When sub-classing Singleton, choose the subclass to instantiate within the </a:t>
            </a:r>
            <a:r>
              <a:rPr lang="en-US" b="1" dirty="0"/>
              <a:t>Instance()</a:t>
            </a:r>
            <a:r>
              <a:rPr lang="en-US" dirty="0"/>
              <a:t> method or by using a registry of singletons. (Other possibilities exist, see </a:t>
            </a:r>
            <a:r>
              <a:rPr lang="en-US" dirty="0" err="1"/>
              <a:t>GoF’s</a:t>
            </a:r>
            <a:r>
              <a:rPr lang="en-US" dirty="0"/>
              <a:t> Singleton for details)</a:t>
            </a:r>
          </a:p>
        </p:txBody>
      </p:sp>
    </p:spTree>
    <p:extLst>
      <p:ext uri="{BB962C8B-B14F-4D97-AF65-F5344CB8AC3E}">
        <p14:creationId xmlns:p14="http://schemas.microsoft.com/office/powerpoint/2010/main" val="427419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9D45-9AB9-4EFE-9E75-2017D3E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E4B86-3E5C-4CFE-9541-1F36BDD1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 :</a:t>
            </a:r>
          </a:p>
          <a:p>
            <a:pPr lvl="1"/>
            <a:r>
              <a:rPr lang="en-US" dirty="0"/>
              <a:t>Define an interface for creating objects, but let subclasses decide the class of the object to instantiate</a:t>
            </a:r>
          </a:p>
          <a:p>
            <a:r>
              <a:rPr lang="en-US" dirty="0"/>
              <a:t>Applicability :</a:t>
            </a:r>
          </a:p>
          <a:p>
            <a:pPr lvl="1"/>
            <a:r>
              <a:rPr lang="en-US" dirty="0"/>
              <a:t>A creator class cannot anticipate the class of the object to instantiate</a:t>
            </a:r>
          </a:p>
          <a:p>
            <a:pPr lvl="1"/>
            <a:r>
              <a:rPr lang="en-US" dirty="0"/>
              <a:t>The class of the object to instantiate is known by the creator’s subclasses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  i.e. a creator’s subclass knows which class of product it should create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82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662</Words>
  <PresentationFormat>Grand écran</PresentationFormat>
  <Paragraphs>103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Thème Office</vt:lpstr>
      <vt:lpstr>Notes : Creational Patterns</vt:lpstr>
      <vt:lpstr>Intro</vt:lpstr>
      <vt:lpstr>What problem do creational patterns solve ?</vt:lpstr>
      <vt:lpstr>List of creational patterns</vt:lpstr>
      <vt:lpstr>Singleton</vt:lpstr>
      <vt:lpstr>Singleton</vt:lpstr>
      <vt:lpstr>Singleton</vt:lpstr>
      <vt:lpstr>Singleton</vt:lpstr>
      <vt:lpstr>Factory Method</vt:lpstr>
      <vt:lpstr>Factory Method</vt:lpstr>
      <vt:lpstr>Factory Method</vt:lpstr>
      <vt:lpstr>Factory Method</vt:lpstr>
      <vt:lpstr>Prototype</vt:lpstr>
      <vt:lpstr>Prototype</vt:lpstr>
      <vt:lpstr>Prototype</vt:lpstr>
      <vt:lpstr>Prototype</vt:lpstr>
      <vt:lpstr>Abstract Factory</vt:lpstr>
      <vt:lpstr>Abstract Factory</vt:lpstr>
      <vt:lpstr>Abstract Factory</vt:lpstr>
      <vt:lpstr>Abstract Factory</vt:lpstr>
      <vt:lpstr>Builder</vt:lpstr>
      <vt:lpstr>Builder</vt:lpstr>
      <vt:lpstr>Builder</vt:lpstr>
      <vt:lpstr>Builder</vt:lpstr>
      <vt:lpstr>Creational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2019-01-09T20:43:17Z</dcterms:created>
  <dcterms:modified xsi:type="dcterms:W3CDTF">2019-01-17T21:30:25Z</dcterms:modified>
</cp:coreProperties>
</file>