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8" r:id="rId9"/>
    <p:sldId id="265" r:id="rId10"/>
    <p:sldId id="266" r:id="rId11"/>
    <p:sldId id="269" r:id="rId12"/>
    <p:sldId id="270" r:id="rId13"/>
    <p:sldId id="271" r:id="rId14"/>
    <p:sldId id="272" r:id="rId15"/>
    <p:sldId id="273" r:id="rId16"/>
    <p:sldId id="283" r:id="rId17"/>
    <p:sldId id="284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5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54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1C977-BCB9-4E67-8E61-EE7FF900C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67861C-57F7-4449-A07A-E46C87618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68A2D5-BA6B-40F9-B152-6FBF1658D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AE2D-DF3A-4F29-9E54-FDA2C4456B27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BE177-9F00-43FC-9A65-ECBD7DB3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91DE2E-B9CF-483D-B32F-8BEB9117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8FF9-8AD8-41FD-A50D-2BF2302DC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796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C59352-BFBC-47A6-B574-8BB2E3C73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40060-38EB-469B-9A32-4E12D5D56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A3884C-F25A-45B0-AD7B-3B744DAE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AE2D-DF3A-4F29-9E54-FDA2C4456B27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55BCA0-1ED7-4187-B096-060E644CF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320F8C-19C3-4E9B-B1DD-3B6624AA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8FF9-8AD8-41FD-A50D-2BF2302DC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61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E37EF9-0878-44EE-A94F-5FD12652B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19D6EA-F0D2-4432-BF4B-C0CB768A4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0AE17-A7BA-44CD-8F30-5CCB7B3AC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AE2D-DF3A-4F29-9E54-FDA2C4456B27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884A0-FFC1-443C-A7A6-F90B6060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AA41-B26A-4376-9134-E31A6FFA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8FF9-8AD8-41FD-A50D-2BF2302DC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030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995A7B-3D7D-424A-9438-5660B35B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C3A140-6FBA-4778-A291-094D7C2CE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3A18A-C6FB-4515-8FAA-47FAD9B3B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AE2D-DF3A-4F29-9E54-FDA2C4456B27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0289A5-A5C7-495C-87EC-181432D42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E0CBD-4C7D-410A-BAD7-3C52BBFF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8FF9-8AD8-41FD-A50D-2BF2302DC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834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01DA1-D2F9-4C7D-9E1F-2DF4CE012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AD94C7-D683-4B4C-AA91-46930712C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83101-B275-4CA7-A7DB-9701DA246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AE2D-DF3A-4F29-9E54-FDA2C4456B27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A4AC05-CAC9-4FDE-9B90-C38CAF8A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276169-489E-41E2-AE67-86913314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8FF9-8AD8-41FD-A50D-2BF2302DC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4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13634A-82DF-4FDA-AF30-6AF7518B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0AD6C7-762D-4621-AB75-CC5A99F45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1619B8-D690-4B8A-B32C-289DEF1CC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9AF300-F802-45DC-B117-6D1AF6C3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AE2D-DF3A-4F29-9E54-FDA2C4456B27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43F29-567A-489B-9B22-AC6C4A3A8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590405-FE0A-490D-A6B5-DF1E79E2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8FF9-8AD8-41FD-A50D-2BF2302DC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6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BE8C0-9526-4D54-8CD1-07406C9F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241030-A8F7-4D45-9D02-99EC6749F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189D1D-2383-4470-8247-30F38602C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DE7C16-F0B3-4A99-BB95-EE4C4D5BE4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B6D6415-F096-4874-A532-D8F62B750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415D8D-1FC3-44CA-A9C2-BD3C70C23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AE2D-DF3A-4F29-9E54-FDA2C4456B27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F996DDF-CBBA-43C7-853B-1A01F4B9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14BFF9-9BD9-4B08-9A59-678C6AEA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8FF9-8AD8-41FD-A50D-2BF2302DC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713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ADF36C-E03F-47D0-9EB0-6D4364E9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82CDC8C-556E-431B-8D24-1C51F4626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AE2D-DF3A-4F29-9E54-FDA2C4456B27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29DB4A0-EC79-4319-BDE1-2DBD5E46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D30B9A-5182-44D7-A6CA-053B3C60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8FF9-8AD8-41FD-A50D-2BF2302DC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64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902EF3-C6BA-4AEC-A56A-F406ACCA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AE2D-DF3A-4F29-9E54-FDA2C4456B27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78A7BA-06C7-4576-9A6F-54F16775E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9D98EB-DB6F-4BCB-9BF0-AE17F8F3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8FF9-8AD8-41FD-A50D-2BF2302DC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56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429B44-878B-4477-9D06-16FC6E1B1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CFF35C-BE32-4AAA-8473-194C3C54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FAE08D-2039-4D9F-A6D0-5646550E5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5420F2-9D0E-4FBC-BBC3-ED11A0940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AE2D-DF3A-4F29-9E54-FDA2C4456B27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A116BD-3924-489D-935A-BB2C6F3F6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356599-7A5C-4FC8-A82B-B7BC6924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8FF9-8AD8-41FD-A50D-2BF2302DC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746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0D5DD-D4A4-4723-8534-27D3AAFC4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8061237-D55A-4E29-8288-89E9EAFE6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81F1F5-CEB1-4EC5-AAEC-25C09383F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C1E249-D29B-430D-9CAD-D32FCB5C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AE2D-DF3A-4F29-9E54-FDA2C4456B27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EF964E-18BC-4128-A2AD-85AFA492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F38BAA-C5C6-47C8-80B3-C6B261CB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38FF9-8AD8-41FD-A50D-2BF2302DC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5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B86F65E-7A2D-4832-B22F-B7930EA51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C111D9-C890-4C86-B2AA-30446956C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5FB7D0-60BC-4E91-8736-997E39362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AE2D-DF3A-4F29-9E54-FDA2C4456B27}" type="datetimeFigureOut">
              <a:rPr lang="zh-CN" altLang="en-US" smtClean="0"/>
              <a:t>2020/10/2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2B4395-638B-48AD-8670-103B8B8E9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184168-595B-4C06-8A95-2CF2020971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38FF9-8AD8-41FD-A50D-2BF2302DC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10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zh/v2" TargetMode="External"/><Relationship Id="rId2" Type="http://schemas.openxmlformats.org/officeDocument/2006/relationships/hyperlink" Target="https://mp.weixin.qq.com/s/RvHUrpH7d9KxXdavsYW82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uanlan.zhihu.com/p/85915772" TargetMode="External"/><Relationship Id="rId4" Type="http://schemas.openxmlformats.org/officeDocument/2006/relationships/hyperlink" Target="https://www.runoob.com/manual/git-guide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irrors.tuna.tsinghua.edu.c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etexify.kirelabs.org/classify.html" TargetMode="External"/><Relationship Id="rId2" Type="http://schemas.openxmlformats.org/officeDocument/2006/relationships/hyperlink" Target="https://liam.page/2014/09/08/latex-introduc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hpix.com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coolshell.cn/articles/5426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next.xuetangx.com/course/THU12051000419/4231066" TargetMode="External"/><Relationship Id="rId2" Type="http://schemas.openxmlformats.org/officeDocument/2006/relationships/hyperlink" Target="https://www.aminer.c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20761911" TargetMode="External"/><Relationship Id="rId7" Type="http://schemas.openxmlformats.org/officeDocument/2006/relationships/hyperlink" Target="https://mp.weixin.qq.com/s/2iwK369LT3qgSypeSWWdCg" TargetMode="External"/><Relationship Id="rId2" Type="http://schemas.openxmlformats.org/officeDocument/2006/relationships/hyperlink" Target="https://zhuanlan.zhihu.com/p/8810774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&#31185;&#30740;&#26032;&#25163;&#35813;&#22914;&#20309;&#35835;&#25991;&#29486;&#65311;|%20&#24320;&#21551;&#31185;&#30740;&#20043;&#36335;" TargetMode="External"/><Relationship Id="rId5" Type="http://schemas.openxmlformats.org/officeDocument/2006/relationships/hyperlink" Target="https://mp.weixin.qq.com/s/Nfyc6h0nPT83IsEM2Xkmbg" TargetMode="External"/><Relationship Id="rId4" Type="http://schemas.openxmlformats.org/officeDocument/2006/relationships/hyperlink" Target="https://zhuanlan.zhihu.com/p/3517037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?__biz=MzU5ODg0MTAwMw==&amp;mid=2247486080&amp;idx=1&amp;sn=a6b2b144d6a471bb8fb3d4df0c5ae66a&amp;chksm=febf4944c9c8c05247923aef5d9da94e545d9f0ac8d8958ae1ee025da99da0067c02ba63b2ac&amp;mpshare=1&amp;scene=1&amp;srcid=&amp;sharer_sharetime=1586948981584&amp;sharer_shareid=4e68b75e4c07a6dec84749c56ba4067d#rd" TargetMode="External"/><Relationship Id="rId2" Type="http://schemas.openxmlformats.org/officeDocument/2006/relationships/hyperlink" Target="https://zhuanlan.zhihu.com/p/15167501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p.weixin.qq.com/s?__biz=MzU5ODg0MTAwMw==&amp;mid=2247486025&amp;idx=1&amp;sn=24a1e4889b7705328225b60c70033f01&amp;chksm=febf498dc9c8c09b0bd78b352aad84fe37f2b4588b4404fe0f98ce9a49a47c5e7b6f6d587620&amp;scene=21#wechat_redirect" TargetMode="External"/><Relationship Id="rId4" Type="http://schemas.openxmlformats.org/officeDocument/2006/relationships/hyperlink" Target="https://mp.weixin.qq.com/s?__biz=MzU5ODg0MTAwMw==&amp;mid=2247485917&amp;idx=1&amp;sn=ee3cfa820743e07ad2dd4d8078c0d7e7&amp;chksm=febf4a19c9c8c30fa5f786410886ed0d77b573a7e4a1bc27362aa4fdcb4dc099b2bb9dc9aee4&amp;scene=21#wechat_redirec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av499322645/" TargetMode="External"/><Relationship Id="rId2" Type="http://schemas.openxmlformats.org/officeDocument/2006/relationships/hyperlink" Target="%5bhttps:/http:/color.adobe.com/zh/create%5d(http:/link.zhihu.com/?target=https%3A//color.adobe.com/zh/create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hotopea.com/" TargetMode="External"/><Relationship Id="rId4" Type="http://schemas.openxmlformats.org/officeDocument/2006/relationships/hyperlink" Target="https://link.zhihu.com/?target=https%3A//app.diagrams.net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rustotal.com/" TargetMode="External"/><Relationship Id="rId2" Type="http://schemas.openxmlformats.org/officeDocument/2006/relationships/hyperlink" Target="https://free.appnee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github.com/ryanhanwu/How-To-Ask-Questions-The-Smart-Way/blob/master/README-zh_CN.md#stack-overflow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olshell.cn/articles/10804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mp.weixin.qq.com/s?__biz=Mzg2MTA0NzA0Mw==&amp;mid=2247496948&amp;idx=2&amp;sn=8ae68259d067c2a9cb6a8df87631c1b7&amp;chksm=ce1fa498f9682d8ed52082d147734ced6714e5aed4685bae0bef41e9deee07a767ca7bdc2ef9&amp;mpshare=1&amp;scene=1&amp;srcid=0713JNM2d8iM0bmUDZEHxk0u&amp;sharer_sharetime=1598863194133&amp;sharer_shareid=4e68b75e4c07a6dec84749c56ba4067d&amp;key=72c3d5049afd48cdb5955a9b90eefe36aefff18388b03cdc142774e99a1e6df2ab5a19bee2d307ca15a009e69da8461d4278195142f200eb4d7edc232d8fcf622ffe2c0130a958c88c983addf50e4ffec38de28c38a215b4d00fdd1e6b6bc1153f2c791b43ad2e807b5ab9987f85528a929781734c3e2154679b42a31be8b407&amp;ascene=1&amp;uin=MjE1MjQwODUzNw%3D%3D&amp;devicetype=Windows+10+x64&amp;version=62090529&amp;lang=zh_CN&amp;exportkey=A00FzBKrSWbTN7Aurme%2Bx4E%3D&amp;pass_ticket=pXO9svdd5vAjocJM9kRosc6BKkyGb1YczlAIwq1CBcnAH2kUvnvkMIRvx%2FGfXdXO&amp;wx_header=0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knownsec.com/Knownsec_RD_Checklist/index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cademy.org/" TargetMode="External"/><Relationship Id="rId2" Type="http://schemas.openxmlformats.org/officeDocument/2006/relationships/hyperlink" Target="https://www.quantamagazine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hackernews.com/" TargetMode="External"/><Relationship Id="rId2" Type="http://schemas.openxmlformats.org/officeDocument/2006/relationships/hyperlink" Target="https://www.reddit.com/r/MachineLearning/comments/8tnnez/d_machine_learning_wayr_what_are_you_reading_week/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buf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77CD63E-3FAD-435F-9EF0-7F12925A5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F"/>
                </a:solidFill>
                <a:latin typeface="华光仿宋一_CNKI" panose="02000500000000000000" pitchFamily="2" charset="-122"/>
                <a:ea typeface="华光仿宋一_CNKI" panose="02000500000000000000" pitchFamily="2" charset="-122"/>
              </a:rPr>
              <a:t>工欲善其事</a:t>
            </a:r>
            <a:br>
              <a:rPr lang="en-US" altLang="zh-CN" dirty="0">
                <a:solidFill>
                  <a:srgbClr val="FFFFFF"/>
                </a:solidFill>
                <a:latin typeface="华光仿宋一_CNKI" panose="02000500000000000000" pitchFamily="2" charset="-122"/>
                <a:ea typeface="华光仿宋一_CNKI" panose="02000500000000000000" pitchFamily="2" charset="-122"/>
              </a:rPr>
            </a:br>
            <a:r>
              <a:rPr lang="zh-CN" altLang="en-US" dirty="0">
                <a:solidFill>
                  <a:srgbClr val="FFFFFF"/>
                </a:solidFill>
                <a:latin typeface="华光仿宋一_CNKI" panose="02000500000000000000" pitchFamily="2" charset="-122"/>
                <a:ea typeface="华光仿宋一_CNKI" panose="02000500000000000000" pitchFamily="2" charset="-122"/>
              </a:rPr>
              <a:t>必先利其器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F2CDBD-70BD-42A1-87F2-2B13B91B8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FFFFFF"/>
                </a:solidFill>
              </a:rPr>
              <a:t>	               ----</a:t>
            </a:r>
            <a:r>
              <a:rPr lang="zh-CN" altLang="en-US" dirty="0">
                <a:solidFill>
                  <a:srgbClr val="FFFFFF"/>
                </a:solidFill>
              </a:rPr>
              <a:t>科研工具及技能树分享</a:t>
            </a:r>
            <a:endParaRPr lang="en-US" altLang="zh-CN" dirty="0">
              <a:solidFill>
                <a:srgbClr val="FFFFFF"/>
              </a:solidFill>
            </a:endParaRPr>
          </a:p>
          <a:p>
            <a:endParaRPr lang="en-US" altLang="zh-CN" dirty="0">
              <a:solidFill>
                <a:srgbClr val="FFFFFF"/>
              </a:solidFill>
            </a:endParaRPr>
          </a:p>
          <a:p>
            <a:endParaRPr lang="en-US" altLang="zh-CN" dirty="0">
              <a:solidFill>
                <a:srgbClr val="FFFFFF"/>
              </a:solidFill>
            </a:endParaRPr>
          </a:p>
          <a:p>
            <a:endParaRPr lang="en-US" altLang="zh-CN" dirty="0">
              <a:solidFill>
                <a:srgbClr val="FFFFFF"/>
              </a:solidFill>
            </a:endParaRPr>
          </a:p>
          <a:p>
            <a:endParaRPr lang="en-US" altLang="zh-C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266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D75C2-8C1D-451D-983D-05E467A6B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41961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安装包 </a:t>
            </a:r>
            <a:r>
              <a:rPr lang="en-US" altLang="zh-CN" dirty="0"/>
              <a:t>https://desktop.github.com/</a:t>
            </a:r>
          </a:p>
          <a:p>
            <a:r>
              <a:rPr lang="en-US" altLang="zh-CN" dirty="0"/>
              <a:t> https://docs.github.com/cn/desktop/getting-started-with-github-desktop</a:t>
            </a:r>
          </a:p>
          <a:p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git </a:t>
            </a:r>
            <a:r>
              <a:rPr lang="zh-CN" altLang="en-US" dirty="0">
                <a:hlinkClick r:id="rId2"/>
              </a:rPr>
              <a:t>简介 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官方</a:t>
            </a:r>
            <a:r>
              <a:rPr lang="en-US" altLang="zh-CN" dirty="0">
                <a:hlinkClick r:id="rId3"/>
              </a:rPr>
              <a:t>git book</a:t>
            </a:r>
            <a:endParaRPr lang="en-US" altLang="zh-CN" dirty="0"/>
          </a:p>
          <a:p>
            <a:r>
              <a:rPr lang="en-US" altLang="zh-CN" dirty="0">
                <a:hlinkClick r:id="rId4"/>
              </a:rPr>
              <a:t>git - </a:t>
            </a:r>
            <a:r>
              <a:rPr lang="zh-CN" altLang="en-US" dirty="0">
                <a:hlinkClick r:id="rId4"/>
              </a:rPr>
              <a:t>简明指南</a:t>
            </a:r>
            <a:endParaRPr lang="en-US" altLang="zh-CN" dirty="0"/>
          </a:p>
          <a:p>
            <a:r>
              <a:rPr lang="en-US" altLang="zh-CN" dirty="0" err="1"/>
              <a:t>proxifier</a:t>
            </a:r>
            <a:r>
              <a:rPr lang="en-US" altLang="zh-CN" dirty="0"/>
              <a:t> + </a:t>
            </a:r>
            <a:r>
              <a:rPr lang="zh-CN" altLang="en-US" dirty="0"/>
              <a:t>代理工具解决 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同步速度问题（设置请查看文档：</a:t>
            </a:r>
            <a:r>
              <a:rPr lang="en-US" altLang="zh-CN" dirty="0"/>
              <a:t>windows 10 </a:t>
            </a:r>
            <a:r>
              <a:rPr lang="zh-CN" altLang="en-US" dirty="0"/>
              <a:t>工作机配置</a:t>
            </a:r>
            <a:r>
              <a:rPr lang="en-US" altLang="zh-CN" dirty="0"/>
              <a:t>)</a:t>
            </a:r>
          </a:p>
          <a:p>
            <a:r>
              <a:rPr lang="en-US" altLang="zh-CN" dirty="0" err="1"/>
              <a:t>Github</a:t>
            </a:r>
            <a:r>
              <a:rPr lang="zh-CN" altLang="en-US" dirty="0"/>
              <a:t>上有丰富的资源（大学课程，书籍，开源项目，拜读大佬代码，奇葩项目</a:t>
            </a:r>
            <a:r>
              <a:rPr lang="en-US" altLang="zh-CN" dirty="0"/>
              <a:t>..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 err="1">
                <a:hlinkClick r:id="rId5"/>
              </a:rPr>
              <a:t>Github</a:t>
            </a:r>
            <a:r>
              <a:rPr lang="zh-CN" altLang="en-US" dirty="0">
                <a:hlinkClick r:id="rId5"/>
              </a:rPr>
              <a:t>中文项目排行榜，你永远想不到开发者都用它干了什么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439474-A1DD-402C-BF17-0E735C5A510F}"/>
              </a:ext>
            </a:extLst>
          </p:cNvPr>
          <p:cNvSpPr txBox="1"/>
          <p:nvPr/>
        </p:nvSpPr>
        <p:spPr>
          <a:xfrm>
            <a:off x="838200" y="378043"/>
            <a:ext cx="4947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Github</a:t>
            </a:r>
            <a:r>
              <a:rPr lang="en-US" altLang="zh-CN" sz="3600" dirty="0"/>
              <a:t> </a:t>
            </a:r>
            <a:r>
              <a:rPr lang="zh-CN" altLang="en-US" sz="3600" dirty="0"/>
              <a:t>其他材料</a:t>
            </a:r>
          </a:p>
        </p:txBody>
      </p:sp>
    </p:spTree>
    <p:extLst>
      <p:ext uri="{BB962C8B-B14F-4D97-AF65-F5344CB8AC3E}">
        <p14:creationId xmlns:p14="http://schemas.microsoft.com/office/powerpoint/2010/main" val="3613048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29AA7-AD5A-4A0F-A20A-D2EE9EAA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编辑相关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EB7DC-4D82-4163-9CAE-7D05E14F1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工作语言</a:t>
            </a:r>
            <a:endParaRPr lang="en-US" altLang="zh-CN" dirty="0"/>
          </a:p>
          <a:p>
            <a:pPr lvl="1"/>
            <a:r>
              <a:rPr lang="en-US" altLang="zh-CN" dirty="0"/>
              <a:t>Python/Julia/C++</a:t>
            </a:r>
          </a:p>
          <a:p>
            <a:pPr lvl="1"/>
            <a:r>
              <a:rPr lang="en-US" altLang="zh-CN" dirty="0"/>
              <a:t>Anaconda</a:t>
            </a:r>
          </a:p>
          <a:p>
            <a:pPr lvl="2"/>
            <a:r>
              <a:rPr lang="en-US" altLang="zh-CN" dirty="0" err="1"/>
              <a:t>Jupyter</a:t>
            </a:r>
            <a:r>
              <a:rPr lang="en-US" altLang="zh-CN" dirty="0"/>
              <a:t> lab</a:t>
            </a:r>
          </a:p>
          <a:p>
            <a:pPr lvl="2"/>
            <a:r>
              <a:rPr lang="en-US" altLang="zh-CN" dirty="0"/>
              <a:t>Notebook</a:t>
            </a:r>
          </a:p>
          <a:p>
            <a:pPr lvl="2"/>
            <a:endParaRPr lang="en-US" altLang="zh-CN" sz="1600" dirty="0"/>
          </a:p>
          <a:p>
            <a:r>
              <a:rPr lang="zh-CN" altLang="en-US" sz="2400" dirty="0">
                <a:hlinkClick r:id="rId2"/>
              </a:rPr>
              <a:t>清华大学镜像源</a:t>
            </a:r>
            <a:r>
              <a:rPr lang="zh-CN" altLang="en-US" sz="2400" dirty="0"/>
              <a:t>   加速装包速度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Julia 1.5</a:t>
            </a:r>
            <a:r>
              <a:rPr lang="zh-CN" altLang="en-US" sz="2400" dirty="0"/>
              <a:t>以后 可自己定向国内服务器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1273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E9ABE-5EFA-4CB9-B143-89DF97E66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E62C8B-13AA-459E-AA3D-9CF93E918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vscode</a:t>
            </a:r>
            <a:r>
              <a:rPr lang="en-US" altLang="zh-CN" dirty="0"/>
              <a:t>/Emacs/sublime/Atom</a:t>
            </a:r>
          </a:p>
          <a:p>
            <a:r>
              <a:rPr lang="en-US" altLang="zh-CN" dirty="0" err="1">
                <a:hlinkClick r:id="rId2"/>
              </a:rPr>
              <a:t>VScode</a:t>
            </a:r>
            <a:r>
              <a:rPr lang="en-US" altLang="zh-CN" dirty="0">
                <a:hlinkClick r:id="rId2"/>
              </a:rPr>
              <a:t> </a:t>
            </a:r>
            <a:endParaRPr lang="en-US" altLang="zh-CN" dirty="0"/>
          </a:p>
          <a:p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插件 </a:t>
            </a:r>
            <a:r>
              <a:rPr lang="en-US" altLang="zh-CN" dirty="0"/>
              <a:t>setting-sync</a:t>
            </a:r>
            <a:r>
              <a:rPr lang="zh-CN" altLang="en-US" dirty="0"/>
              <a:t>可结合</a:t>
            </a:r>
            <a:r>
              <a:rPr lang="en-US" altLang="zh-CN" dirty="0" err="1"/>
              <a:t>github</a:t>
            </a:r>
            <a:r>
              <a:rPr lang="en-US" altLang="zh-CN" dirty="0"/>
              <a:t> gist </a:t>
            </a:r>
            <a:r>
              <a:rPr lang="zh-CN" altLang="en-US" dirty="0"/>
              <a:t>同步</a:t>
            </a:r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设置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目前</a:t>
            </a:r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自带设置同步，无需插件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具有丰富的插件，没有历史包袱，未来</a:t>
            </a:r>
            <a:r>
              <a:rPr lang="en-US" altLang="zh-CN" dirty="0"/>
              <a:t>Julia </a:t>
            </a:r>
            <a:r>
              <a:rPr lang="zh-CN" altLang="en-US" dirty="0"/>
              <a:t>开发团队重点未</a:t>
            </a:r>
            <a:r>
              <a:rPr lang="en-US" altLang="zh-CN" dirty="0" err="1"/>
              <a:t>vscode</a:t>
            </a:r>
            <a:r>
              <a:rPr lang="en-US" altLang="zh-CN" dirty="0"/>
              <a:t> </a:t>
            </a:r>
            <a:r>
              <a:rPr lang="zh-CN" altLang="en-US" dirty="0"/>
              <a:t>开发插件（以前基于</a:t>
            </a:r>
            <a:r>
              <a:rPr lang="en-US" altLang="zh-CN" dirty="0"/>
              <a:t>atom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4830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A0F7E-1D2E-4E4B-AD0A-00CF22FF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Latex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14FD8-4120-4B43-B6DE-ED391FAEB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latex </a:t>
            </a:r>
            <a:r>
              <a:rPr lang="zh-CN" altLang="en-US" dirty="0"/>
              <a:t>论文写作必备 </a:t>
            </a:r>
            <a:r>
              <a:rPr lang="zh-CN" altLang="en-US" dirty="0">
                <a:hlinkClick r:id="rId2"/>
              </a:rPr>
              <a:t>一份其实很短的 </a:t>
            </a:r>
            <a:r>
              <a:rPr lang="en-US" altLang="zh-CN" dirty="0">
                <a:hlinkClick r:id="rId2"/>
              </a:rPr>
              <a:t>LaTeX </a:t>
            </a:r>
            <a:r>
              <a:rPr lang="zh-CN" altLang="en-US" dirty="0">
                <a:hlinkClick r:id="rId2"/>
              </a:rPr>
              <a:t>入门文档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不知道符号怎么打，这个网站识别手写体，给出</a:t>
            </a:r>
            <a:r>
              <a:rPr lang="en-US" altLang="zh-CN" dirty="0"/>
              <a:t>latex</a:t>
            </a:r>
            <a:r>
              <a:rPr lang="zh-CN" altLang="en-US" dirty="0"/>
              <a:t>命令：</a:t>
            </a:r>
            <a:r>
              <a:rPr lang="en-US" altLang="zh-CN" dirty="0" err="1">
                <a:hlinkClick r:id="rId3"/>
              </a:rPr>
              <a:t>Detexify</a:t>
            </a:r>
            <a:r>
              <a:rPr lang="en-US" altLang="zh-CN" dirty="0">
                <a:hlinkClick r:id="rId3"/>
              </a:rPr>
              <a:t> LaTeX handwritten symbol recognition</a:t>
            </a:r>
            <a:r>
              <a:rPr lang="en-US" altLang="zh-CN" dirty="0"/>
              <a:t>  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hlinkClick r:id="rId4"/>
              </a:rPr>
              <a:t>https://mathpix.com/</a:t>
            </a:r>
            <a:r>
              <a:rPr lang="en-US" altLang="zh-CN" dirty="0"/>
              <a:t>     </a:t>
            </a:r>
            <a:r>
              <a:rPr lang="zh-CN" altLang="en-US" dirty="0"/>
              <a:t>识别手写公式</a:t>
            </a:r>
            <a:endParaRPr lang="en-US" altLang="zh-CN" dirty="0"/>
          </a:p>
          <a:p>
            <a:r>
              <a:rPr lang="zh-CN" altLang="en-US" dirty="0"/>
              <a:t>在线</a:t>
            </a:r>
            <a:r>
              <a:rPr lang="en-US" altLang="zh-CN" dirty="0"/>
              <a:t>latex</a:t>
            </a:r>
            <a:r>
              <a:rPr lang="zh-CN" altLang="en-US" dirty="0"/>
              <a:t>编辑 </a:t>
            </a:r>
            <a:r>
              <a:rPr lang="en-US" altLang="zh-CN" dirty="0"/>
              <a:t>: overleaf   </a:t>
            </a:r>
          </a:p>
          <a:p>
            <a:r>
              <a:rPr lang="en-US" altLang="zh-CN" dirty="0"/>
              <a:t>Latex : </a:t>
            </a:r>
            <a:r>
              <a:rPr lang="en-US" altLang="zh-CN" dirty="0" err="1"/>
              <a:t>Texlive</a:t>
            </a:r>
            <a:r>
              <a:rPr lang="en-US" altLang="zh-CN" dirty="0"/>
              <a:t> + </a:t>
            </a:r>
            <a:r>
              <a:rPr lang="en-US" altLang="zh-CN" dirty="0" err="1"/>
              <a:t>vscode</a:t>
            </a:r>
            <a:r>
              <a:rPr lang="en-US" altLang="zh-CN" dirty="0"/>
              <a:t>    </a:t>
            </a:r>
            <a:r>
              <a:rPr lang="zh-CN" altLang="en-US" dirty="0"/>
              <a:t>配置详见 ：</a:t>
            </a:r>
            <a:r>
              <a:rPr lang="en-US" altLang="zh-CN" dirty="0"/>
              <a:t>windows </a:t>
            </a:r>
            <a:r>
              <a:rPr lang="zh-CN" altLang="en-US" dirty="0"/>
              <a:t>工作机推荐配置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754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292BFF0-5F94-4A87-B31D-C36382A8C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981" y="839075"/>
            <a:ext cx="9418450" cy="499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998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F794F-5290-44C1-BAEA-D20BA560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其他编辑工具及 知识管理工具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7229D1-61BB-41D7-9595-F8A79E4AF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Typora</a:t>
            </a:r>
            <a:r>
              <a:rPr lang="en-US" altLang="zh-CN" dirty="0"/>
              <a:t>   </a:t>
            </a:r>
            <a:r>
              <a:rPr lang="zh-CN" altLang="en-US" dirty="0"/>
              <a:t>编写</a:t>
            </a:r>
            <a:r>
              <a:rPr lang="en-US" altLang="zh-CN" dirty="0"/>
              <a:t>markdown</a:t>
            </a:r>
          </a:p>
          <a:p>
            <a:r>
              <a:rPr lang="en-US" altLang="zh-CN" dirty="0"/>
              <a:t>Vim</a:t>
            </a:r>
            <a:r>
              <a:rPr lang="zh-CN" altLang="en-US" dirty="0"/>
              <a:t>可以让你加快编辑速度 </a:t>
            </a:r>
            <a:r>
              <a:rPr lang="zh-CN" altLang="en-US" dirty="0">
                <a:hlinkClick r:id="rId2"/>
              </a:rPr>
              <a:t>简明 </a:t>
            </a:r>
            <a:r>
              <a:rPr lang="en-US" altLang="zh-CN" dirty="0">
                <a:hlinkClick r:id="rId2"/>
              </a:rPr>
              <a:t>Vim </a:t>
            </a:r>
            <a:r>
              <a:rPr lang="zh-CN" altLang="en-US" dirty="0">
                <a:hlinkClick r:id="rId2"/>
              </a:rPr>
              <a:t>练级攻略 </a:t>
            </a:r>
            <a:r>
              <a:rPr lang="en-US" altLang="zh-CN" dirty="0">
                <a:hlinkClick r:id="rId2"/>
              </a:rPr>
              <a:t>| | </a:t>
            </a:r>
            <a:r>
              <a:rPr lang="zh-CN" altLang="en-US" dirty="0">
                <a:hlinkClick r:id="rId2"/>
              </a:rPr>
              <a:t>酷 壳 </a:t>
            </a:r>
            <a:r>
              <a:rPr lang="en-US" altLang="zh-CN" dirty="0">
                <a:hlinkClick r:id="rId2"/>
              </a:rPr>
              <a:t>– </a:t>
            </a:r>
            <a:r>
              <a:rPr lang="en-US" altLang="zh-CN" dirty="0" err="1">
                <a:hlinkClick r:id="rId2"/>
              </a:rPr>
              <a:t>CoolShell</a:t>
            </a:r>
            <a:r>
              <a:rPr lang="en-US" altLang="zh-CN" dirty="0">
                <a:hlinkClick r:id="rId2"/>
              </a:rPr>
              <a:t> </a:t>
            </a:r>
            <a:r>
              <a:rPr lang="en-US" altLang="zh-CN" dirty="0"/>
              <a:t>  </a:t>
            </a:r>
          </a:p>
          <a:p>
            <a:r>
              <a:rPr lang="en-US" altLang="zh-CN" dirty="0"/>
              <a:t>Vim </a:t>
            </a:r>
            <a:r>
              <a:rPr lang="zh-CN" altLang="en-US" dirty="0"/>
              <a:t>可配合</a:t>
            </a:r>
            <a:r>
              <a:rPr lang="en-US" altLang="zh-CN" dirty="0" err="1"/>
              <a:t>vscode</a:t>
            </a:r>
            <a:r>
              <a:rPr lang="zh-CN" altLang="en-US" dirty="0"/>
              <a:t>使用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网页剪藏：  印象笔记， </a:t>
            </a:r>
            <a:r>
              <a:rPr lang="en-US" altLang="zh-CN" dirty="0"/>
              <a:t>edge </a:t>
            </a:r>
            <a:r>
              <a:rPr lang="zh-CN" altLang="en-US" dirty="0"/>
              <a:t>自带集锦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Notion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10194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76406-C311-4980-85D4-23AAB3C4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4E8EF-E606-426D-88DB-102751490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密码管理</a:t>
            </a:r>
            <a:endParaRPr lang="en-US" altLang="zh-CN" dirty="0"/>
          </a:p>
          <a:p>
            <a:pPr lvl="1"/>
            <a:r>
              <a:rPr lang="zh-CN" altLang="en-US" dirty="0"/>
              <a:t>建立自己的密码规则</a:t>
            </a:r>
            <a:endParaRPr lang="en-US" altLang="zh-CN" dirty="0"/>
          </a:p>
          <a:p>
            <a:pPr lvl="1"/>
            <a:r>
              <a:rPr lang="zh-CN" altLang="en-US" dirty="0"/>
              <a:t>不要重复使用密码</a:t>
            </a:r>
            <a:endParaRPr lang="en-US" altLang="zh-CN" dirty="0"/>
          </a:p>
          <a:p>
            <a:pPr lvl="1"/>
            <a:r>
              <a:rPr lang="zh-CN" altLang="en-US" dirty="0"/>
              <a:t>浏览器密码存储管理</a:t>
            </a:r>
            <a:endParaRPr lang="en-US" altLang="zh-CN" dirty="0"/>
          </a:p>
          <a:p>
            <a:r>
              <a:rPr lang="zh-CN" altLang="en-US" dirty="0"/>
              <a:t>零信任 自己的设备</a:t>
            </a:r>
            <a:endParaRPr lang="en-US" altLang="zh-CN" dirty="0"/>
          </a:p>
          <a:p>
            <a:pPr lvl="1"/>
            <a:r>
              <a:rPr lang="zh-CN" altLang="en-US" dirty="0"/>
              <a:t>做好代码及重要文档的备份</a:t>
            </a:r>
            <a:endParaRPr lang="en-US" altLang="zh-CN" dirty="0"/>
          </a:p>
          <a:p>
            <a:pPr lvl="1"/>
            <a:r>
              <a:rPr lang="zh-CN" altLang="en-US" dirty="0"/>
              <a:t>意外随时会发生 （比如前两天我同学电脑磁盘坏了，再比如受到勒索软件攻击）</a:t>
            </a:r>
            <a:endParaRPr lang="en-US" altLang="zh-CN" dirty="0"/>
          </a:p>
          <a:p>
            <a:pPr lvl="1"/>
            <a:r>
              <a:rPr lang="zh-CN" altLang="en-US" dirty="0"/>
              <a:t>随时升级系统，打安全补丁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909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CBBB9-984F-4605-92E0-9BFFDC2E6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组内数据管理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BC000E-850E-4921-A675-7EB12BEB9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NAS  </a:t>
            </a:r>
            <a:r>
              <a:rPr lang="zh-CN" altLang="en-US" dirty="0"/>
              <a:t>存储公开数据集</a:t>
            </a:r>
            <a:endParaRPr lang="en-US" altLang="zh-CN" dirty="0"/>
          </a:p>
          <a:p>
            <a:r>
              <a:rPr lang="en-US" altLang="zh-CN" dirty="0"/>
              <a:t>GitHub </a:t>
            </a:r>
            <a:r>
              <a:rPr lang="zh-CN" altLang="en-US" dirty="0"/>
              <a:t>存储代码  论文源码，部分数据集</a:t>
            </a:r>
            <a:endParaRPr lang="en-US" altLang="zh-CN" dirty="0"/>
          </a:p>
          <a:p>
            <a:r>
              <a:rPr lang="zh-CN" altLang="en-US" dirty="0"/>
              <a:t>本地机器存储一份代码，数据</a:t>
            </a:r>
            <a:endParaRPr lang="en-US" altLang="zh-CN" dirty="0"/>
          </a:p>
          <a:p>
            <a:r>
              <a:rPr lang="zh-CN" altLang="en-US" dirty="0"/>
              <a:t>三处备份</a:t>
            </a:r>
          </a:p>
        </p:txBody>
      </p:sp>
    </p:spTree>
    <p:extLst>
      <p:ext uri="{BB962C8B-B14F-4D97-AF65-F5344CB8AC3E}">
        <p14:creationId xmlns:p14="http://schemas.microsoft.com/office/powerpoint/2010/main" val="3281064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E87F3F-B94A-403F-B175-B99099FAC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C3C06-8D19-43F4-8417-9E7C817CF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hlinkClick r:id="rId2"/>
              </a:rPr>
              <a:t> </a:t>
            </a:r>
            <a:r>
              <a:rPr lang="zh-CN" altLang="en-US" dirty="0"/>
              <a:t>如何查找论文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https://www.aminer.cn/</a:t>
            </a:r>
            <a:r>
              <a:rPr lang="en-US" altLang="zh-CN" dirty="0"/>
              <a:t>   </a:t>
            </a:r>
            <a:r>
              <a:rPr lang="zh-CN" altLang="en-US" dirty="0"/>
              <a:t>科技情报</a:t>
            </a:r>
            <a:endParaRPr lang="en-US" altLang="zh-CN" dirty="0"/>
          </a:p>
          <a:p>
            <a:pPr lvl="1"/>
            <a:r>
              <a:rPr lang="en-US" altLang="zh-CN" dirty="0"/>
              <a:t>Google scholar </a:t>
            </a:r>
            <a:r>
              <a:rPr lang="zh-CN" altLang="en-US" dirty="0"/>
              <a:t>关注，推送订阅  有些文献管理软件也有推送功能</a:t>
            </a:r>
            <a:endParaRPr lang="en-US" altLang="zh-CN" dirty="0"/>
          </a:p>
          <a:p>
            <a:pPr lvl="1"/>
            <a:r>
              <a:rPr lang="zh-CN" altLang="en-US" dirty="0">
                <a:hlinkClick r:id="rId3"/>
              </a:rPr>
              <a:t>信息素养</a:t>
            </a:r>
            <a:r>
              <a:rPr lang="en-US" altLang="zh-CN" dirty="0">
                <a:hlinkClick r:id="rId3"/>
              </a:rPr>
              <a:t>——</a:t>
            </a:r>
            <a:r>
              <a:rPr lang="zh-CN" altLang="en-US" dirty="0">
                <a:hlinkClick r:id="rId3"/>
              </a:rPr>
              <a:t>学术研究的必修课</a:t>
            </a:r>
            <a:endParaRPr lang="en-US" altLang="zh-CN" dirty="0"/>
          </a:p>
          <a:p>
            <a:pPr lvl="1"/>
            <a:r>
              <a:rPr lang="zh-CN" altLang="en-US" dirty="0"/>
              <a:t>国家图书馆</a:t>
            </a:r>
            <a:endParaRPr lang="en-US" altLang="zh-CN" dirty="0"/>
          </a:p>
          <a:p>
            <a:pPr lvl="1"/>
            <a:r>
              <a:rPr lang="en-US" altLang="zh-CN" dirty="0" err="1"/>
              <a:t>Arxiv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如何确定文献值不值得读</a:t>
            </a:r>
            <a:endParaRPr lang="en-US" altLang="zh-CN" dirty="0"/>
          </a:p>
          <a:p>
            <a:pPr lvl="1"/>
            <a:r>
              <a:rPr lang="zh-CN" altLang="en-US" dirty="0"/>
              <a:t>中国计算机学会推荐国际学术会议和期刊目录</a:t>
            </a:r>
            <a:endParaRPr lang="en-US" altLang="zh-CN" dirty="0"/>
          </a:p>
          <a:p>
            <a:pPr lvl="1"/>
            <a:r>
              <a:rPr lang="zh-CN" altLang="en-US" dirty="0"/>
              <a:t>济大信息院字</a:t>
            </a:r>
            <a:r>
              <a:rPr lang="en-US" altLang="zh-CN" dirty="0"/>
              <a:t>[2019]002</a:t>
            </a:r>
            <a:r>
              <a:rPr lang="zh-CN" altLang="en-US" dirty="0"/>
              <a:t>号关于印发</a:t>
            </a:r>
            <a:r>
              <a:rPr lang="en-US" altLang="zh-CN" dirty="0"/>
              <a:t>《</a:t>
            </a:r>
            <a:r>
              <a:rPr lang="zh-CN" altLang="en-US" dirty="0"/>
              <a:t>信息学院学科建设高水平科研成果认定办法</a:t>
            </a:r>
            <a:r>
              <a:rPr lang="en-US" altLang="zh-CN" dirty="0"/>
              <a:t>》</a:t>
            </a:r>
            <a:r>
              <a:rPr lang="zh-CN" altLang="en-US" dirty="0"/>
              <a:t>的通知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71374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A497B-5DDB-4C46-8A8D-DC37578E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文献调研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65134B-98F9-495B-A72B-A371F7F31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zotero</a:t>
            </a:r>
            <a:r>
              <a:rPr lang="en-US" altLang="zh-CN" dirty="0"/>
              <a:t>/</a:t>
            </a:r>
            <a:r>
              <a:rPr lang="en-US" altLang="zh-CN" dirty="0">
                <a:hlinkClick r:id="rId2"/>
              </a:rPr>
              <a:t>Papers 3</a:t>
            </a:r>
            <a:r>
              <a:rPr lang="en-US" altLang="zh-CN" dirty="0"/>
              <a:t>/</a:t>
            </a:r>
            <a:r>
              <a:rPr lang="en-US" altLang="zh-CN" dirty="0" err="1"/>
              <a:t>Readcube</a:t>
            </a:r>
            <a:r>
              <a:rPr lang="en-US" altLang="zh-CN" dirty="0"/>
              <a:t>/Endnote/</a:t>
            </a:r>
            <a:r>
              <a:rPr lang="zh-CN" altLang="en-US" dirty="0">
                <a:hlinkClick r:id="rId3"/>
              </a:rPr>
              <a:t>等等</a:t>
            </a:r>
            <a:endParaRPr lang="en-US" altLang="zh-CN" dirty="0"/>
          </a:p>
          <a:p>
            <a:r>
              <a:rPr lang="zh-CN" altLang="en-US" dirty="0"/>
              <a:t>如何阅读论文</a:t>
            </a:r>
            <a:endParaRPr lang="en-US" altLang="zh-CN" dirty="0"/>
          </a:p>
          <a:p>
            <a:pPr lvl="1"/>
            <a:r>
              <a:rPr lang="zh-CN" altLang="en-US" dirty="0">
                <a:hlinkClick r:id="rId4"/>
              </a:rPr>
              <a:t>王树义：如何高效读论文？</a:t>
            </a:r>
            <a:endParaRPr lang="en-US" altLang="zh-CN" dirty="0"/>
          </a:p>
          <a:p>
            <a:pPr lvl="1"/>
            <a:r>
              <a:rPr lang="zh-CN" altLang="en-US" dirty="0"/>
              <a:t>推荐彭明辉教授的</a:t>
            </a:r>
            <a:r>
              <a:rPr lang="en-US" altLang="zh-CN" dirty="0"/>
              <a:t>《</a:t>
            </a:r>
            <a:r>
              <a:rPr lang="zh-CN" altLang="en-US" dirty="0"/>
              <a:t>研究生完全求生手册</a:t>
            </a:r>
            <a:r>
              <a:rPr lang="en-US" altLang="zh-CN" dirty="0"/>
              <a:t>》</a:t>
            </a:r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  <a:hlinkClick r:id="rId5"/>
              </a:rPr>
              <a:t>吴恩达教你读论文：持续而缓慢的学习，才是正道</a:t>
            </a: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lvl="1"/>
            <a:r>
              <a:rPr lang="zh-CN" altLang="en-US" dirty="0">
                <a:hlinkClick r:id="rId6" action="ppaction://hlinkfile"/>
              </a:rPr>
              <a:t>科研新手该如何读文献？</a:t>
            </a:r>
            <a:r>
              <a:rPr lang="en-US" altLang="zh-CN" dirty="0">
                <a:hlinkClick r:id="rId6" action="ppaction://hlinkfile"/>
              </a:rPr>
              <a:t>| </a:t>
            </a:r>
            <a:r>
              <a:rPr lang="zh-CN" altLang="en-US" dirty="0">
                <a:hlinkClick r:id="rId6" action="ppaction://hlinkfile"/>
              </a:rPr>
              <a:t>开启科研之路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333333"/>
                </a:solidFill>
                <a:effectLst/>
                <a:latin typeface="-apple-system-font"/>
                <a:hlinkClick r:id="rId7"/>
              </a:rPr>
              <a:t>沈向洋、华刚：读科研论文的三个层次、四个阶段与十个问题</a:t>
            </a: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endParaRPr lang="en-US" altLang="zh-CN" dirty="0">
              <a:solidFill>
                <a:srgbClr val="333333"/>
              </a:solidFill>
              <a:latin typeface="-apple-system-font"/>
            </a:endParaRPr>
          </a:p>
          <a:p>
            <a:r>
              <a:rPr lang="en-US" altLang="zh-CN" dirty="0" err="1">
                <a:solidFill>
                  <a:srgbClr val="333333"/>
                </a:solidFill>
                <a:latin typeface="-apple-system-font"/>
              </a:rPr>
              <a:t>Scihub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      Library Genesis</a:t>
            </a:r>
          </a:p>
        </p:txBody>
      </p:sp>
    </p:spTree>
    <p:extLst>
      <p:ext uri="{BB962C8B-B14F-4D97-AF65-F5344CB8AC3E}">
        <p14:creationId xmlns:p14="http://schemas.microsoft.com/office/powerpoint/2010/main" val="343168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931E8-6EC0-49A1-9748-FC053871D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3194" y="1885133"/>
            <a:ext cx="10385612" cy="3087734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这个世界总有一群人在为生产力的提升发明工具！</a:t>
            </a:r>
            <a:br>
              <a:rPr lang="en-US" altLang="zh-CN" b="1" dirty="0">
                <a:latin typeface="华光楷体_CNKI" panose="02000500000000000000" pitchFamily="2" charset="-122"/>
                <a:ea typeface="华光楷体_CNKI" panose="02000500000000000000" pitchFamily="2" charset="-122"/>
              </a:rPr>
            </a:br>
            <a:br>
              <a:rPr lang="en-US" altLang="zh-CN" b="1" dirty="0">
                <a:latin typeface="华光楷体_CNKI" panose="02000500000000000000" pitchFamily="2" charset="-122"/>
                <a:ea typeface="华光楷体_CNKI" panose="02000500000000000000" pitchFamily="2" charset="-122"/>
              </a:rPr>
            </a:br>
            <a:r>
              <a:rPr lang="zh-CN" altLang="en-US" b="1" dirty="0">
                <a:latin typeface="华光楷体_CNKI" panose="02000500000000000000" pitchFamily="2" charset="-122"/>
                <a:ea typeface="华光楷体_CNKI" panose="02000500000000000000" pitchFamily="2" charset="-122"/>
              </a:rPr>
              <a:t>如果你觉得有什么东西难用，那世界上肯定有人在试图解决它，如果没有，你可以尝试造轮子！</a:t>
            </a:r>
          </a:p>
        </p:txBody>
      </p:sp>
    </p:spTree>
    <p:extLst>
      <p:ext uri="{BB962C8B-B14F-4D97-AF65-F5344CB8AC3E}">
        <p14:creationId xmlns:p14="http://schemas.microsoft.com/office/powerpoint/2010/main" val="3101519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BE299A-AC4A-4AED-A568-794C6D507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论文写作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BBA5CC-90E0-4FC0-B839-749904394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hlinkClick r:id="rId2"/>
              </a:rPr>
              <a:t>语文是一切科学之母 </a:t>
            </a:r>
            <a:r>
              <a:rPr lang="en-US" altLang="zh-CN" dirty="0">
                <a:hlinkClick r:id="rId2"/>
              </a:rPr>
              <a:t>—— </a:t>
            </a:r>
            <a:r>
              <a:rPr lang="zh-CN" altLang="en-US" dirty="0">
                <a:hlinkClick r:id="rId2"/>
              </a:rPr>
              <a:t>戏说技术写作</a:t>
            </a:r>
            <a:endParaRPr lang="en-US" altLang="zh-CN" dirty="0"/>
          </a:p>
          <a:p>
            <a:r>
              <a:rPr lang="zh-CN" altLang="en-US" dirty="0">
                <a:hlinkClick r:id="rId3"/>
              </a:rPr>
              <a:t>解读计算机视觉论文投稿到接收，不可不知的关键环节</a:t>
            </a:r>
            <a:endParaRPr lang="en-US" altLang="zh-CN" dirty="0"/>
          </a:p>
          <a:p>
            <a:r>
              <a:rPr lang="zh-CN" altLang="en-US" dirty="0">
                <a:hlinkClick r:id="rId4"/>
              </a:rPr>
              <a:t>顶会最佳论文得主经验谈：论文写作的灵魂、技巧与高度提升</a:t>
            </a:r>
            <a:endParaRPr lang="en-US" altLang="zh-CN" dirty="0"/>
          </a:p>
          <a:p>
            <a:r>
              <a:rPr lang="zh-CN" altLang="en-US" dirty="0">
                <a:hlinkClick r:id="rId5"/>
              </a:rPr>
              <a:t>庖丁解牛剖析国际学术论文写作的快速入门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9232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33716-A1EF-4534-AB50-033B7B6B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绘图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119A2-4655-43E7-AD1C-150BCD694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关于配色 可以查看</a:t>
            </a:r>
            <a:r>
              <a:rPr lang="en-US" altLang="zh-CN" dirty="0"/>
              <a:t>Adobe </a:t>
            </a:r>
            <a:r>
              <a:rPr lang="zh-CN" altLang="en-US" dirty="0"/>
              <a:t>的</a:t>
            </a:r>
            <a:r>
              <a:rPr lang="zh-CN" altLang="en-US" dirty="0">
                <a:hlinkClick r:id="rId2"/>
              </a:rPr>
              <a:t>调色产生器</a:t>
            </a:r>
            <a:endParaRPr lang="en-US" altLang="zh-CN" dirty="0"/>
          </a:p>
          <a:p>
            <a:pPr lvl="1"/>
            <a:r>
              <a:rPr lang="zh-CN" altLang="en-US" dirty="0"/>
              <a:t>对立色</a:t>
            </a:r>
            <a:endParaRPr lang="en-US" altLang="zh-CN" dirty="0"/>
          </a:p>
          <a:p>
            <a:pPr lvl="1"/>
            <a:r>
              <a:rPr lang="zh-CN" altLang="en-US" dirty="0"/>
              <a:t>毕导 </a:t>
            </a:r>
            <a:r>
              <a:rPr lang="zh-CN" altLang="en-US" dirty="0">
                <a:hlinkClick r:id="rId3"/>
              </a:rPr>
              <a:t>我用坐标科学地描述了口红色号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Matplotlib   </a:t>
            </a:r>
            <a:r>
              <a:rPr lang="zh-CN" altLang="en-US" dirty="0"/>
              <a:t>（学会读文档）</a:t>
            </a:r>
            <a:endParaRPr lang="en-US" altLang="zh-CN" dirty="0"/>
          </a:p>
          <a:p>
            <a:r>
              <a:rPr lang="en-US" altLang="zh-CN" dirty="0"/>
              <a:t>Julia plots</a:t>
            </a:r>
          </a:p>
          <a:p>
            <a:r>
              <a:rPr lang="en-US" altLang="zh-CN" dirty="0"/>
              <a:t>Origin</a:t>
            </a:r>
          </a:p>
          <a:p>
            <a:r>
              <a:rPr lang="zh-CN" altLang="en-US" dirty="0"/>
              <a:t>在线绘图 </a:t>
            </a:r>
            <a:r>
              <a:rPr lang="en-US" altLang="zh-CN" dirty="0">
                <a:hlinkClick r:id="rId4"/>
              </a:rPr>
              <a:t>diagrams.net</a:t>
            </a:r>
            <a:endParaRPr lang="en-US" altLang="zh-CN" dirty="0"/>
          </a:p>
          <a:p>
            <a:r>
              <a:rPr lang="en-US" altLang="zh-CN" dirty="0">
                <a:hlinkClick r:id="rId5"/>
              </a:rPr>
              <a:t>https://www.photopea.com/</a:t>
            </a:r>
            <a:endParaRPr lang="en-US" altLang="zh-CN" dirty="0"/>
          </a:p>
          <a:p>
            <a:r>
              <a:rPr lang="en-US" altLang="zh-CN" dirty="0"/>
              <a:t>Adobe </a:t>
            </a:r>
            <a:r>
              <a:rPr lang="zh-CN" altLang="en-US" dirty="0"/>
              <a:t>家族</a:t>
            </a:r>
            <a:endParaRPr lang="en-US" altLang="zh-CN" dirty="0"/>
          </a:p>
          <a:p>
            <a:r>
              <a:rPr lang="en-US" altLang="zh-CN" dirty="0" err="1"/>
              <a:t>visio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2619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1C48D-56EA-4EE8-A274-65E325603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其他软件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CE179-CE2B-4735-96AB-344A2BDFE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52</a:t>
            </a:r>
            <a:r>
              <a:rPr lang="zh-CN" altLang="en-US" dirty="0"/>
              <a:t>破解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https://free.appnee.com/</a:t>
            </a:r>
            <a:endParaRPr lang="en-US" altLang="zh-CN" dirty="0"/>
          </a:p>
          <a:p>
            <a:r>
              <a:rPr lang="zh-CN" altLang="en-US" dirty="0"/>
              <a:t>验毒 </a:t>
            </a:r>
            <a:r>
              <a:rPr lang="en-US" altLang="zh-CN" dirty="0">
                <a:hlinkClick r:id="rId3"/>
              </a:rPr>
              <a:t>https://www.virustotal.com/</a:t>
            </a:r>
            <a:endParaRPr lang="en-US" altLang="zh-CN" dirty="0"/>
          </a:p>
          <a:p>
            <a:r>
              <a:rPr lang="en-US" altLang="zh-CN" dirty="0"/>
              <a:t>free download manager </a:t>
            </a:r>
            <a:r>
              <a:rPr lang="zh-CN" altLang="en-US" dirty="0"/>
              <a:t>及浏览器插件</a:t>
            </a:r>
            <a:endParaRPr lang="en-US" altLang="zh-CN" dirty="0"/>
          </a:p>
          <a:p>
            <a:r>
              <a:rPr lang="zh-CN" altLang="en-US" dirty="0"/>
              <a:t>虚拟机的使用 方便验证问题 （配复杂的环境，方便试错）</a:t>
            </a:r>
            <a:endParaRPr lang="en-US" altLang="zh-CN" dirty="0"/>
          </a:p>
          <a:p>
            <a:r>
              <a:rPr lang="zh-CN" altLang="en-US" dirty="0"/>
              <a:t>每日英语听力</a:t>
            </a:r>
            <a:endParaRPr lang="en-US" altLang="zh-CN" dirty="0"/>
          </a:p>
          <a:p>
            <a:r>
              <a:rPr lang="zh-CN" altLang="en-US" dirty="0"/>
              <a:t>欧路词典 </a:t>
            </a:r>
            <a:r>
              <a:rPr lang="en-US" altLang="zh-CN" dirty="0"/>
              <a:t>+ </a:t>
            </a:r>
            <a:r>
              <a:rPr lang="zh-CN" altLang="en-US" dirty="0"/>
              <a:t>牛津词典库文件</a:t>
            </a:r>
            <a:endParaRPr lang="en-US" altLang="zh-CN" dirty="0"/>
          </a:p>
          <a:p>
            <a:r>
              <a:rPr lang="zh-CN" altLang="en-US" dirty="0"/>
              <a:t>英语语法检查</a:t>
            </a:r>
            <a:endParaRPr lang="en-US" altLang="zh-CN" dirty="0"/>
          </a:p>
          <a:p>
            <a:pPr lvl="1"/>
            <a:r>
              <a:rPr lang="en-US" altLang="zh-CN" dirty="0"/>
              <a:t>- https://prowritingaid.com/</a:t>
            </a:r>
          </a:p>
          <a:p>
            <a:pPr lvl="1"/>
            <a:r>
              <a:rPr lang="en-US" altLang="zh-CN" dirty="0"/>
              <a:t>- https://www.nounplus.net/grammarcheck/</a:t>
            </a:r>
          </a:p>
          <a:p>
            <a:pPr lvl="1"/>
            <a:r>
              <a:rPr lang="en-US" altLang="zh-CN" dirty="0"/>
              <a:t>- https://gramara.com/en/</a:t>
            </a:r>
          </a:p>
          <a:p>
            <a:pPr lvl="1"/>
            <a:r>
              <a:rPr lang="en-US" altLang="zh-CN" dirty="0"/>
              <a:t>- https://www.grammarly.com/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6506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AF0D36-6349-4207-A89A-47A5EC3DB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678" y="0"/>
            <a:ext cx="10515600" cy="1325563"/>
          </a:xfrm>
        </p:spPr>
        <p:txBody>
          <a:bodyPr/>
          <a:lstStyle/>
          <a:p>
            <a:r>
              <a:rPr lang="zh-CN" altLang="en-US" dirty="0">
                <a:hlinkClick r:id="rId2"/>
              </a:rPr>
              <a:t>提问的智慧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CC2A33-A02A-4DB0-AF35-627971A7A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031" y="1033239"/>
            <a:ext cx="9237247" cy="5824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21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960561-40B4-4FB9-A6B7-32688CA6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hlinkClick r:id="rId2"/>
              </a:rPr>
              <a:t>X-Y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26F02-A56D-4034-B810-1B20E8C78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</a:t>
            </a:r>
            <a:r>
              <a:rPr lang="en-US" altLang="zh-CN" dirty="0"/>
              <a:t>X-Y Problem</a:t>
            </a:r>
            <a:r>
              <a:rPr lang="zh-CN" altLang="en-US" dirty="0"/>
              <a:t>的意思如下：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）有人想解决问题</a:t>
            </a:r>
            <a:r>
              <a:rPr lang="en-US" altLang="zh-CN" dirty="0"/>
              <a:t>X</a:t>
            </a:r>
          </a:p>
          <a:p>
            <a:pPr lvl="1"/>
            <a:r>
              <a:rPr lang="en-US" altLang="zh-CN" dirty="0"/>
              <a:t>2</a:t>
            </a:r>
            <a:r>
              <a:rPr lang="zh-CN" altLang="en-US" dirty="0"/>
              <a:t>）他觉得</a:t>
            </a:r>
            <a:r>
              <a:rPr lang="en-US" altLang="zh-CN" dirty="0"/>
              <a:t>Y</a:t>
            </a:r>
            <a:r>
              <a:rPr lang="zh-CN" altLang="en-US" dirty="0"/>
              <a:t>可能是解决</a:t>
            </a:r>
            <a:r>
              <a:rPr lang="en-US" altLang="zh-CN" dirty="0"/>
              <a:t>X</a:t>
            </a:r>
            <a:r>
              <a:rPr lang="zh-CN" altLang="en-US" dirty="0"/>
              <a:t>问题的方法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/>
              <a:t>）但是他不知道</a:t>
            </a:r>
            <a:r>
              <a:rPr lang="en-US" altLang="zh-CN" dirty="0"/>
              <a:t>Y</a:t>
            </a:r>
            <a:r>
              <a:rPr lang="zh-CN" altLang="en-US" dirty="0"/>
              <a:t>应该怎么做</a:t>
            </a:r>
            <a:endParaRPr lang="en-US" altLang="zh-CN" dirty="0"/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）于是他去问别人</a:t>
            </a:r>
            <a:r>
              <a:rPr lang="en-US" altLang="zh-CN" dirty="0"/>
              <a:t>Y</a:t>
            </a:r>
            <a:r>
              <a:rPr lang="zh-CN" altLang="en-US" dirty="0"/>
              <a:t>应该怎么做？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比如：</a:t>
            </a:r>
            <a:endParaRPr lang="en-US" altLang="zh-CN" dirty="0"/>
          </a:p>
          <a:p>
            <a:pPr lvl="1"/>
            <a:r>
              <a:rPr lang="en-US" altLang="zh-CN" dirty="0"/>
              <a:t>Python </a:t>
            </a:r>
            <a:r>
              <a:rPr lang="zh-CN" altLang="en-US" dirty="0"/>
              <a:t>某问题</a:t>
            </a:r>
            <a:r>
              <a:rPr lang="en-US" altLang="zh-CN" dirty="0"/>
              <a:t>-&gt; </a:t>
            </a:r>
            <a:r>
              <a:rPr lang="zh-CN" altLang="en-US" dirty="0"/>
              <a:t>百度</a:t>
            </a:r>
            <a:r>
              <a:rPr lang="en-US" altLang="zh-CN" dirty="0"/>
              <a:t>-&gt; </a:t>
            </a:r>
            <a:r>
              <a:rPr lang="en-US" altLang="zh-CN" dirty="0" err="1"/>
              <a:t>csdn</a:t>
            </a:r>
            <a:r>
              <a:rPr lang="en-US" altLang="zh-CN" dirty="0"/>
              <a:t>-&gt;</a:t>
            </a:r>
            <a:r>
              <a:rPr lang="zh-CN" altLang="en-US" dirty="0"/>
              <a:t>卸载</a:t>
            </a:r>
            <a:r>
              <a:rPr lang="en-US" altLang="zh-CN" dirty="0"/>
              <a:t>anaconda -&gt;</a:t>
            </a:r>
            <a:r>
              <a:rPr lang="zh-CN" altLang="en-US" dirty="0"/>
              <a:t>如何卸载干净</a:t>
            </a:r>
            <a:r>
              <a:rPr lang="en-US" altLang="zh-CN" dirty="0"/>
              <a:t>anaconda-&gt; </a:t>
            </a:r>
            <a:r>
              <a:rPr lang="zh-CN" altLang="en-US" dirty="0"/>
              <a:t>问我的问题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04754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583A9-845D-4C86-BCB8-06ABA863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研究箴言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C6E5C-4836-499B-8115-21CDBAB8C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Nature</a:t>
            </a:r>
            <a:r>
              <a:rPr lang="zh-CN" altLang="en-US" dirty="0">
                <a:hlinkClick r:id="rId2"/>
              </a:rPr>
              <a:t>力荐：诺奖得主写给博士研究生的四条箴言</a:t>
            </a:r>
            <a:endParaRPr lang="en-US" altLang="zh-CN" dirty="0"/>
          </a:p>
          <a:p>
            <a:pPr lvl="1"/>
            <a:r>
              <a:rPr lang="zh-CN" altLang="en-US" b="1" i="0" dirty="0">
                <a:solidFill>
                  <a:srgbClr val="0248A3"/>
                </a:solidFill>
                <a:effectLst/>
                <a:latin typeface="-apple-system-font"/>
              </a:rPr>
              <a:t>没人知道所有的事情，你也无需如此（</a:t>
            </a:r>
            <a:r>
              <a:rPr lang="en-US" altLang="zh-CN" b="1" i="0" dirty="0">
                <a:solidFill>
                  <a:srgbClr val="0248A3"/>
                </a:solidFill>
                <a:effectLst/>
                <a:latin typeface="Helvetica" panose="020B0604020202020204" pitchFamily="34" charset="0"/>
              </a:rPr>
              <a:t> No one knows everything, and you don‘t have to</a:t>
            </a:r>
            <a:r>
              <a:rPr lang="zh-CN" altLang="en-US" b="1" dirty="0">
                <a:solidFill>
                  <a:srgbClr val="0248A3"/>
                </a:solidFill>
                <a:latin typeface="Helvetica" panose="020B0604020202020204" pitchFamily="34" charset="0"/>
              </a:rPr>
              <a:t>）</a:t>
            </a:r>
            <a:endParaRPr lang="en-US" altLang="zh-CN" b="1" dirty="0">
              <a:solidFill>
                <a:srgbClr val="0248A3"/>
              </a:solidFill>
              <a:latin typeface="Helvetica" panose="020B0604020202020204" pitchFamily="34" charset="0"/>
            </a:endParaRPr>
          </a:p>
          <a:p>
            <a:pPr lvl="1"/>
            <a:r>
              <a:rPr lang="zh-CN" altLang="en-US" b="1" i="0" dirty="0">
                <a:solidFill>
                  <a:srgbClr val="0248A3"/>
                </a:solidFill>
                <a:effectLst/>
                <a:latin typeface="-apple-system-font"/>
              </a:rPr>
              <a:t>向混乱进军，因为那里才大有可为</a:t>
            </a:r>
            <a:r>
              <a:rPr lang="zh-CN" altLang="en-US" b="1" i="0" dirty="0">
                <a:solidFill>
                  <a:srgbClr val="0248A3"/>
                </a:solidFill>
                <a:effectLst/>
                <a:latin typeface="Helvetica" panose="020B0604020202020204" pitchFamily="34" charset="0"/>
              </a:rPr>
              <a:t>（</a:t>
            </a:r>
            <a:r>
              <a:rPr lang="en-US" altLang="zh-CN" b="1" i="0" dirty="0">
                <a:solidFill>
                  <a:srgbClr val="0248A3"/>
                </a:solidFill>
                <a:effectLst/>
                <a:latin typeface="Helvetica" panose="020B0604020202020204" pitchFamily="34" charset="0"/>
              </a:rPr>
              <a:t>Go for the messes - that's where the action is. </a:t>
            </a:r>
            <a:r>
              <a:rPr lang="zh-CN" altLang="en-US" b="1" i="0" dirty="0">
                <a:solidFill>
                  <a:srgbClr val="0248A3"/>
                </a:solidFill>
                <a:effectLst/>
                <a:latin typeface="Helvetica" panose="020B0604020202020204" pitchFamily="34" charset="0"/>
              </a:rPr>
              <a:t>）</a:t>
            </a:r>
            <a:endParaRPr lang="en-US" altLang="zh-CN" b="1" i="0" dirty="0">
              <a:solidFill>
                <a:srgbClr val="0248A3"/>
              </a:solidFill>
              <a:effectLst/>
              <a:latin typeface="Helvetica" panose="020B0604020202020204" pitchFamily="34" charset="0"/>
            </a:endParaRPr>
          </a:p>
          <a:p>
            <a:pPr lvl="1"/>
            <a:r>
              <a:rPr lang="zh-CN" altLang="en-US" b="1" i="0" dirty="0">
                <a:solidFill>
                  <a:srgbClr val="0248A3"/>
                </a:solidFill>
                <a:effectLst/>
                <a:latin typeface="-apple-system-font"/>
              </a:rPr>
              <a:t>原谅自己浪费时间</a:t>
            </a:r>
            <a:r>
              <a:rPr lang="en-US" altLang="zh-CN" b="1" dirty="0">
                <a:solidFill>
                  <a:srgbClr val="0248A3"/>
                </a:solidFill>
                <a:latin typeface="Helvetica" panose="020B0604020202020204" pitchFamily="34" charset="0"/>
              </a:rPr>
              <a:t> </a:t>
            </a:r>
            <a:r>
              <a:rPr lang="en-US" altLang="zh-CN" b="1" i="0" dirty="0">
                <a:solidFill>
                  <a:srgbClr val="0248A3"/>
                </a:solidFill>
                <a:effectLst/>
                <a:latin typeface="Helvetica" panose="020B0604020202020204" pitchFamily="34" charset="0"/>
              </a:rPr>
              <a:t>Forgive yourself for wasting time . </a:t>
            </a:r>
            <a:endParaRPr lang="en-US" altLang="zh-CN" b="1" i="0" dirty="0">
              <a:solidFill>
                <a:srgbClr val="202020"/>
              </a:solidFill>
              <a:effectLst/>
              <a:latin typeface="Helvetica" panose="020B0604020202020204" pitchFamily="34" charset="0"/>
            </a:endParaRPr>
          </a:p>
          <a:p>
            <a:pPr lvl="1"/>
            <a:endParaRPr lang="en-US" altLang="zh-CN" b="1" i="0" dirty="0">
              <a:solidFill>
                <a:srgbClr val="202020"/>
              </a:solidFill>
              <a:effectLst/>
              <a:latin typeface="Helvetica" panose="020B0604020202020204" pitchFamily="34" charset="0"/>
            </a:endParaRPr>
          </a:p>
          <a:p>
            <a:pPr lvl="1"/>
            <a:r>
              <a:rPr lang="zh-CN" altLang="en-US" b="1" i="0" dirty="0">
                <a:solidFill>
                  <a:srgbClr val="0248A3"/>
                </a:solidFill>
                <a:effectLst/>
                <a:latin typeface="-apple-system-font"/>
              </a:rPr>
              <a:t>学习科学发展史，至少你研究的领域要了解 </a:t>
            </a:r>
            <a:r>
              <a:rPr lang="en-US" altLang="zh-CN" b="1" i="0" dirty="0">
                <a:solidFill>
                  <a:srgbClr val="0248A3"/>
                </a:solidFill>
                <a:effectLst/>
                <a:latin typeface="-apple-system-font"/>
              </a:rPr>
              <a:t>Learn something about the history of </a:t>
            </a:r>
            <a:r>
              <a:rPr lang="en-US" altLang="zh-CN" b="1" i="0" dirty="0" err="1">
                <a:solidFill>
                  <a:srgbClr val="0248A3"/>
                </a:solidFill>
                <a:effectLst/>
                <a:latin typeface="-apple-system-font"/>
              </a:rPr>
              <a:t>science,or</a:t>
            </a:r>
            <a:r>
              <a:rPr lang="en-US" altLang="zh-CN" b="1" i="0" dirty="0">
                <a:solidFill>
                  <a:srgbClr val="0248A3"/>
                </a:solidFill>
                <a:effectLst/>
                <a:latin typeface="-apple-system-font"/>
              </a:rPr>
              <a:t> at a minimum the history of your own branch of science</a:t>
            </a:r>
            <a:endParaRPr lang="en-US" altLang="zh-CN" b="1" i="0" dirty="0">
              <a:solidFill>
                <a:srgbClr val="202020"/>
              </a:solidFill>
              <a:effectLst/>
              <a:latin typeface="Helvetica" panose="020B0604020202020204" pitchFamily="34" charset="0"/>
            </a:endParaRP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80392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47DC8-0ABC-438E-BEB2-96C0379D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6215FA-59D8-4B12-BFCB-D1A82E380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知道创宇研发技能表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/>
              </a:rPr>
              <a:t>v3.1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学会如何学习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》</a:t>
            </a:r>
          </a:p>
          <a:p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《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像外行一样思考，像专家一样实践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</a:rPr>
              <a:t>》</a:t>
            </a:r>
          </a:p>
          <a:p>
            <a:r>
              <a:rPr lang="zh-CN" altLang="en-US" dirty="0">
                <a:solidFill>
                  <a:srgbClr val="000000"/>
                </a:solidFill>
                <a:latin typeface="Arial" panose="020B0604020202020204" pitchFamily="34" charset="0"/>
              </a:rPr>
              <a:t>番茄钟的使用</a:t>
            </a:r>
            <a:endParaRPr lang="en-US" altLang="zh-CN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….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欢迎同学们进一步丰富，修正，简化列表</a:t>
            </a:r>
            <a:endParaRPr lang="en-US" altLang="zh-C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380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2A4A40B-F5AA-469F-B1AD-9EC77D15D6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8" y="0"/>
            <a:ext cx="3204647" cy="669524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A0D22BF-EC02-4A34-86E1-EC932909A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78" y="0"/>
            <a:ext cx="3126748" cy="6858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C897DD0-CF7A-40F5-8D6E-7D9569DD3C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375" y="0"/>
            <a:ext cx="21717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A9ACA-D6A5-419C-AE01-6EC1B78F9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zh-CN" altLang="en-US" dirty="0"/>
              <a:t>上网</a:t>
            </a:r>
            <a:endParaRPr lang="en-US" altLang="zh-CN" dirty="0"/>
          </a:p>
          <a:p>
            <a:r>
              <a:rPr lang="en-US" altLang="zh-CN" dirty="0"/>
              <a:t>Git</a:t>
            </a:r>
          </a:p>
          <a:p>
            <a:r>
              <a:rPr lang="zh-CN" altLang="en-US" dirty="0"/>
              <a:t>编辑相关</a:t>
            </a:r>
            <a:endParaRPr lang="en-US" altLang="zh-CN" dirty="0"/>
          </a:p>
          <a:p>
            <a:r>
              <a:rPr lang="zh-CN" altLang="en-US" dirty="0"/>
              <a:t>文献调研</a:t>
            </a:r>
            <a:endParaRPr lang="en-US" altLang="zh-CN" dirty="0"/>
          </a:p>
          <a:p>
            <a:r>
              <a:rPr lang="zh-CN" altLang="en-US" dirty="0"/>
              <a:t>绘图</a:t>
            </a:r>
            <a:endParaRPr lang="en-US" altLang="zh-CN" dirty="0"/>
          </a:p>
          <a:p>
            <a:r>
              <a:rPr lang="zh-CN" altLang="en-US" dirty="0"/>
              <a:t>安全管理</a:t>
            </a:r>
            <a:endParaRPr lang="en-US" altLang="zh-CN" dirty="0"/>
          </a:p>
          <a:p>
            <a:r>
              <a:rPr lang="zh-CN" altLang="en-US" dirty="0"/>
              <a:t>其他软件资源</a:t>
            </a:r>
            <a:endParaRPr lang="en-US" altLang="zh-CN" dirty="0"/>
          </a:p>
          <a:p>
            <a:r>
              <a:rPr lang="zh-CN" altLang="en-US" dirty="0"/>
              <a:t>其他问题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5820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D5BEA-E6B8-44BE-A625-3A4E5DAFB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5841A2-2A8B-4368-9C4B-B6E8A484D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法律</a:t>
            </a:r>
            <a:endParaRPr lang="en-US" altLang="zh-CN" dirty="0"/>
          </a:p>
          <a:p>
            <a:r>
              <a:rPr lang="zh-CN" altLang="en-US" dirty="0"/>
              <a:t>工具</a:t>
            </a:r>
            <a:endParaRPr lang="en-US" altLang="zh-CN" dirty="0"/>
          </a:p>
          <a:p>
            <a:r>
              <a:rPr lang="zh-CN" altLang="en-US" dirty="0"/>
              <a:t>浏览器 </a:t>
            </a:r>
            <a:r>
              <a:rPr lang="en-US" altLang="zh-CN" dirty="0"/>
              <a:t>chrome </a:t>
            </a:r>
            <a:r>
              <a:rPr lang="zh-CN" altLang="en-US" dirty="0"/>
              <a:t>或 </a:t>
            </a:r>
            <a:r>
              <a:rPr lang="en-US" altLang="zh-CN" dirty="0" err="1"/>
              <a:t>firefox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safari </a:t>
            </a:r>
            <a:r>
              <a:rPr lang="zh-CN" altLang="en-US" dirty="0"/>
              <a:t>或 </a:t>
            </a:r>
            <a:r>
              <a:rPr lang="en-US" altLang="zh-CN" dirty="0"/>
              <a:t>edge 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浏览器插件 </a:t>
            </a:r>
            <a:r>
              <a:rPr lang="en-US" altLang="zh-CN" dirty="0"/>
              <a:t>chrome/</a:t>
            </a:r>
            <a:r>
              <a:rPr lang="en-US" altLang="zh-CN" dirty="0" err="1"/>
              <a:t>firefox</a:t>
            </a:r>
            <a:r>
              <a:rPr lang="en-US" altLang="zh-CN" dirty="0"/>
              <a:t>/safari/edge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浏览器插件</a:t>
            </a:r>
            <a:endParaRPr lang="en-US" altLang="zh-CN" dirty="0"/>
          </a:p>
          <a:p>
            <a:pPr lvl="1"/>
            <a:r>
              <a:rPr lang="en-US" altLang="zh-CN" dirty="0" err="1"/>
              <a:t>Switchyomega</a:t>
            </a:r>
            <a:r>
              <a:rPr lang="en-US" altLang="zh-CN" dirty="0"/>
              <a:t>(</a:t>
            </a:r>
            <a:r>
              <a:rPr lang="zh-CN" altLang="en-US" dirty="0"/>
              <a:t>代理控制）</a:t>
            </a:r>
            <a:endParaRPr lang="en-US" altLang="zh-CN" dirty="0"/>
          </a:p>
          <a:p>
            <a:pPr lvl="1"/>
            <a:r>
              <a:rPr lang="en-US" altLang="zh-CN" dirty="0" err="1"/>
              <a:t>uBlock</a:t>
            </a:r>
            <a:r>
              <a:rPr lang="en-US" altLang="zh-CN" dirty="0"/>
              <a:t> Origin(</a:t>
            </a:r>
            <a:r>
              <a:rPr lang="zh-CN" altLang="en-US" dirty="0"/>
              <a:t>广告过滤）</a:t>
            </a:r>
            <a:endParaRPr lang="en-US" altLang="zh-CN" dirty="0"/>
          </a:p>
          <a:p>
            <a:pPr lvl="1"/>
            <a:r>
              <a:rPr lang="en-US" altLang="zh-CN" dirty="0" err="1"/>
              <a:t>Freedownload</a:t>
            </a:r>
            <a:r>
              <a:rPr lang="en-US" altLang="zh-CN" dirty="0"/>
              <a:t> (</a:t>
            </a:r>
            <a:r>
              <a:rPr lang="zh-CN" altLang="en-US" dirty="0"/>
              <a:t>高速下载）</a:t>
            </a:r>
            <a:endParaRPr lang="en-US" altLang="zh-CN" dirty="0"/>
          </a:p>
          <a:p>
            <a:pPr lvl="1"/>
            <a:r>
              <a:rPr lang="zh-CN" altLang="en-US" dirty="0"/>
              <a:t>油猴脚本</a:t>
            </a:r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110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48D31-35BA-42CD-A27E-A905B9997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好的网站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47CF1-EBDE-4F69-8F4B-4A6EA89C1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Nature  science</a:t>
            </a:r>
          </a:p>
          <a:p>
            <a:r>
              <a:rPr lang="en-US" altLang="zh-CN" dirty="0">
                <a:hlinkClick r:id="rId2"/>
              </a:rPr>
              <a:t>https://www.quantamagazine.org/</a:t>
            </a:r>
            <a:endParaRPr lang="en-US" altLang="zh-CN" dirty="0"/>
          </a:p>
          <a:p>
            <a:r>
              <a:rPr lang="en-US" altLang="zh-CN" dirty="0"/>
              <a:t>Google</a:t>
            </a:r>
          </a:p>
          <a:p>
            <a:r>
              <a:rPr lang="en-US" altLang="zh-CN" dirty="0"/>
              <a:t>Twitter</a:t>
            </a:r>
          </a:p>
          <a:p>
            <a:r>
              <a:rPr lang="en-US" altLang="zh-CN" dirty="0">
                <a:hlinkClick r:id="rId3"/>
              </a:rPr>
              <a:t>https://metacademy.org/</a:t>
            </a:r>
            <a:endParaRPr lang="en-US" altLang="zh-CN" dirty="0"/>
          </a:p>
          <a:p>
            <a:r>
              <a:rPr lang="en-US" altLang="zh-CN" dirty="0" err="1"/>
              <a:t>Youube</a:t>
            </a:r>
            <a:endParaRPr lang="en-US" altLang="zh-CN" dirty="0"/>
          </a:p>
          <a:p>
            <a:r>
              <a:rPr lang="en-US" altLang="zh-CN" dirty="0"/>
              <a:t>Google scholar( </a:t>
            </a:r>
            <a:r>
              <a:rPr lang="zh-CN" altLang="en-US" dirty="0"/>
              <a:t>关注大佬，推送相关文献，个人图书馆整理，批量导出</a:t>
            </a:r>
            <a:r>
              <a:rPr lang="en-US" altLang="zh-CN" dirty="0"/>
              <a:t>bib</a:t>
            </a:r>
            <a:r>
              <a:rPr lang="zh-CN" altLang="en-US" dirty="0"/>
              <a:t>。。。）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6512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04523-0CE2-4644-8CE8-11988A1D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reddit  </a:t>
            </a:r>
            <a:r>
              <a:rPr lang="en-US" altLang="zh-CN" dirty="0">
                <a:hlinkClick r:id="rId2"/>
              </a:rPr>
              <a:t>Machine Learning – WAYR (What Are You Reading)</a:t>
            </a:r>
            <a:r>
              <a:rPr lang="en-US" altLang="zh-CN" dirty="0"/>
              <a:t>   </a:t>
            </a:r>
          </a:p>
          <a:p>
            <a:r>
              <a:rPr lang="en-US" altLang="zh-CN" dirty="0"/>
              <a:t>Quora </a:t>
            </a:r>
            <a:r>
              <a:rPr lang="zh-CN" altLang="en-US" dirty="0"/>
              <a:t>美国版知乎</a:t>
            </a:r>
            <a:endParaRPr lang="en-US" altLang="zh-CN" dirty="0"/>
          </a:p>
          <a:p>
            <a:r>
              <a:rPr lang="en-US" altLang="zh-CN" dirty="0" err="1"/>
              <a:t>Thehackernews</a:t>
            </a:r>
            <a:r>
              <a:rPr lang="en-US" altLang="zh-CN" dirty="0"/>
              <a:t>: </a:t>
            </a:r>
            <a:r>
              <a:rPr lang="en-US" altLang="zh-CN" dirty="0">
                <a:hlinkClick r:id="rId3"/>
              </a:rPr>
              <a:t>https://thehackernews.com/</a:t>
            </a:r>
            <a:endParaRPr lang="en-US" altLang="zh-CN" dirty="0"/>
          </a:p>
          <a:p>
            <a:r>
              <a:rPr lang="en-US" altLang="zh-CN" dirty="0" err="1"/>
              <a:t>Freebuf</a:t>
            </a:r>
            <a:r>
              <a:rPr lang="zh-CN" altLang="en-US" dirty="0"/>
              <a:t>：</a:t>
            </a:r>
            <a:r>
              <a:rPr lang="en-US" altLang="zh-CN" dirty="0">
                <a:hlinkClick r:id="rId4"/>
              </a:rPr>
              <a:t>https://www.freebuf.com/</a:t>
            </a:r>
            <a:endParaRPr lang="en-US" altLang="zh-CN" dirty="0"/>
          </a:p>
          <a:p>
            <a:r>
              <a:rPr lang="en-US" altLang="zh-CN" dirty="0" err="1"/>
              <a:t>Scihub</a:t>
            </a:r>
            <a:r>
              <a:rPr lang="en-US" altLang="zh-CN" dirty="0"/>
              <a:t> </a:t>
            </a:r>
            <a:r>
              <a:rPr lang="zh-CN" altLang="en-US" dirty="0"/>
              <a:t>论文下载必备</a:t>
            </a:r>
            <a:endParaRPr lang="en-US" altLang="zh-CN" dirty="0"/>
          </a:p>
          <a:p>
            <a:r>
              <a:rPr lang="en-US" altLang="zh-CN" dirty="0"/>
              <a:t>Library Genesis </a:t>
            </a:r>
            <a:r>
              <a:rPr lang="zh-CN" altLang="en-US" dirty="0"/>
              <a:t>（创世纪图书馆）</a:t>
            </a:r>
            <a:endParaRPr lang="en-US" altLang="zh-CN" dirty="0"/>
          </a:p>
          <a:p>
            <a:r>
              <a:rPr lang="zh-CN" altLang="en-US" dirty="0"/>
              <a:t>维基百科</a:t>
            </a:r>
            <a:endParaRPr lang="en-US" altLang="zh-CN" dirty="0"/>
          </a:p>
          <a:p>
            <a:r>
              <a:rPr lang="zh-CN" altLang="en-US" dirty="0"/>
              <a:t>知乎</a:t>
            </a:r>
            <a:endParaRPr lang="en-US" altLang="zh-CN" dirty="0"/>
          </a:p>
          <a:p>
            <a:r>
              <a:rPr lang="en-US" altLang="zh-CN" dirty="0"/>
              <a:t>Stack Overflow</a:t>
            </a:r>
          </a:p>
          <a:p>
            <a:r>
              <a:rPr lang="en-US" altLang="zh-CN" dirty="0"/>
              <a:t>https://arxiv.org/</a:t>
            </a:r>
          </a:p>
        </p:txBody>
      </p:sp>
    </p:spTree>
    <p:extLst>
      <p:ext uri="{BB962C8B-B14F-4D97-AF65-F5344CB8AC3E}">
        <p14:creationId xmlns:p14="http://schemas.microsoft.com/office/powerpoint/2010/main" val="117228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D38707-A541-46DA-986C-A862324E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Git </a:t>
            </a:r>
            <a:r>
              <a:rPr lang="zh-CN" altLang="en-US" dirty="0"/>
              <a:t>以及 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简介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ED67B-B625-4A68-9167-E99C9233D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Git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是一个开源的分布式版本控制系统，用于敏捷高效地处理任何或小或大的项目。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Git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Linus Torvalds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为了帮助管理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Linux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内核开发而开发的一个开放源码的版本控制软件。</a:t>
            </a:r>
          </a:p>
          <a:p>
            <a:pPr algn="l" latinLnBrk="1"/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Git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与常用的版本控制工具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CVS, Subversion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等不同，它采用了分布式版本库的方式，不必服务器端软件支持。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C745D0-117F-4CF2-8E69-BB5C4C5BF29B}"/>
              </a:ext>
            </a:extLst>
          </p:cNvPr>
          <p:cNvSpPr txBox="1"/>
          <p:nvPr/>
        </p:nvSpPr>
        <p:spPr>
          <a:xfrm>
            <a:off x="7186247" y="6251453"/>
            <a:ext cx="6093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https://www.runoob.com/git/git-tutorial.html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926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584D7-B320-4DB2-8686-229C5704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为什么要用</a:t>
            </a:r>
            <a:r>
              <a:rPr lang="en-US" altLang="zh-CN" dirty="0" err="1"/>
              <a:t>github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9976D-71C9-4D4C-8657-008FB9A0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毕业论文最终版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毕业论文最最终版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毕业论文最最最终版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毕业论文最最最最终版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毕业论文最终不改版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毕业论文最终真不改版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毕业论文最终真真不改版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毕业论文最终打死不改版</a:t>
            </a:r>
            <a:br>
              <a:rPr lang="zh-CN" altLang="en-US" dirty="0"/>
            </a:br>
            <a:r>
              <a:rPr lang="zh-CN" altLang="en-US" b="0" i="0" dirty="0">
                <a:solidFill>
                  <a:srgbClr val="000000"/>
                </a:solidFill>
                <a:effectLst/>
                <a:latin typeface="Optima-Regular"/>
              </a:rPr>
              <a:t>毕业论文最终打死不改版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Optima-Regular"/>
              </a:rPr>
              <a:t>2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Optima-Regular"/>
              </a:rPr>
              <a:t>...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6DC338B-623F-4484-B96E-5CB729865915}"/>
              </a:ext>
            </a:extLst>
          </p:cNvPr>
          <p:cNvSpPr txBox="1"/>
          <p:nvPr/>
        </p:nvSpPr>
        <p:spPr>
          <a:xfrm>
            <a:off x="8587154" y="1843950"/>
            <a:ext cx="29542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1. </a:t>
            </a:r>
            <a:r>
              <a:rPr lang="zh-CN" altLang="en-US" sz="4000" b="1" dirty="0"/>
              <a:t>版本控制</a:t>
            </a:r>
            <a:endParaRPr lang="en-US" altLang="zh-CN" sz="4000" b="1" dirty="0"/>
          </a:p>
          <a:p>
            <a:endParaRPr lang="en-US" altLang="zh-CN" sz="4000" b="1" dirty="0"/>
          </a:p>
          <a:p>
            <a:r>
              <a:rPr lang="en-US" altLang="zh-CN" sz="4000" b="1" dirty="0"/>
              <a:t>2. </a:t>
            </a:r>
            <a:r>
              <a:rPr lang="zh-CN" altLang="en-US" sz="4000" b="1" dirty="0"/>
              <a:t>容灾</a:t>
            </a:r>
            <a:endParaRPr lang="en-US" altLang="zh-CN" sz="4000" b="1" dirty="0"/>
          </a:p>
          <a:p>
            <a:endParaRPr lang="en-US" altLang="zh-CN" sz="4000" b="1" dirty="0"/>
          </a:p>
          <a:p>
            <a:r>
              <a:rPr lang="en-US" altLang="zh-CN" sz="4000" b="1" dirty="0"/>
              <a:t>3. </a:t>
            </a:r>
            <a:r>
              <a:rPr lang="zh-CN" altLang="en-US" sz="4000" b="1" dirty="0"/>
              <a:t>交流学习</a:t>
            </a:r>
            <a:endParaRPr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1544528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97B22-85F4-428A-9C04-A9235415A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图形客户端基本操作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96050B-AD0F-4BC2-8ADC-5E991BA82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修改文件</a:t>
            </a:r>
            <a:endParaRPr lang="en-US" altLang="zh-CN" dirty="0"/>
          </a:p>
          <a:p>
            <a:r>
              <a:rPr lang="en-US" altLang="zh-CN" dirty="0"/>
              <a:t>clone</a:t>
            </a:r>
          </a:p>
          <a:p>
            <a:r>
              <a:rPr lang="en-US" altLang="zh-CN" dirty="0"/>
              <a:t>Add</a:t>
            </a:r>
          </a:p>
          <a:p>
            <a:r>
              <a:rPr lang="en-US" altLang="zh-CN" dirty="0"/>
              <a:t>commit</a:t>
            </a:r>
          </a:p>
          <a:p>
            <a:r>
              <a:rPr lang="en-US" altLang="zh-CN" dirty="0"/>
              <a:t>Push</a:t>
            </a:r>
          </a:p>
          <a:p>
            <a:r>
              <a:rPr lang="en-US" altLang="zh-CN" dirty="0"/>
              <a:t>Pull</a:t>
            </a:r>
          </a:p>
          <a:p>
            <a:r>
              <a:rPr lang="zh-CN" altLang="en-US" dirty="0"/>
              <a:t>本组</a:t>
            </a:r>
            <a:r>
              <a:rPr lang="en-US" altLang="zh-CN" dirty="0" err="1"/>
              <a:t>github</a:t>
            </a:r>
            <a:r>
              <a:rPr lang="en-US" altLang="zh-CN" dirty="0"/>
              <a:t> organization</a:t>
            </a:r>
            <a:r>
              <a:rPr lang="zh-CN" altLang="en-US" dirty="0"/>
              <a:t>介绍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679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1332</Words>
  <Application>Microsoft Office PowerPoint</Application>
  <PresentationFormat>宽屏</PresentationFormat>
  <Paragraphs>194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7" baseType="lpstr">
      <vt:lpstr>-apple-system-font</vt:lpstr>
      <vt:lpstr>Helvetica Neue</vt:lpstr>
      <vt:lpstr>Optima-Regular</vt:lpstr>
      <vt:lpstr>等线</vt:lpstr>
      <vt:lpstr>等线 Light</vt:lpstr>
      <vt:lpstr>华光仿宋一_CNKI</vt:lpstr>
      <vt:lpstr>华光楷体_CNKI</vt:lpstr>
      <vt:lpstr>Arial</vt:lpstr>
      <vt:lpstr>Helvetica</vt:lpstr>
      <vt:lpstr>Office 主题​​</vt:lpstr>
      <vt:lpstr>工欲善其事 必先利其器</vt:lpstr>
      <vt:lpstr>这个世界总有一群人在为生产力的提升发明工具！  如果你觉得有什么东西难用，那世界上肯定有人在试图解决它，如果没有，你可以尝试造轮子！</vt:lpstr>
      <vt:lpstr>PowerPoint 演示文稿</vt:lpstr>
      <vt:lpstr>上网</vt:lpstr>
      <vt:lpstr>好的网站</vt:lpstr>
      <vt:lpstr>PowerPoint 演示文稿</vt:lpstr>
      <vt:lpstr>Git 以及 Github 简介 </vt:lpstr>
      <vt:lpstr>为什么要用github？</vt:lpstr>
      <vt:lpstr>Github 图形客户端基本操作</vt:lpstr>
      <vt:lpstr>PowerPoint 演示文稿</vt:lpstr>
      <vt:lpstr>编辑相关</vt:lpstr>
      <vt:lpstr>编辑器</vt:lpstr>
      <vt:lpstr>Latex</vt:lpstr>
      <vt:lpstr>PowerPoint 演示文稿</vt:lpstr>
      <vt:lpstr>其他编辑工具及 知识管理工具</vt:lpstr>
      <vt:lpstr>安全管理</vt:lpstr>
      <vt:lpstr>组内数据管理</vt:lpstr>
      <vt:lpstr>文献调研</vt:lpstr>
      <vt:lpstr>文献调研</vt:lpstr>
      <vt:lpstr>论文写作</vt:lpstr>
      <vt:lpstr>绘图</vt:lpstr>
      <vt:lpstr>其他软件</vt:lpstr>
      <vt:lpstr>提问的智慧</vt:lpstr>
      <vt:lpstr>X-Y Problem</vt:lpstr>
      <vt:lpstr>研究箴言</vt:lpstr>
      <vt:lpstr>其他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工欲善其事 必先利其器</dc:title>
  <dc:creator>于 晓杰</dc:creator>
  <cp:lastModifiedBy>于 晓杰</cp:lastModifiedBy>
  <cp:revision>38</cp:revision>
  <dcterms:created xsi:type="dcterms:W3CDTF">2020-09-25T12:13:54Z</dcterms:created>
  <dcterms:modified xsi:type="dcterms:W3CDTF">2020-10-02T07:59:10Z</dcterms:modified>
</cp:coreProperties>
</file>