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9" r:id="rId7"/>
    <p:sldId id="290" r:id="rId8"/>
    <p:sldId id="291" r:id="rId9"/>
    <p:sldId id="294" r:id="rId10"/>
    <p:sldId id="292" r:id="rId11"/>
    <p:sldId id="302" r:id="rId12"/>
    <p:sldId id="303" r:id="rId13"/>
    <p:sldId id="304" r:id="rId14"/>
    <p:sldId id="305" r:id="rId15"/>
    <p:sldId id="293" r:id="rId16"/>
    <p:sldId id="295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Skrobacz" initials="MS" lastIdx="1" clrIdx="0">
    <p:extLst>
      <p:ext uri="{19B8F6BF-5375-455C-9EA6-DF929625EA0E}">
        <p15:presenceInfo xmlns:p15="http://schemas.microsoft.com/office/powerpoint/2012/main" userId="S::skrobacz.m@northeastern.edu::c229df5e-7657-43a2-ac4f-70ac52e626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1.wp.com/www.studentdoctor.net/wp-content/uploads/2018/07/20180726_opioid_783935359.png?resize=800%2C445&amp;ssl=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medicationsafety/pdfs/cdc_5538_ds1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blog/the-opioid-crisis-is-now-officially-a-national-emergency-now-wha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randaily.ir/content/imgcache/file/291108/0/image_650_365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8B4-CC9D-4D88-B13C-AF9C8344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0FF8-F1D6-4D64-95BB-2A9575C1C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TRAIN-TEST SPLITS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E90C-2ADA-4C5C-A89A-CD7C26183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8817" y="2228004"/>
            <a:ext cx="4124528" cy="3900338"/>
          </a:xfrm>
        </p:spPr>
      </p:pic>
    </p:spTree>
    <p:extLst>
      <p:ext uri="{BB962C8B-B14F-4D97-AF65-F5344CB8AC3E}">
        <p14:creationId xmlns:p14="http://schemas.microsoft.com/office/powerpoint/2010/main" val="225666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8B4-CC9D-4D88-B13C-AF9C8344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0FF8-F1D6-4D64-95BB-2A9575C1C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5 – CROSS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AB02E-5580-4BA7-9101-544E775B1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7455" y="2228002"/>
            <a:ext cx="4357992" cy="3900339"/>
          </a:xfrm>
        </p:spPr>
      </p:pic>
    </p:spTree>
    <p:extLst>
      <p:ext uri="{BB962C8B-B14F-4D97-AF65-F5344CB8AC3E}">
        <p14:creationId xmlns:p14="http://schemas.microsoft.com/office/powerpoint/2010/main" val="312480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 (Matthew)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Purposeful Prescribing: A Dentist's Role in the Opioid ...">
            <a:extLst>
              <a:ext uri="{FF2B5EF4-FFF2-40B4-BE49-F238E27FC236}">
                <a16:creationId xmlns:a16="http://schemas.microsoft.com/office/drawing/2014/main" id="{8BC36849-7526-4DD6-88E5-888BF3E086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Lobbying didn’t have as much of an impact as we thought on opioid distribution rates (no significant correlation)</a:t>
            </a:r>
          </a:p>
          <a:p>
            <a:pPr lvl="1"/>
            <a:r>
              <a:rPr lang="en-US" dirty="0"/>
              <a:t>Regression didn’t work best for this analysis</a:t>
            </a:r>
          </a:p>
          <a:p>
            <a:r>
              <a:rPr lang="en-US" dirty="0"/>
              <a:t>For the prediction model, gradient boosting classifier worked best, followed by KNN</a:t>
            </a:r>
          </a:p>
          <a:p>
            <a:r>
              <a:rPr lang="en-US" dirty="0"/>
              <a:t>For the state model, gradient boosting also worked well, but we worry about potentially overfitting – with more time we would like to verify with other data,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Model efficacy is hard to determine without other state data</a:t>
            </a:r>
          </a:p>
          <a:p>
            <a:r>
              <a:rPr lang="en-US" dirty="0"/>
              <a:t>We think our contributions can certainly lead to future work around this topic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B5C5B-A305-4650-A302-440E13A14BB8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https://i1.wp.com/www.studentdoctor.net/wp-content/uploads/2018/07/20180726_opioid_783935359.png?resize=800%2C445&amp;ssl=1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“Unintentional Drug Poisoning in the United States”, </a:t>
            </a:r>
            <a:r>
              <a:rPr lang="en-US" i="1" dirty="0"/>
              <a:t>Center for Disease Control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https://www.cdc.gov/medicationsafety/pdfs/cdc_5538_ds1.pdf</a:t>
            </a:r>
            <a:endParaRPr lang="en-US" dirty="0"/>
          </a:p>
          <a:p>
            <a:r>
              <a:rPr lang="en-US" dirty="0"/>
              <a:t>[2] Dowell D, Arias E, </a:t>
            </a:r>
            <a:r>
              <a:rPr lang="en-US" dirty="0" err="1"/>
              <a:t>Kochanek</a:t>
            </a:r>
            <a:r>
              <a:rPr lang="en-US" dirty="0"/>
              <a:t> K, et al. Contribution of Opioid-Involved Poisoning to the Change in Life Expectancy in the United States, 2000-2015. </a:t>
            </a:r>
            <a:r>
              <a:rPr lang="en-US" i="1" dirty="0"/>
              <a:t>JAMA</a:t>
            </a:r>
            <a:r>
              <a:rPr lang="en-US" dirty="0"/>
              <a:t>. 2017;318(11):1065–1067. doi:10.1001/jama.2017.9308</a:t>
            </a:r>
          </a:p>
          <a:p>
            <a:r>
              <a:rPr lang="en-US" dirty="0"/>
              <a:t>[3] Florence CS, Zhou C, Luo F, Xu L. The Economic Burden of Prescription Opioid Overdose, Abuse, and Dependence in the United States, 2013. </a:t>
            </a:r>
            <a:r>
              <a:rPr lang="en-US" i="1" dirty="0"/>
              <a:t>Med Care</a:t>
            </a:r>
            <a:r>
              <a:rPr lang="en-US" dirty="0"/>
              <a:t>. 2016;54(10):901-906. doi:10.1097/MLR.0000000000000625.</a:t>
            </a:r>
          </a:p>
          <a:p>
            <a:r>
              <a:rPr lang="en-US" dirty="0"/>
              <a:t>[4] J. </a:t>
            </a:r>
            <a:r>
              <a:rPr lang="en-US" dirty="0" err="1"/>
              <a:t>Huinker</a:t>
            </a:r>
            <a:r>
              <a:rPr lang="en-US" dirty="0"/>
              <a:t>. Using machine learning to predict prescription opioid misuse in patients. </a:t>
            </a:r>
            <a:r>
              <a:rPr lang="en-US" i="1" dirty="0"/>
              <a:t>Iowa State University Digital Repository, </a:t>
            </a:r>
            <a:r>
              <a:rPr lang="en-US" dirty="0"/>
              <a:t>194, 2019. </a:t>
            </a:r>
          </a:p>
          <a:p>
            <a:r>
              <a:rPr lang="en-US" dirty="0"/>
              <a:t>[5] A. E. Kilby. Algorithmic fairness in predicting opioid use disorder using machine learning. In </a:t>
            </a:r>
            <a:r>
              <a:rPr lang="en-US" i="1" dirty="0"/>
              <a:t>Proceedings of the 2021 ACM Conference on Fairness, Accountability, and Transparency</a:t>
            </a:r>
            <a:r>
              <a:rPr lang="en-US" dirty="0"/>
              <a:t>, </a:t>
            </a:r>
            <a:r>
              <a:rPr lang="en-US" dirty="0" err="1"/>
              <a:t>FAccT</a:t>
            </a:r>
            <a:r>
              <a:rPr lang="en-US" dirty="0"/>
              <a:t> ’21, page 272, New York, NY, USA, 2021. Association for Computing Machinery. </a:t>
            </a:r>
          </a:p>
          <a:p>
            <a:r>
              <a:rPr lang="en-US" dirty="0"/>
              <a:t>[6] W.-H. Lo-</a:t>
            </a:r>
            <a:r>
              <a:rPr lang="en-US" dirty="0" err="1"/>
              <a:t>Ciganic</a:t>
            </a:r>
            <a:r>
              <a:rPr lang="en-US" dirty="0"/>
              <a:t>, J. L. Huang, H. H. Zhang, J. C. Weiss, Y. Wu, C. K. </a:t>
            </a:r>
            <a:r>
              <a:rPr lang="en-US" dirty="0" err="1"/>
              <a:t>Kwoh</a:t>
            </a:r>
            <a:r>
              <a:rPr lang="en-US" dirty="0"/>
              <a:t>, J. M. Donohue, G. Cochran, A. J. Gordon, D. C. Malone, C. C. </a:t>
            </a:r>
            <a:r>
              <a:rPr lang="en-US" dirty="0" err="1"/>
              <a:t>Kuza</a:t>
            </a:r>
            <a:r>
              <a:rPr lang="en-US" dirty="0"/>
              <a:t>, and W. F. </a:t>
            </a:r>
            <a:r>
              <a:rPr lang="en-US" dirty="0" err="1"/>
              <a:t>Gellad</a:t>
            </a:r>
            <a:r>
              <a:rPr lang="en-US" dirty="0"/>
              <a:t>. Evaluation of machine-learning algorithms for predicting opioid overdose risk among </a:t>
            </a:r>
            <a:r>
              <a:rPr lang="en-US" dirty="0" err="1"/>
              <a:t>medicare</a:t>
            </a:r>
            <a:r>
              <a:rPr lang="en-US" dirty="0"/>
              <a:t> beneficiaries with opioid prescriptions. </a:t>
            </a:r>
            <a:r>
              <a:rPr lang="en-US" i="1" dirty="0"/>
              <a:t>JAMA Network Open</a:t>
            </a:r>
            <a:r>
              <a:rPr lang="en-US" dirty="0"/>
              <a:t>, 2(3):e190968–e190968, 03 2019. </a:t>
            </a:r>
          </a:p>
          <a:p>
            <a:r>
              <a:rPr lang="en-US" dirty="0"/>
              <a:t>[7] M. Szalavitz. A drug addiction risk algorithm and its grim toll on chronic pain sufferers, </a:t>
            </a:r>
            <a:r>
              <a:rPr lang="en-US" i="1" dirty="0"/>
              <a:t>Wired, </a:t>
            </a:r>
            <a:r>
              <a:rPr lang="en-US" dirty="0"/>
              <a:t>08 2021.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study a topic which would involve a social problem to potentially use ML to help solve it</a:t>
            </a:r>
          </a:p>
          <a:p>
            <a:r>
              <a:rPr lang="en-US" dirty="0">
                <a:solidFill>
                  <a:srgbClr val="FFFFFF"/>
                </a:solidFill>
              </a:rPr>
              <a:t>The opioid crisis is one which is agnostic of borders and endemic to many countries</a:t>
            </a:r>
          </a:p>
          <a:p>
            <a:r>
              <a:rPr lang="en-US" dirty="0">
                <a:solidFill>
                  <a:srgbClr val="FFFFFF"/>
                </a:solidFill>
              </a:rPr>
              <a:t>We chose to focus on the US due to the availability of public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52688-77D2-4FF2-AE18-F3E61CBA4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17061"/>
            <a:ext cx="6831503" cy="38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A39C4-A031-4101-B1B8-D874A3F1A6C2}"/>
              </a:ext>
            </a:extLst>
          </p:cNvPr>
          <p:cNvSpPr txBox="1"/>
          <p:nvPr/>
        </p:nvSpPr>
        <p:spPr>
          <a:xfrm>
            <a:off x="4592231" y="5461233"/>
            <a:ext cx="6831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Virgil, Sarah. “The Opioid Crisis Is Now Officially A National Emergency. Now What?” </a:t>
            </a:r>
            <a:r>
              <a:rPr lang="en-US" sz="1050" i="1" dirty="0">
                <a:solidFill>
                  <a:schemeClr val="bg1"/>
                </a:solidFill>
              </a:rPr>
              <a:t>Hc1.com Inc, </a:t>
            </a:r>
            <a:r>
              <a:rPr lang="en-US" sz="1050" dirty="0">
                <a:solidFill>
                  <a:schemeClr val="bg1"/>
                </a:solidFill>
                <a:hlinkClick r:id="rId3"/>
              </a:rPr>
              <a:t>https://www.hc1.com/blog/the-opioid-crisis-is-now-officially-a-national-emergency-now-what/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14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14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2020 Candidate Survey: Knowledge and Attitudes">
            <a:extLst>
              <a:ext uri="{FF2B5EF4-FFF2-40B4-BE49-F238E27FC236}">
                <a16:creationId xmlns:a16="http://schemas.microsoft.com/office/drawing/2014/main" id="{A4D79DD0-B7D4-497E-8821-27C049E3A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85" y="1507874"/>
            <a:ext cx="6079278" cy="40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148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4849D-52B1-406A-8A82-1249368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Opioid Crisis in the United states</a:t>
            </a:r>
          </a:p>
        </p:txBody>
      </p:sp>
      <p:sp>
        <p:nvSpPr>
          <p:cNvPr id="2076" name="Content Placeholder 2">
            <a:extLst>
              <a:ext uri="{FF2B5EF4-FFF2-40B4-BE49-F238E27FC236}">
                <a16:creationId xmlns:a16="http://schemas.microsoft.com/office/drawing/2014/main" id="{516F202B-3593-438C-B9F1-3D7B7C49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1803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morphine</a:t>
            </a:r>
            <a:r>
              <a:rPr lang="en-US" sz="1600" dirty="0">
                <a:solidFill>
                  <a:srgbClr val="FFFFFF"/>
                </a:solidFill>
              </a:rPr>
              <a:t> distributed to soldiers in Civil War for pain relief, many became addicted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Overdose deaths increased from 2,000 deaths a year in the 1970s to 93,000 a year in 2020 </a:t>
            </a:r>
            <a:r>
              <a:rPr lang="en-US" sz="1600" baseline="30000" dirty="0">
                <a:solidFill>
                  <a:srgbClr val="FFFFFF"/>
                </a:solidFill>
              </a:rPr>
              <a:t>[1]</a:t>
            </a:r>
            <a:endParaRPr lang="en-US" sz="1100" baseline="30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scale of the crisis has been enough to reduce life expectancy in the United States below its peak in 2014 to today </a:t>
            </a:r>
            <a:r>
              <a:rPr lang="en-US" sz="1600" baseline="30000" dirty="0">
                <a:solidFill>
                  <a:srgbClr val="FFFFFF"/>
                </a:solidFill>
              </a:rPr>
              <a:t>[2]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CDC estimates that the total "economic burden" of prescription opioid misuse alone in the United States is $78.5 billion a year, including the costs of healthcare, lost productivity, addiction treatment, and criminal justice involvement </a:t>
            </a:r>
            <a:r>
              <a:rPr lang="en-US" sz="1600" baseline="30000" dirty="0">
                <a:solidFill>
                  <a:srgbClr val="FFFFFF"/>
                </a:solidFill>
              </a:rPr>
              <a:t>[3]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Previous/Related Works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scholarly research is primarily focused on users of opioids, specifically predicting opioid misuse (scholars like </a:t>
            </a:r>
            <a:r>
              <a:rPr lang="en-US" dirty="0" err="1">
                <a:solidFill>
                  <a:schemeClr val="tx2"/>
                </a:solidFill>
              </a:rPr>
              <a:t>Huinker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[4] </a:t>
            </a:r>
            <a:r>
              <a:rPr lang="en-US" dirty="0">
                <a:solidFill>
                  <a:schemeClr val="tx2"/>
                </a:solidFill>
              </a:rPr>
              <a:t>analyze these possible models)</a:t>
            </a:r>
          </a:p>
          <a:p>
            <a:r>
              <a:rPr lang="en-US" dirty="0" err="1">
                <a:solidFill>
                  <a:schemeClr val="tx2"/>
                </a:solidFill>
              </a:rPr>
              <a:t>Northeastern’s</a:t>
            </a:r>
            <a:r>
              <a:rPr lang="en-US" dirty="0">
                <a:solidFill>
                  <a:schemeClr val="tx2"/>
                </a:solidFill>
              </a:rPr>
              <a:t> Angela Kilby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[5]</a:t>
            </a:r>
            <a:r>
              <a:rPr lang="en-US" dirty="0">
                <a:solidFill>
                  <a:schemeClr val="tx2"/>
                </a:solidFill>
              </a:rPr>
              <a:t> and Lo-</a:t>
            </a:r>
            <a:r>
              <a:rPr lang="en-US" dirty="0" err="1">
                <a:solidFill>
                  <a:schemeClr val="tx2"/>
                </a:solidFill>
              </a:rPr>
              <a:t>Ciganic</a:t>
            </a:r>
            <a:r>
              <a:rPr lang="en-US" dirty="0">
                <a:solidFill>
                  <a:schemeClr val="tx2"/>
                </a:solidFill>
              </a:rPr>
              <a:t> W et al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[6]</a:t>
            </a:r>
            <a:r>
              <a:rPr lang="en-US" dirty="0">
                <a:solidFill>
                  <a:schemeClr val="tx2"/>
                </a:solidFill>
              </a:rPr>
              <a:t> investigate issues with algorithmic methods currently being used in locales such as medical offices and police departments. </a:t>
            </a:r>
          </a:p>
          <a:p>
            <a:r>
              <a:rPr lang="en-US" dirty="0">
                <a:solidFill>
                  <a:schemeClr val="tx2"/>
                </a:solidFill>
              </a:rPr>
              <a:t>Critique of machine learning algorithms predicting one’s chances of opioid abuse is so prevalent that even mainstream journalistic sources cover the topic, as in Szalavitz’s expose in </a:t>
            </a:r>
            <a:r>
              <a:rPr lang="en-US" i="1" dirty="0">
                <a:solidFill>
                  <a:schemeClr val="tx2"/>
                </a:solidFill>
              </a:rPr>
              <a:t>Wired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[7]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some medicine&#10;&#10;Description automatically generated with low confidence">
            <a:extLst>
              <a:ext uri="{FF2B5EF4-FFF2-40B4-BE49-F238E27FC236}">
                <a16:creationId xmlns:a16="http://schemas.microsoft.com/office/drawing/2014/main" id="{A5E7DD6F-A5A0-49EF-8221-AFF1118E98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We focus more on opioid prescribers rather than opioid users</a:t>
            </a:r>
          </a:p>
          <a:p>
            <a:r>
              <a:rPr lang="en-US" sz="2000" dirty="0"/>
              <a:t>We use federal datasets to do broad analysis, state-level ones to see how well those predictors fare</a:t>
            </a:r>
          </a:p>
          <a:p>
            <a:r>
              <a:rPr lang="en-US" sz="2000" dirty="0"/>
              <a:t>We are broad in our analysis, focusing on 3 specific concepts:</a:t>
            </a:r>
          </a:p>
          <a:p>
            <a:pPr lvl="1"/>
            <a:r>
              <a:rPr lang="en-US" sz="1700" dirty="0"/>
              <a:t>Studying the impact of lobbying groups on opioid prescriber rates</a:t>
            </a:r>
          </a:p>
          <a:p>
            <a:pPr lvl="1"/>
            <a:r>
              <a:rPr lang="en-US" sz="1800" dirty="0"/>
              <a:t>Using federal data to build a classifier which can identify doctors who prescribe opioids</a:t>
            </a:r>
          </a:p>
          <a:p>
            <a:pPr lvl="1"/>
            <a:r>
              <a:rPr lang="en-US" sz="1800" dirty="0"/>
              <a:t>Using that classifier to gain state-level insights, specifically for the state of Connecticut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3090-805C-4B2D-BA71-AF6BACA156BE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https://irandaily.ir/content/imgcache/file/291108/0/image_650_365.jpg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 (Yoselyn)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 (Adithya)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Unnecessary prescriptions potentially play a significant role in the increase in opioid overdoses.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Patients who do not truly need the medication run the risk of becoming addicted themselves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Find the likelihood that a provider would prescribe an opioid.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the Dataset</a:t>
            </a:r>
            <a:endParaRPr lang="en-US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</a:t>
            </a:r>
            <a:r>
              <a:rPr lang="en-US" b="0" i="0" dirty="0">
                <a:effectLst/>
              </a:rPr>
              <a:t>ummaries of prescription records for 250 common opioid and non-opioid drugs written by 25,000 unique licensed medical professionals.</a:t>
            </a:r>
          </a:p>
          <a:p>
            <a:r>
              <a:rPr lang="en-US" dirty="0">
                <a:solidFill>
                  <a:schemeClr val="tx2"/>
                </a:solidFill>
              </a:rPr>
              <a:t>Features – Gender, State, Credentials, Specialty, Opioid-Prescriber Label &amp; List of Drugs. </a:t>
            </a:r>
          </a:p>
        </p:txBody>
      </p:sp>
      <p:pic>
        <p:nvPicPr>
          <p:cNvPr id="1028" name="Picture 4" descr="Opioid Distribution And Sales Data Release Sheds Light On Opioid  Prescribing : Shots - Health News : NPR">
            <a:extLst>
              <a:ext uri="{FF2B5EF4-FFF2-40B4-BE49-F238E27FC236}">
                <a16:creationId xmlns:a16="http://schemas.microsoft.com/office/drawing/2014/main" id="{DBE1B409-FF83-496F-8387-D3E6250C7F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54" y="0"/>
            <a:ext cx="507034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4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47655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– classification algorithms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The P</a:t>
            </a:r>
            <a:r>
              <a:rPr lang="en-US" sz="2000" dirty="0">
                <a:latin typeface="Inter"/>
              </a:rPr>
              <a:t>erceptron</a:t>
            </a:r>
          </a:p>
          <a:p>
            <a:r>
              <a:rPr lang="en-US" sz="2000" b="0" i="0" dirty="0">
                <a:effectLst/>
                <a:latin typeface="Inter"/>
              </a:rPr>
              <a:t>K-Nearest Neighbors</a:t>
            </a:r>
          </a:p>
          <a:p>
            <a:r>
              <a:rPr lang="en-US" sz="2000" dirty="0">
                <a:solidFill>
                  <a:schemeClr val="tx2"/>
                </a:solidFill>
              </a:rPr>
              <a:t>Gaussian Naïve Bayes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Decision Trees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Gradient Boosting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3ADF57-D3AC-4016-B1FB-8422200DF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1654" y="0"/>
            <a:ext cx="5070346" cy="6858000"/>
          </a:xfrm>
        </p:spPr>
      </p:pic>
    </p:spTree>
    <p:extLst>
      <p:ext uri="{BB962C8B-B14F-4D97-AF65-F5344CB8AC3E}">
        <p14:creationId xmlns:p14="http://schemas.microsoft.com/office/powerpoint/2010/main" val="4259430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259</TotalTime>
  <Words>1051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Franklin Gothic Book</vt:lpstr>
      <vt:lpstr>Franklin Gothic Demi</vt:lpstr>
      <vt:lpstr>Gill Sans MT</vt:lpstr>
      <vt:lpstr>Inter</vt:lpstr>
      <vt:lpstr>Wingdings 2</vt:lpstr>
      <vt:lpstr>DividendVTI</vt:lpstr>
      <vt:lpstr>Using Machine Learning to Address the Opioid Crisis</vt:lpstr>
      <vt:lpstr>Background &amp; Motivation</vt:lpstr>
      <vt:lpstr>The Opioid Crisis in the United states</vt:lpstr>
      <vt:lpstr>Previous/Related Works</vt:lpstr>
      <vt:lpstr>Our approach</vt:lpstr>
      <vt:lpstr>Analysis 1  Studying the impact of lobbying groups on opioid prescriber rates  (Yoselyn)</vt:lpstr>
      <vt:lpstr>Analysis 2  Using Federal data to classify doctors who prescribe opioids (Adithya)</vt:lpstr>
      <vt:lpstr>Understanding the Dataset</vt:lpstr>
      <vt:lpstr>Prediction – classification algorithms</vt:lpstr>
      <vt:lpstr>MODEL EVALUATION - 1</vt:lpstr>
      <vt:lpstr>MODEL EVALUATION - 2</vt:lpstr>
      <vt:lpstr>Analysis 3  using the classifier to gain state-level insights (Matthew)</vt:lpstr>
      <vt:lpstr>Overall findings</vt:lpstr>
      <vt:lpstr>Sources Referenced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Adithya Chundailthodi</cp:lastModifiedBy>
  <cp:revision>30</cp:revision>
  <dcterms:created xsi:type="dcterms:W3CDTF">2021-12-11T20:27:31Z</dcterms:created>
  <dcterms:modified xsi:type="dcterms:W3CDTF">2021-12-14T04:59:53Z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