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5AE13C-CF27-42AF-A2C0-13D4605B95A7}">
          <p14:sldIdLst>
            <p14:sldId id="273"/>
          </p14:sldIdLst>
        </p14:section>
        <p14:section name="Untitled Section" id="{8745A176-7A97-464A-882C-F2C8C4BAA2AB}">
          <p14:sldIdLst>
            <p14:sldId id="289"/>
            <p14:sldId id="29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Skrobacz" initials="MS" lastIdx="1" clrIdx="0">
    <p:extLst>
      <p:ext uri="{19B8F6BF-5375-455C-9EA6-DF929625EA0E}">
        <p15:presenceInfo xmlns:p15="http://schemas.microsoft.com/office/powerpoint/2012/main" userId="S::skrobacz.m@northeastern.edu::c229df5e-7657-43a2-ac4f-70ac52e626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2016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/>
      <dgm:t>
        <a:bodyPr/>
        <a:lstStyle/>
        <a:p>
          <a:r>
            <a:rPr lang="en-US" dirty="0"/>
            <a:t>2020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EA84B30-BE1D-4937-8B3F-F60859618187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4B8F068-5875-4CEC-BBA5-2D4AFCF2A5DE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3B4F2C34-A5FB-4876-BE0B-B329E5E0B605}" type="presOf" srcId="{F2C5946E-96AC-4D5A-B458-7D2B25514DE6}" destId="{EEA84B30-BE1D-4937-8B3F-F60859618187}" srcOrd="0" destOrd="0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2016</a:t>
          </a:r>
        </a:p>
      </dsp:txBody>
      <dsp:txXfrm>
        <a:off x="2154" y="2479282"/>
        <a:ext cx="2225490" cy="572142"/>
      </dsp:txXfrm>
    </dsp:sp>
    <dsp:sp modelId="{690A1E60-14A3-48E2-969A-2D37B614EB37}">
      <dsp:nvSpPr>
        <dsp:cNvPr id="0" name=""/>
        <dsp:cNvSpPr/>
      </dsp:nvSpPr>
      <dsp:spPr>
        <a:xfrm>
          <a:off x="185914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185914" y="873112"/>
        <a:ext cx="1865171" cy="1076732"/>
      </dsp:txXfrm>
    </dsp:sp>
    <dsp:sp modelId="{CC632145-1148-4956-9088-B915D0D0FD99}">
      <dsp:nvSpPr>
        <dsp:cNvPr id="0" name=""/>
        <dsp:cNvSpPr/>
      </dsp:nvSpPr>
      <dsp:spPr>
        <a:xfrm rot="5400000">
          <a:off x="1417979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184312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2017</a:t>
          </a:r>
        </a:p>
      </dsp:txBody>
      <dsp:txXfrm>
        <a:off x="2327348" y="2479282"/>
        <a:ext cx="2010937" cy="572142"/>
      </dsp:txXfrm>
    </dsp:sp>
    <dsp:sp modelId="{76F87B8F-7B70-4B8F-BD86-BC83CD9F0297}">
      <dsp:nvSpPr>
        <dsp:cNvPr id="0" name=""/>
        <dsp:cNvSpPr/>
      </dsp:nvSpPr>
      <dsp:spPr>
        <a:xfrm>
          <a:off x="2368073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2368073" y="873112"/>
        <a:ext cx="1865171" cy="1076732"/>
      </dsp:txXfrm>
    </dsp:sp>
    <dsp:sp modelId="{5C7AB7EB-E74C-4AF9-873D-5493F7962F03}">
      <dsp:nvSpPr>
        <dsp:cNvPr id="0" name=""/>
        <dsp:cNvSpPr/>
      </dsp:nvSpPr>
      <dsp:spPr>
        <a:xfrm rot="5400000">
          <a:off x="360013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4366470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2018</a:t>
          </a:r>
        </a:p>
      </dsp:txBody>
      <dsp:txXfrm>
        <a:off x="4509506" y="2479282"/>
        <a:ext cx="2010937" cy="572142"/>
      </dsp:txXfrm>
    </dsp:sp>
    <dsp:sp modelId="{499DECC5-47AF-4CB1-BCD3-F288444FFD05}">
      <dsp:nvSpPr>
        <dsp:cNvPr id="0" name=""/>
        <dsp:cNvSpPr/>
      </dsp:nvSpPr>
      <dsp:spPr>
        <a:xfrm>
          <a:off x="4550231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4550231" y="873112"/>
        <a:ext cx="1865171" cy="1076732"/>
      </dsp:txXfrm>
    </dsp:sp>
    <dsp:sp modelId="{D45698BB-B312-4969-9C62-8B658A7BE04B}">
      <dsp:nvSpPr>
        <dsp:cNvPr id="0" name=""/>
        <dsp:cNvSpPr/>
      </dsp:nvSpPr>
      <dsp:spPr>
        <a:xfrm rot="5400000">
          <a:off x="5782296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6548628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2019</a:t>
          </a:r>
        </a:p>
      </dsp:txBody>
      <dsp:txXfrm>
        <a:off x="6691664" y="2479282"/>
        <a:ext cx="2010937" cy="572142"/>
      </dsp:txXfrm>
    </dsp:sp>
    <dsp:sp modelId="{26E75E88-EED9-45B9-B2E1-7CF90983F84F}">
      <dsp:nvSpPr>
        <dsp:cNvPr id="0" name=""/>
        <dsp:cNvSpPr/>
      </dsp:nvSpPr>
      <dsp:spPr>
        <a:xfrm>
          <a:off x="6732389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6732389" y="873112"/>
        <a:ext cx="1865171" cy="1076732"/>
      </dsp:txXfrm>
    </dsp:sp>
    <dsp:sp modelId="{736EA73E-CF05-45B4-A946-DC09155D617E}">
      <dsp:nvSpPr>
        <dsp:cNvPr id="0" name=""/>
        <dsp:cNvSpPr/>
      </dsp:nvSpPr>
      <dsp:spPr>
        <a:xfrm rot="5400000">
          <a:off x="79644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8730787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2020</a:t>
          </a:r>
        </a:p>
      </dsp:txBody>
      <dsp:txXfrm>
        <a:off x="8873823" y="2479282"/>
        <a:ext cx="2010937" cy="572142"/>
      </dsp:txXfrm>
    </dsp:sp>
    <dsp:sp modelId="{EEA84B30-BE1D-4937-8B3F-F60859618187}">
      <dsp:nvSpPr>
        <dsp:cNvPr id="0" name=""/>
        <dsp:cNvSpPr/>
      </dsp:nvSpPr>
      <dsp:spPr>
        <a:xfrm>
          <a:off x="8914547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8914547" y="873112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medicationsafety/pdfs/cdc_5538_ds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1.com/blog/the-opioid-crisis-is-now-officially-a-national-emergency-now-wha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Machine Learning to Address the Opioid Crisis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70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Megan Skrobacz, Matthew Menzi,  Yoselyn Cervantes, Adithya Chundailthodi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EFF6-037D-4787-B1CC-ADDDAAAC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D954-35D9-44B2-8BBC-135897DA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B60-68C0-4659-8C6B-6A8EACDE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 in our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7E8C-ED4A-48C2-9328-566AD816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“Unintentional Drug Poisoning in the United States”, </a:t>
            </a:r>
            <a:r>
              <a:rPr lang="en-US" i="1" dirty="0"/>
              <a:t>Center for Disease Control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https://www.cdc.gov/medicationsafety/pdfs/cdc_5538_ds1.pdf</a:t>
            </a:r>
            <a:endParaRPr lang="en-US" dirty="0"/>
          </a:p>
          <a:p>
            <a:r>
              <a:rPr lang="en-US" dirty="0"/>
              <a:t>[2] Dowell D, Arias E, </a:t>
            </a:r>
            <a:r>
              <a:rPr lang="en-US" dirty="0" err="1"/>
              <a:t>Kochanek</a:t>
            </a:r>
            <a:r>
              <a:rPr lang="en-US" dirty="0"/>
              <a:t> K, et al. Contribution of Opioid-Involved Poisoning to the Change in Life Expectancy in the United States, 2000-2015. </a:t>
            </a:r>
            <a:r>
              <a:rPr lang="en-US" i="1" dirty="0"/>
              <a:t>JAMA</a:t>
            </a:r>
            <a:r>
              <a:rPr lang="en-US" dirty="0"/>
              <a:t>. 2017;318(11):1065–1067. doi:10.1001/jama.2017.9308</a:t>
            </a:r>
          </a:p>
          <a:p>
            <a:r>
              <a:rPr lang="en-US" dirty="0"/>
              <a:t>[3] Florence CS, Zhou C, Luo F, Xu L. The Economic Burden of Prescription Opioid Overdose, Abuse, and Dependence in the United States, 2013. </a:t>
            </a:r>
            <a:r>
              <a:rPr lang="en-US" i="1" dirty="0"/>
              <a:t>Med Care</a:t>
            </a:r>
            <a:r>
              <a:rPr lang="en-US" dirty="0"/>
              <a:t>. 2016;54(10):901-906. doi:10.1097/MLR.0000000000000625.</a:t>
            </a:r>
          </a:p>
          <a:p>
            <a:r>
              <a:rPr lang="en-US" dirty="0"/>
              <a:t>[4] J. </a:t>
            </a:r>
            <a:r>
              <a:rPr lang="en-US" dirty="0" err="1"/>
              <a:t>Huinker</a:t>
            </a:r>
            <a:r>
              <a:rPr lang="en-US" dirty="0"/>
              <a:t>. Using machine learning to predict prescription opioid misuse in patients. </a:t>
            </a:r>
            <a:r>
              <a:rPr lang="en-US" i="1" dirty="0"/>
              <a:t>Iowa State University Digital Repository, </a:t>
            </a:r>
            <a:r>
              <a:rPr lang="en-US" dirty="0"/>
              <a:t>194, 2019. </a:t>
            </a:r>
          </a:p>
          <a:p>
            <a:r>
              <a:rPr lang="en-US" dirty="0"/>
              <a:t>[5] A. E. Kilby. Algorithmic fairness in predicting opioid use disorder using machine learning. In </a:t>
            </a:r>
            <a:r>
              <a:rPr lang="en-US" i="1" dirty="0"/>
              <a:t>Proceedings of the 2021 ACM Conference on Fairness, Accountability, and Transparency</a:t>
            </a:r>
            <a:r>
              <a:rPr lang="en-US" dirty="0"/>
              <a:t>, </a:t>
            </a:r>
            <a:r>
              <a:rPr lang="en-US" dirty="0" err="1"/>
              <a:t>FAccT</a:t>
            </a:r>
            <a:r>
              <a:rPr lang="en-US" dirty="0"/>
              <a:t> ’21, page 272, New York, NY, USA, 2021. Association for Computing Machinery. </a:t>
            </a:r>
          </a:p>
          <a:p>
            <a:r>
              <a:rPr lang="en-US" dirty="0"/>
              <a:t>[6] W.-H. Lo-</a:t>
            </a:r>
            <a:r>
              <a:rPr lang="en-US" dirty="0" err="1"/>
              <a:t>Ciganic</a:t>
            </a:r>
            <a:r>
              <a:rPr lang="en-US" dirty="0"/>
              <a:t>, J. L. Huang, H. H. Zhang, J. C. Weiss, Y. Wu, C. K. </a:t>
            </a:r>
            <a:r>
              <a:rPr lang="en-US" dirty="0" err="1"/>
              <a:t>Kwoh</a:t>
            </a:r>
            <a:r>
              <a:rPr lang="en-US" dirty="0"/>
              <a:t>, J. M. Donohue, G. Cochran, A. J. Gordon, D. C. Malone, C. C. </a:t>
            </a:r>
            <a:r>
              <a:rPr lang="en-US" dirty="0" err="1"/>
              <a:t>Kuza</a:t>
            </a:r>
            <a:r>
              <a:rPr lang="en-US" dirty="0"/>
              <a:t>, and W. F. </a:t>
            </a:r>
            <a:r>
              <a:rPr lang="en-US" dirty="0" err="1"/>
              <a:t>Gellad</a:t>
            </a:r>
            <a:r>
              <a:rPr lang="en-US" dirty="0"/>
              <a:t>. Evaluation of machine-learning algorithms for predicting opioid overdose risk among </a:t>
            </a:r>
            <a:r>
              <a:rPr lang="en-US" dirty="0" err="1"/>
              <a:t>medicare</a:t>
            </a:r>
            <a:r>
              <a:rPr lang="en-US" dirty="0"/>
              <a:t> beneficiaries with opioid prescriptions. </a:t>
            </a:r>
            <a:r>
              <a:rPr lang="en-US" i="1" dirty="0"/>
              <a:t>JAMA Network Open</a:t>
            </a:r>
            <a:r>
              <a:rPr lang="en-US" dirty="0"/>
              <a:t>, 2(3):e190968–e190968, 03 2019. </a:t>
            </a:r>
          </a:p>
          <a:p>
            <a:r>
              <a:rPr lang="en-US" dirty="0"/>
              <a:t>[7] M. Szalavitz. A drug addiction risk algorithm and its grim toll on chronic pain sufferers, </a:t>
            </a:r>
            <a:r>
              <a:rPr lang="en-US" i="1" dirty="0"/>
              <a:t>Wired, </a:t>
            </a:r>
            <a:r>
              <a:rPr lang="en-US" dirty="0"/>
              <a:t>08 2021.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B73-934B-4108-8D48-8EF4898C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145690"/>
            <a:ext cx="11029616" cy="988332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53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lorem ipsum 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5392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74DE2-2668-41ED-AEB4-331F161C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1926-6B8C-43F6-B31C-3CEE9A0D2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wanted to study a topic which would involve a social problem to potentially use ML to help solve it</a:t>
            </a:r>
          </a:p>
          <a:p>
            <a:r>
              <a:rPr lang="en-US" dirty="0">
                <a:solidFill>
                  <a:srgbClr val="FFFFFF"/>
                </a:solidFill>
              </a:rPr>
              <a:t>The opioid crisis is one which is agnostic of borders and endemic to many countries</a:t>
            </a:r>
          </a:p>
          <a:p>
            <a:r>
              <a:rPr lang="en-US" dirty="0">
                <a:solidFill>
                  <a:srgbClr val="FFFFFF"/>
                </a:solidFill>
              </a:rPr>
              <a:t>We chose to focus on the US due to the availability of public datasets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A52688-77D2-4FF2-AE18-F3E61CBA4E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17061"/>
            <a:ext cx="6831503" cy="380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A39C4-A031-4101-B1B8-D874A3F1A6C2}"/>
              </a:ext>
            </a:extLst>
          </p:cNvPr>
          <p:cNvSpPr txBox="1"/>
          <p:nvPr/>
        </p:nvSpPr>
        <p:spPr>
          <a:xfrm>
            <a:off x="4592231" y="5461233"/>
            <a:ext cx="68315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Image source: Virgil, Sarah. “The Opioid Crisis Is Now Officially A National Emergency. Now What?” </a:t>
            </a:r>
            <a:r>
              <a:rPr lang="en-US" sz="1050" i="1" dirty="0">
                <a:solidFill>
                  <a:schemeClr val="bg1"/>
                </a:solidFill>
              </a:rPr>
              <a:t>Hc1.com Inc, </a:t>
            </a:r>
            <a:r>
              <a:rPr lang="en-US" sz="1050" dirty="0">
                <a:solidFill>
                  <a:schemeClr val="bg1"/>
                </a:solidFill>
                <a:hlinkClick r:id="rId3"/>
              </a:rPr>
              <a:t>https://www.hc1.com/blog/the-opioid-crisis-is-now-officially-a-national-emergency-now-what/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2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Rectangle 144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146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2020 Candidate Survey: Knowledge and Attitudes">
            <a:extLst>
              <a:ext uri="{FF2B5EF4-FFF2-40B4-BE49-F238E27FC236}">
                <a16:creationId xmlns:a16="http://schemas.microsoft.com/office/drawing/2014/main" id="{A4D79DD0-B7D4-497E-8821-27C049E3AD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85" y="1507874"/>
            <a:ext cx="6079278" cy="40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148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4849D-52B1-406A-8A82-12493685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Opioid Crisis in the United states</a:t>
            </a:r>
          </a:p>
        </p:txBody>
      </p:sp>
      <p:sp>
        <p:nvSpPr>
          <p:cNvPr id="2076" name="Content Placeholder 2">
            <a:extLst>
              <a:ext uri="{FF2B5EF4-FFF2-40B4-BE49-F238E27FC236}">
                <a16:creationId xmlns:a16="http://schemas.microsoft.com/office/drawing/2014/main" id="{516F202B-3593-438C-B9F1-3D7B7C49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606" y="2340864"/>
            <a:ext cx="4597758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1803 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 morphine</a:t>
            </a:r>
            <a:r>
              <a:rPr lang="en-US" sz="1600" dirty="0">
                <a:solidFill>
                  <a:srgbClr val="FFFFFF"/>
                </a:solidFill>
              </a:rPr>
              <a:t> distributed to soldiers in Civil War for pain relief, many became addicted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Overdose deaths increased from 2,000 deaths a year in the 1970s to 93,000 a year in 2020 </a:t>
            </a:r>
            <a:r>
              <a:rPr lang="en-US" sz="1600" baseline="30000" dirty="0">
                <a:solidFill>
                  <a:srgbClr val="FFFFFF"/>
                </a:solidFill>
              </a:rPr>
              <a:t>[1]</a:t>
            </a:r>
            <a:endParaRPr lang="en-US" sz="1100" baseline="30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scale of the crisis has been enough to reduce life expectancy in the United States below its peak in 2014 to today </a:t>
            </a:r>
            <a:r>
              <a:rPr lang="en-US" sz="1600" baseline="30000" dirty="0">
                <a:solidFill>
                  <a:srgbClr val="FFFFFF"/>
                </a:solidFill>
              </a:rPr>
              <a:t>[2]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CDC estimates that the total "economic burden" of prescription opioid misuse alone in the United States is $78.5 billion a year, including the costs of healthcare, lost productivity, addiction treatment, and criminal justice involvement </a:t>
            </a:r>
            <a:r>
              <a:rPr lang="en-US" sz="1600" baseline="30000" dirty="0">
                <a:solidFill>
                  <a:srgbClr val="FFFFFF"/>
                </a:solidFill>
              </a:rPr>
              <a:t>[3]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8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Previous/Related Works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scholarly research is primarily focused on users of opioids, specifically predicting opioid misuse (scholars like </a:t>
            </a:r>
            <a:r>
              <a:rPr lang="en-US" dirty="0" err="1">
                <a:solidFill>
                  <a:schemeClr val="tx2"/>
                </a:solidFill>
              </a:rPr>
              <a:t>Huinker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[4] </a:t>
            </a:r>
            <a:r>
              <a:rPr lang="en-US" dirty="0">
                <a:solidFill>
                  <a:schemeClr val="tx2"/>
                </a:solidFill>
              </a:rPr>
              <a:t>analyze these possible models)</a:t>
            </a:r>
          </a:p>
          <a:p>
            <a:r>
              <a:rPr lang="en-US" dirty="0" err="1">
                <a:solidFill>
                  <a:schemeClr val="tx2"/>
                </a:solidFill>
              </a:rPr>
              <a:t>Northeastern’s</a:t>
            </a:r>
            <a:r>
              <a:rPr lang="en-US" dirty="0">
                <a:solidFill>
                  <a:schemeClr val="tx2"/>
                </a:solidFill>
              </a:rPr>
              <a:t> Angela Kilby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[5]</a:t>
            </a:r>
            <a:r>
              <a:rPr lang="en-US" dirty="0">
                <a:solidFill>
                  <a:schemeClr val="tx2"/>
                </a:solidFill>
              </a:rPr>
              <a:t> and Lo-</a:t>
            </a:r>
            <a:r>
              <a:rPr lang="en-US" dirty="0" err="1">
                <a:solidFill>
                  <a:schemeClr val="tx2"/>
                </a:solidFill>
              </a:rPr>
              <a:t>Ciganic</a:t>
            </a:r>
            <a:r>
              <a:rPr lang="en-US" dirty="0">
                <a:solidFill>
                  <a:schemeClr val="tx2"/>
                </a:solidFill>
              </a:rPr>
              <a:t> W et al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[6]</a:t>
            </a:r>
            <a:r>
              <a:rPr lang="en-US" dirty="0">
                <a:solidFill>
                  <a:schemeClr val="tx2"/>
                </a:solidFill>
              </a:rPr>
              <a:t> investigate issues with algorithmic methods currently being used in locales such as medical offices and police departments. </a:t>
            </a:r>
          </a:p>
          <a:p>
            <a:r>
              <a:rPr lang="en-US" dirty="0">
                <a:solidFill>
                  <a:schemeClr val="tx2"/>
                </a:solidFill>
              </a:rPr>
              <a:t>Critique of machine learning algorithms predicting one’s chances of opioid abuse is so prevalent that even mainstream journalistic sources cover the topic, as in Szalavitz’s expose in </a:t>
            </a:r>
            <a:r>
              <a:rPr lang="en-US" i="1" dirty="0">
                <a:solidFill>
                  <a:schemeClr val="tx2"/>
                </a:solidFill>
              </a:rPr>
              <a:t>Wired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[7]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In the Midst of Crisis, FDA Approves Opioid Drug 10X ...">
            <a:extLst>
              <a:ext uri="{FF2B5EF4-FFF2-40B4-BE49-F238E27FC236}">
                <a16:creationId xmlns:a16="http://schemas.microsoft.com/office/drawing/2014/main" id="{647BF4FA-3BF7-44B7-8495-C8C1FD2A9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r="40495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7D-249D-4F21-A0CC-05E0543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89D6-FBD7-446F-9BCF-2DA9F361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FFE-F931-4ACA-B255-9514B3F1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 </a:t>
            </a:r>
            <a:r>
              <a:rPr lang="en-US" dirty="0">
                <a:sym typeface="Wingdings" panose="05000000000000000000" pitchFamily="2" charset="2"/>
              </a:rPr>
              <a:t> Using Federal data to classify doctors who prescribe opioids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F794-FEBC-40CF-93A4-9AD2720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E2A-468B-46E5-AF56-8A4E817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</a:t>
            </a:r>
            <a:r>
              <a:rPr lang="en-US" dirty="0">
                <a:sym typeface="Wingdings" panose="05000000000000000000" pitchFamily="2" charset="2"/>
              </a:rPr>
              <a:t> using the classifier to gain state-level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20BB-4110-4F09-97C6-320540E0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A60-CA92-4132-9054-03DF750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 </a:t>
            </a:r>
            <a:r>
              <a:rPr lang="en-US" dirty="0">
                <a:sym typeface="Wingdings" panose="05000000000000000000" pitchFamily="2" charset="2"/>
              </a:rPr>
              <a:t> Studying the impact of lobbying groups on opioid prescriber rates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7D60-B0F2-43A7-9CF8-E603A6FA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7A33-0C3D-41C3-A2AF-8148C775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4EE-81A4-472C-A7E4-B3DCE81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49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{6225A5A5-62AB-42DE-A8E9-0239F12F03D9}tf67061901_win32</Template>
  <TotalTime>90</TotalTime>
  <Words>764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Using Machine Learning to Address the Opioid Crisis</vt:lpstr>
      <vt:lpstr>Background &amp; Motivation</vt:lpstr>
      <vt:lpstr>The Opioid Crisis in the United states</vt:lpstr>
      <vt:lpstr>Previous/Related Works</vt:lpstr>
      <vt:lpstr>Our approach</vt:lpstr>
      <vt:lpstr>Analysis 1  Using Federal data to classify doctors who prescribe opioids</vt:lpstr>
      <vt:lpstr>Analysis 2  using the classifier to gain state-level insights</vt:lpstr>
      <vt:lpstr>Analysis 3  Studying the impact of lobbying groups on opioid prescriber rates </vt:lpstr>
      <vt:lpstr>Overall findings</vt:lpstr>
      <vt:lpstr>conclusions</vt:lpstr>
      <vt:lpstr>Sources used in our analyses</vt:lpstr>
      <vt:lpstr>Questions?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Address the Opioid Crisis</dc:title>
  <dc:creator>Megan Skrobacz</dc:creator>
  <cp:lastModifiedBy>Megan Skrobacz</cp:lastModifiedBy>
  <cp:revision>12</cp:revision>
  <dcterms:created xsi:type="dcterms:W3CDTF">2021-12-11T20:27:31Z</dcterms:created>
  <dcterms:modified xsi:type="dcterms:W3CDTF">2021-12-11T22:00:35Z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