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6" r:id="rId6"/>
    <p:sldId id="277" r:id="rId7"/>
    <p:sldId id="274" r:id="rId8"/>
    <p:sldId id="282" r:id="rId9"/>
    <p:sldId id="258" r:id="rId10"/>
    <p:sldId id="278" r:id="rId11"/>
    <p:sldId id="279" r:id="rId12"/>
    <p:sldId id="280" r:id="rId13"/>
    <p:sldId id="281" r:id="rId14"/>
    <p:sldId id="261" r:id="rId15"/>
    <p:sldId id="285" r:id="rId16"/>
    <p:sldId id="283" r:id="rId17"/>
    <p:sldId id="265" r:id="rId18"/>
    <p:sldId id="266" r:id="rId19"/>
    <p:sldId id="286" r:id="rId20"/>
    <p:sldId id="270" r:id="rId21"/>
    <p:sldId id="271" r:id="rId22"/>
    <p:sldId id="295" r:id="rId23"/>
    <p:sldId id="291" r:id="rId24"/>
    <p:sldId id="293" r:id="rId25"/>
    <p:sldId id="272" r:id="rId26"/>
    <p:sldId id="290" r:id="rId27"/>
    <p:sldId id="289" r:id="rId28"/>
    <p:sldId id="288" r:id="rId29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5000" y="648970"/>
            <a:ext cx="798195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altLang="zh-CN" sz="3200" dirty="0">
                <a:latin typeface="Times New Roman" panose="02020503050405090304" charset="0"/>
                <a:ea typeface="微软" charset="0"/>
              </a:rPr>
              <a:t>Graph Semi-Supervised Learning for Point Classification on Data Manifolds</a:t>
            </a:r>
            <a:endParaRPr lang="en-US" altLang="zh-CN" sz="3200" dirty="0"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508125" y="1791335"/>
            <a:ext cx="6458585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2400" dirty="0">
                <a:latin typeface="Times New Roman" panose="02020503050405090304" charset="0"/>
                <a:ea typeface="微软" charset="0"/>
              </a:rPr>
              <a:t>基于图的流形数据点分类的半监督学习</a:t>
            </a:r>
            <a:endParaRPr lang="zh-CN" altLang="en-US" sz="2400" dirty="0"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429260" y="4777740"/>
            <a:ext cx="284607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altLang="zh-CN" sz="12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</a:rPr>
              <a:t>arxiv.org/abs/2506.12197</a:t>
            </a:r>
            <a:endParaRPr lang="en-US" altLang="zh-CN" sz="1200" dirty="0">
              <a:solidFill>
                <a:srgbClr val="030A18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3394710" y="3133725"/>
            <a:ext cx="204216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</a:rPr>
              <a:t>日期：2025-07-28</a:t>
            </a:r>
            <a:endParaRPr lang="en-US" sz="1600" dirty="0">
              <a:solidFill>
                <a:srgbClr val="030A18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3369945" y="2698115"/>
            <a:ext cx="1784350" cy="36576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 algn="ctr">
              <a:buNone/>
            </a:pPr>
            <a:r>
              <a:rPr lang="zh-CN" altLang="en-US" sz="1600" dirty="0">
                <a:latin typeface="Times New Roman" panose="02020503050405090304" charset="0"/>
                <a:ea typeface="微软" charset="0"/>
              </a:rPr>
              <a:t>分享人</a:t>
            </a:r>
            <a:r>
              <a:rPr lang="en-US" altLang="zh-CN" sz="1600" dirty="0">
                <a:latin typeface="Times New Roman" panose="02020503050405090304" charset="0"/>
                <a:ea typeface="微软" charset="0"/>
              </a:rPr>
              <a:t>：</a:t>
            </a:r>
            <a:r>
              <a:rPr lang="zh-CN" altLang="en-US" sz="1600" dirty="0">
                <a:latin typeface="Times New Roman" panose="02020503050405090304" charset="0"/>
                <a:ea typeface="微软" charset="0"/>
              </a:rPr>
              <a:t>赵楷龙</a:t>
            </a:r>
            <a:endParaRPr lang="zh-CN" altLang="en-US" sz="1600" dirty="0">
              <a:latin typeface="Times New Roman" panose="02020503050405090304" charset="0"/>
              <a:ea typeface="微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-modified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210820" y="841375"/>
            <a:ext cx="8658860" cy="2117725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背景理论和关键</a:t>
            </a: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公式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4-modified-2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317500" y="733425"/>
            <a:ext cx="6924675" cy="434467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背景理论和关键</a:t>
            </a: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公式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5-modified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312420" y="737235"/>
            <a:ext cx="8248650" cy="4371340"/>
          </a:xfrm>
          <a:prstGeom prst="rect">
            <a:avLst/>
          </a:prstGeom>
        </p:spPr>
      </p:pic>
      <p:sp>
        <p:nvSpPr>
          <p:cNvPr id="22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图泛化误差的理论界（Generalization Bound）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-modified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274320" y="844550"/>
            <a:ext cx="8369935" cy="2988945"/>
          </a:xfrm>
          <a:prstGeom prst="rect">
            <a:avLst/>
          </a:prstGeom>
        </p:spPr>
      </p:pic>
      <p:sp>
        <p:nvSpPr>
          <p:cNvPr id="22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改进的泛化界（Theorem 4.5 &amp; Growing Graph Strategy）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-modified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246380" y="835660"/>
            <a:ext cx="8536940" cy="3471545"/>
          </a:xfrm>
          <a:prstGeom prst="rect">
            <a:avLst/>
          </a:prstGeom>
        </p:spPr>
      </p:pic>
      <p:sp>
        <p:nvSpPr>
          <p:cNvPr id="22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增长图训练 + 最佳泛化（Theorem 4.6 &amp; Corollary 4.7）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17856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81305" y="925830"/>
            <a:ext cx="5029200" cy="32918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85750" indent="-285750">
              <a:buSzPct val="100000"/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流形上的拉普拉斯–贝尔特拉米算子描述了连续流形的局部曲率。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>
              <a:buSzPct val="100000"/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图拉普拉斯是拉普拉斯算子的离散对应，在邻接图上近似计算。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>
              <a:buSzPct val="100000"/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样本数量增多时，图拉普拉斯逐点收敛到 LB 算子，权重选用高斯核满足收敛条件。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pic>
        <p:nvPicPr>
          <p:cNvPr id="4" name="Image 0" descr="/home/oai/share/laplacian_convergenc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9280" y="1844675"/>
            <a:ext cx="3291840" cy="1645920"/>
          </a:xfrm>
          <a:prstGeom prst="rect">
            <a:avLst/>
          </a:prstGeom>
        </p:spPr>
      </p:pic>
      <p:sp>
        <p:nvSpPr>
          <p:cNvPr id="22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理论分析：图拉普拉斯 vs LB 算子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339090" y="793115"/>
            <a:ext cx="7227570" cy="12617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indent="0">
              <a:buSzPct val="100000"/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定义流形神经网络 (MNN)：将 GNN 卷积拓展到连续流形。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>
              <a:buSzPct val="100000"/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命题：固定参数下，随着采样变密集，离散 GNN 输出收敛到连续 MNN。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>
              <a:buSzPct val="100000"/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意义：在充分采样的情况下，在图上训练的 GNN 可逼近真实流形模型。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22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理论分析：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GNN 收敛到 MNN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" y="1436370"/>
            <a:ext cx="7861300" cy="21844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实验结果-准确率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1317625"/>
            <a:ext cx="8255000" cy="2603500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实验结果-准确率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919480"/>
            <a:ext cx="4411345" cy="2958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665" y="1154430"/>
            <a:ext cx="4175125" cy="2619375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实验结果-泛化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差距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引言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950" y="826135"/>
            <a:ext cx="792353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 typeface="Arial" panose="020B0604020202090204"/>
              <a:buNone/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图神经网络（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GNNs）</a:t>
            </a: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在图结构数据上的表现卓越，已广泛应用于分子图、社交网络、知识图谱、自然语言等多个领域。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特别在图半监督学习任务中表现最为突出：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仅需少量标注节点（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labeled nodes</a:t>
            </a: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）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lvl="1" indent="-285750">
              <a:buFont typeface="Arial" panose="020B0604020202090204" pitchFamily="34" charset="0"/>
              <a:buChar char="•"/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借助图结构传播标签信息，预测未标记节点（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unlabeled nodes</a:t>
            </a: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）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6090" y="2361565"/>
            <a:ext cx="7748270" cy="1568450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spcAft>
                <a:spcPts val="0"/>
              </a:spcAft>
            </a:pPr>
            <a:r>
              <a:rPr lang="en-US" altLang="zh-CN" sz="1600" b="1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 </a:t>
            </a:r>
            <a:r>
              <a:rPr lang="zh-CN" altLang="en-US" sz="1600" b="1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特性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：</a:t>
            </a:r>
            <a:endParaRPr lang="en-US" altLang="zh-CN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spcAft>
                <a:spcPts val="0"/>
              </a:spcAft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置换等变性（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Permutation Equivariance</a:t>
            </a: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）：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 </a:t>
            </a: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可以在图中子结构重复时复用学习到的模式。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spcAft>
                <a:spcPts val="0"/>
              </a:spcAft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稳定性（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Stability</a:t>
            </a: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）：即使子结构略有变形，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 </a:t>
            </a: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仍能保持良好性能。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spcAft>
                <a:spcPts val="0"/>
              </a:spcAft>
              <a:buFont typeface="Arial" panose="020B0604020202090204"/>
              <a:buNone/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可迁移性（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Transferability</a:t>
            </a: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）：在同一图分布族（如相同随机图模型或图极限）下，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 </a:t>
            </a: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在不同图上仍能保留预测能力。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82905" y="883285"/>
            <a:ext cx="685927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提出基于VAE嵌入 + 图神经网络的图像分类框架</a:t>
            </a: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用 VAE 构建几何图结构，捕捉图像之间的流形关系</a:t>
            </a: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通过 GNN 实现半监督分类，理论和实验均验证泛化误差随图规模减小</a:t>
            </a: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在 MNIST、FMNIST、CIFAR10 和 FER2013 上达到最优或竞争性性能</a:t>
            </a: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泛化性能优于 MLP 和固定图的 GNN，尤其在样本数量有限时更稳健</a:t>
            </a: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。</a:t>
            </a:r>
            <a:endParaRPr lang="en-US" altLang="zh-CN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19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结论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6085" y="691515"/>
            <a:ext cx="8449945" cy="4154170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1. 静态图构建方法的局限性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传统的图构建方法（如 KNN、高斯核）在整个训练过程中保持不变，无法动态反映数据分布的变化，限制了 GNN 的表示能力。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2. 表征学习与图学习解耦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常见做法中，VAE 与 GNN 被分开训练，导致嵌入空间无法充分服务于下游图学习任务，且无法通过监督信号进行反馈调整。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3. 图结构缺乏结构性语义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KNN 图仅基于点对距离构建，忽略了局部几何结构信息，导致图结构语义弱、抗噪性差。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4. GNN 易受 Over-smoothing 影响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随着 GNN 层数加深，节点嵌入趋于一致，造成信息丢失和性能下降，缺乏系统性分析手段评估过平滑现象。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19" name="Text 0"/>
          <p:cNvSpPr/>
          <p:nvPr/>
        </p:nvSpPr>
        <p:spPr>
          <a:xfrm>
            <a:off x="280670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目前工作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动机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4330" y="749300"/>
            <a:ext cx="8378825" cy="3291840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spcAft>
                <a:spcPts val="0"/>
              </a:spcAft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1：端到端联合训练框架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spcAft>
                <a:spcPts val="0"/>
              </a:spcAft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提出一个集成式框架，将 VAE 与 GNN 联合训练，利用 GNN 的监督信号反向促进 VAE 学习更加判别性的嵌入表示，实现表征学习与图学习协同优化；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spcAft>
                <a:spcPts val="0"/>
              </a:spcAft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 2：动态图结构自适应构建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spcAft>
                <a:spcPts val="0"/>
              </a:spcAft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每一轮训练迭代中，基于当前 VAE 的嵌入输出动态构建图结构，图结构随训练动态调整，克服静态图无法适应表示演化的问题，更好地捕捉样本之间的语义关系和局部结构；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spcAft>
                <a:spcPts val="0"/>
              </a:spcAft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3. LLE 构图引入局部结构建模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spcAft>
                <a:spcPts val="0"/>
              </a:spcAft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采用 LLE 构图方式，考虑节点与邻居之间的局部线性重构关系，图结构相比 KNN 更平滑、更符合流形假设，提升 GNN 的表示能力与鲁棒性；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spcAft>
                <a:spcPts val="0"/>
              </a:spcAft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4. 系统性 GNN 过平滑分析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spcAft>
                <a:spcPts val="0"/>
              </a:spcAft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设计分析模块，评估 GNN 多层嵌入的余弦相似度与方差变化，定量研究 over-smoothing 现象，为模型深度选择和图结构设计提供理论支持，</a:t>
            </a: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分析考虑局部信息后的过平滑关系</a:t>
            </a:r>
            <a:r>
              <a:rPr lang="en-US" altLang="zh-CN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。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spcAft>
                <a:spcPts val="0"/>
              </a:spcAft>
            </a:pP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19" name="Text 0"/>
          <p:cNvSpPr/>
          <p:nvPr/>
        </p:nvSpPr>
        <p:spPr>
          <a:xfrm>
            <a:off x="20891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解决思路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68935" y="898525"/>
            <a:ext cx="6489700" cy="1938020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核心思想</a:t>
            </a: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：</a:t>
            </a:r>
            <a:endParaRPr lang="en-US" altLang="zh-CN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LLE假设每个数据点可以由其邻近点的线性组合重构，且在低维空间中保持相同的重构权重。即：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高维空间：局部邻域内数据点线性相关。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低维空间：保持相同的线性关系，从而保留局部几何结构。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19" name="Text 0"/>
          <p:cNvSpPr/>
          <p:nvPr/>
        </p:nvSpPr>
        <p:spPr>
          <a:xfrm>
            <a:off x="20891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LLE（Locally Linear Embedding，局部线性嵌入）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8-modified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528955" y="726440"/>
            <a:ext cx="7011035" cy="4254500"/>
          </a:xfrm>
          <a:prstGeom prst="rect">
            <a:avLst/>
          </a:prstGeom>
        </p:spPr>
      </p:pic>
      <p:sp>
        <p:nvSpPr>
          <p:cNvPr id="19" name="Text 0"/>
          <p:cNvSpPr/>
          <p:nvPr/>
        </p:nvSpPr>
        <p:spPr>
          <a:xfrm>
            <a:off x="20891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LLE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计算过程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822325" y="2564130"/>
          <a:ext cx="8181975" cy="1564640"/>
        </p:xfrm>
        <a:graphic>
          <a:graphicData uri="http://schemas.openxmlformats.org/drawingml/2006/table">
            <a:tbl>
              <a:tblPr/>
              <a:tblGrid>
                <a:gridCol w="2964180"/>
                <a:gridCol w="1440000"/>
                <a:gridCol w="1440000"/>
                <a:gridCol w="1440000"/>
              </a:tblGrid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 b="1"/>
                        <a:t>Method</a:t>
                      </a:r>
                      <a:endParaRPr lang="en-US" altLang="zh-CN" sz="1300" b="1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 b="1"/>
                        <a:t>HAR</a:t>
                      </a:r>
                      <a:endParaRPr lang="en-US" altLang="zh-CN" sz="1300" b="1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 b="1"/>
                        <a:t>HAPT</a:t>
                      </a:r>
                      <a:endParaRPr lang="en-US" altLang="zh-CN" sz="1300" b="1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 b="1"/>
                        <a:t>WISDM</a:t>
                      </a:r>
                      <a:endParaRPr lang="en-US" altLang="zh-CN" sz="1300" b="1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/>
                        <a:t>VAE + KNN + GCN</a:t>
                      </a:r>
                      <a:endParaRPr lang="en-US" altLang="zh-CN" sz="130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 b="0"/>
                        <a:t>0.836</a:t>
                      </a:r>
                      <a:r>
                        <a:rPr lang="en-US" altLang="en-US" sz="1300" b="0">
                          <a:sym typeface="+mn-ea"/>
                        </a:rPr>
                        <a:t>±</a:t>
                      </a:r>
                      <a:r>
                        <a:rPr lang="en-US" altLang="zh-CN" sz="1300" b="0">
                          <a:sym typeface="+mn-ea"/>
                        </a:rPr>
                        <a:t>0.162</a:t>
                      </a:r>
                      <a:endParaRPr lang="en-US" altLang="zh-CN" sz="13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 b="0"/>
                        <a:t>0.813</a:t>
                      </a:r>
                      <a:r>
                        <a:rPr lang="en-US" altLang="en-US" sz="1300" b="0">
                          <a:sym typeface="+mn-ea"/>
                        </a:rPr>
                        <a:t>±</a:t>
                      </a:r>
                      <a:r>
                        <a:rPr lang="en-US" altLang="zh-CN" sz="1300" b="0">
                          <a:sym typeface="+mn-ea"/>
                        </a:rPr>
                        <a:t>0.162</a:t>
                      </a:r>
                      <a:endParaRPr lang="en-US" altLang="zh-CN" sz="13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 b="0"/>
                        <a:t>0.680</a:t>
                      </a:r>
                      <a:r>
                        <a:rPr lang="en-US" altLang="en-US" sz="1300" b="0">
                          <a:sym typeface="+mn-ea"/>
                        </a:rPr>
                        <a:t>±</a:t>
                      </a:r>
                      <a:r>
                        <a:rPr lang="en-US" altLang="zh-CN" sz="1300" b="0">
                          <a:sym typeface="+mn-ea"/>
                        </a:rPr>
                        <a:t>0.224</a:t>
                      </a:r>
                      <a:endParaRPr lang="en-US" altLang="zh-CN" sz="13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/>
                        <a:t>VAE + Gaussain + GCN</a:t>
                      </a:r>
                      <a:endParaRPr lang="en-US" altLang="zh-CN" sz="130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 b="0"/>
                        <a:t> </a:t>
                      </a:r>
                      <a:r>
                        <a:rPr lang="en-US" altLang="zh-CN" sz="1300">
                          <a:sym typeface="+mn-ea"/>
                        </a:rPr>
                        <a:t>0.933</a:t>
                      </a:r>
                      <a:r>
                        <a:rPr lang="en-US" altLang="en-US" sz="1300">
                          <a:sym typeface="+mn-ea"/>
                        </a:rPr>
                        <a:t>±</a:t>
                      </a:r>
                      <a:r>
                        <a:rPr lang="en-US" altLang="zh-CN" sz="1300">
                          <a:sym typeface="+mn-ea"/>
                        </a:rPr>
                        <a:t>0.183</a:t>
                      </a:r>
                      <a:endParaRPr lang="en-US" altLang="zh-CN" sz="13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 b="0"/>
                        <a:t>0.929</a:t>
                      </a:r>
                      <a:r>
                        <a:rPr lang="en-US" altLang="en-US" sz="1300" b="0"/>
                        <a:t>±</a:t>
                      </a:r>
                      <a:r>
                        <a:rPr lang="en-US" altLang="zh-CN" sz="1300" b="0"/>
                        <a:t>0.009</a:t>
                      </a:r>
                      <a:endParaRPr lang="en-US" altLang="zh-CN" sz="13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 b="0"/>
                        <a:t>0.764</a:t>
                      </a:r>
                      <a:r>
                        <a:rPr lang="en-US" altLang="en-US" sz="1300" b="0"/>
                        <a:t>±</a:t>
                      </a:r>
                      <a:r>
                        <a:rPr lang="en-US" altLang="zh-CN" sz="1300" b="0"/>
                        <a:t>0.129</a:t>
                      </a:r>
                      <a:endParaRPr lang="en-US" altLang="zh-CN" sz="13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/>
                        <a:t>VAE + LLE + GCN</a:t>
                      </a:r>
                      <a:endParaRPr lang="en-US" altLang="zh-CN" sz="130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 b="1">
                          <a:sym typeface="+mn-ea"/>
                        </a:rPr>
                        <a:t> </a:t>
                      </a:r>
                      <a:r>
                        <a:rPr lang="en-US" altLang="zh-CN" sz="1300" b="1">
                          <a:sym typeface="+mn-ea"/>
                        </a:rPr>
                        <a:t>0.952</a:t>
                      </a:r>
                      <a:r>
                        <a:rPr lang="en-US" altLang="en-US" sz="1300" b="1">
                          <a:sym typeface="+mn-ea"/>
                        </a:rPr>
                        <a:t>±</a:t>
                      </a:r>
                      <a:r>
                        <a:rPr lang="en-US" altLang="zh-CN" sz="1300" b="1">
                          <a:sym typeface="+mn-ea"/>
                        </a:rPr>
                        <a:t>0.230</a:t>
                      </a:r>
                      <a:endParaRPr lang="en-US" altLang="zh-CN" sz="1300" b="1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 b="1"/>
                        <a:t>0.943</a:t>
                      </a:r>
                      <a:r>
                        <a:rPr lang="en-US" altLang="en-US" sz="1300" b="1"/>
                        <a:t>±</a:t>
                      </a:r>
                      <a:r>
                        <a:rPr lang="en-US" altLang="zh-CN" sz="1300" b="1"/>
                        <a:t>0.015</a:t>
                      </a:r>
                      <a:endParaRPr lang="en-US" altLang="zh-CN" sz="1300" b="1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 b="1"/>
                        <a:t>0.822</a:t>
                      </a:r>
                      <a:r>
                        <a:rPr lang="en-US" altLang="en-US" sz="1300" b="1"/>
                        <a:t>±</a:t>
                      </a:r>
                      <a:r>
                        <a:rPr lang="en-US" altLang="zh-CN" sz="1300" b="1"/>
                        <a:t>0.042</a:t>
                      </a:r>
                      <a:endParaRPr lang="en-US" altLang="zh-CN" sz="1300" b="1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/>
                        <a:t>VAE + KNN +GraphSAGE</a:t>
                      </a:r>
                      <a:endParaRPr lang="en-US" altLang="zh-CN" sz="130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>
                          <a:sym typeface="+mn-ea"/>
                        </a:rPr>
                        <a:t>0.862</a:t>
                      </a:r>
                      <a:r>
                        <a:rPr lang="en-US" altLang="en-US" sz="1300">
                          <a:sym typeface="+mn-ea"/>
                        </a:rPr>
                        <a:t>±</a:t>
                      </a:r>
                      <a:r>
                        <a:rPr lang="en-US" altLang="zh-CN" sz="1300">
                          <a:sym typeface="+mn-ea"/>
                        </a:rPr>
                        <a:t>0.085</a:t>
                      </a:r>
                      <a:endParaRPr lang="en-US" altLang="zh-CN" sz="13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>
                          <a:sym typeface="+mn-ea"/>
                        </a:rPr>
                        <a:t>0.822</a:t>
                      </a:r>
                      <a:r>
                        <a:rPr lang="en-US" altLang="en-US" sz="1300">
                          <a:sym typeface="+mn-ea"/>
                        </a:rPr>
                        <a:t>±</a:t>
                      </a:r>
                      <a:r>
                        <a:rPr lang="en-US" altLang="zh-CN" sz="1300">
                          <a:sym typeface="+mn-ea"/>
                        </a:rPr>
                        <a:t>0.114</a:t>
                      </a:r>
                      <a:endParaRPr lang="en-US" altLang="zh-CN" sz="13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>
                          <a:sym typeface="+mn-ea"/>
                        </a:rPr>
                        <a:t>0.732</a:t>
                      </a:r>
                      <a:r>
                        <a:rPr lang="en-US" altLang="en-US" sz="1300">
                          <a:sym typeface="+mn-ea"/>
                        </a:rPr>
                        <a:t>±</a:t>
                      </a:r>
                      <a:r>
                        <a:rPr lang="en-US" altLang="zh-CN" sz="1300">
                          <a:sym typeface="+mn-ea"/>
                        </a:rPr>
                        <a:t>0.420</a:t>
                      </a:r>
                      <a:endParaRPr lang="en-US" altLang="zh-CN" sz="13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>
                          <a:sym typeface="+mn-ea"/>
                        </a:rPr>
                        <a:t>VAE + Gaussain +GraphSAGE</a:t>
                      </a:r>
                      <a:endParaRPr lang="en-US" altLang="zh-CN" sz="1300" b="1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 b="0">
                          <a:sym typeface="+mn-ea"/>
                        </a:rPr>
                        <a:t>0.924</a:t>
                      </a:r>
                      <a:r>
                        <a:rPr lang="en-US" altLang="en-US" sz="1300" b="0">
                          <a:sym typeface="+mn-ea"/>
                        </a:rPr>
                        <a:t>±</a:t>
                      </a:r>
                      <a:r>
                        <a:rPr lang="en-US" altLang="zh-CN" sz="1300" b="0">
                          <a:sym typeface="+mn-ea"/>
                        </a:rPr>
                        <a:t>0.011</a:t>
                      </a:r>
                      <a:endParaRPr lang="en-US" altLang="zh-CN" sz="13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 b="0"/>
                        <a:t> 0.917</a:t>
                      </a:r>
                      <a:r>
                        <a:rPr lang="en-US" altLang="en-US" sz="1300" b="0"/>
                        <a:t>±</a:t>
                      </a:r>
                      <a:r>
                        <a:rPr lang="en-US" altLang="zh-CN" sz="1300" b="0"/>
                        <a:t>0.021</a:t>
                      </a:r>
                      <a:endParaRPr lang="en-US" altLang="zh-CN" sz="13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300" b="0"/>
                        <a:t> 0.817</a:t>
                      </a:r>
                      <a:r>
                        <a:rPr lang="en-US" altLang="en-US" sz="1300" b="0"/>
                        <a:t>±</a:t>
                      </a:r>
                      <a:r>
                        <a:rPr lang="en-US" altLang="zh-CN" sz="1300" b="0"/>
                        <a:t>0.133</a:t>
                      </a:r>
                      <a:endParaRPr lang="en-US" altLang="zh-CN" sz="13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300">
                          <a:sym typeface="+mn-ea"/>
                        </a:rPr>
                        <a:t>VAE + LLE+GraphSAGE</a:t>
                      </a:r>
                      <a:endParaRPr lang="en-US" altLang="zh-CN" sz="1300" b="1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300" b="1"/>
                        <a:t>0.950</a:t>
                      </a:r>
                      <a:r>
                        <a:rPr lang="en-US" altLang="en-US" sz="1300" b="1"/>
                        <a:t>±</a:t>
                      </a:r>
                      <a:r>
                        <a:rPr lang="en-US" altLang="zh-CN" sz="1300" b="1"/>
                        <a:t>0.005</a:t>
                      </a:r>
                      <a:endParaRPr lang="en-US" altLang="zh-CN" sz="1300" b="1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300" b="1"/>
                        <a:t>0.948</a:t>
                      </a:r>
                      <a:r>
                        <a:rPr lang="en-US" altLang="en-US" sz="1300" b="1"/>
                        <a:t>±</a:t>
                      </a:r>
                      <a:r>
                        <a:rPr lang="en-US" altLang="zh-CN" sz="1300" b="1"/>
                        <a:t>0.010</a:t>
                      </a:r>
                      <a:endParaRPr lang="en-US" altLang="zh-CN" sz="1300" b="1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300" b="1"/>
                        <a:t>0.823</a:t>
                      </a:r>
                      <a:r>
                        <a:rPr lang="en-US" altLang="en-US" sz="1300" b="1"/>
                        <a:t>±</a:t>
                      </a:r>
                      <a:r>
                        <a:rPr lang="en-US" altLang="zh-CN" sz="1300" b="1"/>
                        <a:t>0.105</a:t>
                      </a:r>
                      <a:endParaRPr lang="en-US" altLang="zh-CN" sz="1300" b="1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20891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初步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实验结果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1652905"/>
            <a:ext cx="2367280" cy="23158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110" y="1652905"/>
            <a:ext cx="2355215" cy="2324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615" y="1652905"/>
            <a:ext cx="2366645" cy="2377440"/>
          </a:xfrm>
          <a:prstGeom prst="rect">
            <a:avLst/>
          </a:prstGeom>
        </p:spPr>
      </p:pic>
      <p:sp>
        <p:nvSpPr>
          <p:cNvPr id="19" name="Text 0"/>
          <p:cNvSpPr/>
          <p:nvPr/>
        </p:nvSpPr>
        <p:spPr>
          <a:xfrm>
            <a:off x="20891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Over-</a:t>
            </a:r>
            <a:r>
              <a:rPr lang="en-US" altLang="zh-CN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Smoothing 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分析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1950" y="826135"/>
            <a:ext cx="7923530" cy="255333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 fontAlgn="auto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几何图（Geometric Graph）：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just" fontAlgn="auto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节点：流形上的样本点；边：反映邻近关系；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just" fontAlgn="auto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在点云、网格等有显式几何结构的数据上验证迁移性良好。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just" fontAlgn="auto">
              <a:buFont typeface="Arial" panose="020B0604020202090204"/>
              <a:buNone/>
            </a:pP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just" fontAlgn="auto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流形假设</a:t>
            </a: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（Manifold Hypothesis）</a:t>
            </a: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：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just" fontAlgn="auto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高维数据往往分布在一个嵌入在高维空间中的低维流形上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just" fontAlgn="auto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→ 如自然图像、物理系统等数据都符合这一假设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just" fontAlgn="auto">
              <a:buFont typeface="Arial" panose="020B0604020202090204"/>
              <a:buNone/>
            </a:pP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just" fontAlgn="auto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本文研究动机与关键问题：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just" fontAlgn="auto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是否能</a:t>
            </a:r>
            <a:r>
              <a:rPr lang="zh-CN" altLang="en-US" sz="1600" b="0" i="0">
                <a:solidFill>
                  <a:srgbClr val="000000"/>
                </a:solidFill>
              </a:rPr>
              <a:t>结合数据的几何结构与</a:t>
            </a:r>
            <a:r>
              <a:rPr lang="en-US" altLang="zh-CN" sz="1600" b="0" i="0">
                <a:solidFill>
                  <a:srgbClr val="000000"/>
                </a:solidFill>
              </a:rPr>
              <a:t> GNN </a:t>
            </a:r>
            <a:r>
              <a:rPr lang="zh-CN" altLang="en-US" sz="1600" b="0" i="0">
                <a:solidFill>
                  <a:srgbClr val="000000"/>
                </a:solidFill>
              </a:rPr>
              <a:t>的可迁移性，提升在高维数据上的预测性能？</a:t>
            </a:r>
            <a:endParaRPr lang="zh-CN" altLang="en-US" sz="1600" b="0" i="0">
              <a:solidFill>
                <a:srgbClr val="000000"/>
              </a:solidFill>
            </a:endParaRPr>
          </a:p>
        </p:txBody>
      </p:sp>
      <p:sp>
        <p:nvSpPr>
          <p:cNvPr id="4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引言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1950" y="688975"/>
            <a:ext cx="7923530" cy="40309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 typeface="Arial" panose="020B0604020202090204"/>
              <a:buNone/>
            </a:pP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1. </a:t>
            </a: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Graph Neural Networks (GNNs)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GNNs 在图结构数据上表现优异，已广泛用于半监督学习任务。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2. </a:t>
            </a: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Transferability via Graphons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Graphon 理论为 GNN 的可迁移性提供了收敛性分析，但 忽略了图节点的几何嵌入，无法捕捉底层结构。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3. </a:t>
            </a: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Geometric Graphs in Euclidean Spaces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一些工作考虑图的几何性（如点云/网格），但大多基于离散采样 + 固定连接规则，未显式建模流形结构。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4. </a:t>
            </a: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Manifold Hypothesis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高维数据往往服从低维流形假设，但已有方法多用于降维，未结合 GNN 框架进行系统性泛化分析。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存在的不足（Limitations）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现有 GNN 泛化理论多数基于抽象拓扑模型，忽略了流形上的真实几何结构。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缺乏实用性强的训练方法，帮助 GNN 更贴近底层流形分布。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理论与实践脱节：已有的泛化界限难以在真实训练任务中计算或应用。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3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相关工作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0995" y="818515"/>
            <a:ext cx="7797165" cy="341503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1. 任务重构：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algn="l" fontAlgn="auto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将点分类转化为图上的半监督节点分类任务；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2. 理论贡献：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algn="l" fontAlgn="auto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推导出 GNN 泛化误差随图规模增加而减小的界限；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algn="l" fontAlgn="auto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提出一个更加可实现的泛化误差上界，仅依赖训练图；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3. 方法创新：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algn="l" fontAlgn="auto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提出一种动态增大图规模的训练算法（subgraph-growing），提升泛化能力；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4. 实验验证：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algn="l" fontAlgn="auto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在图像流形数据集上验证理论，GNN+几何图能显著提升预测表现。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6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论文</a:t>
            </a: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贡献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457200" y="1508760"/>
            <a:ext cx="1737360" cy="640080"/>
          </a:xfrm>
          <a:prstGeom prst="roundRect">
            <a:avLst>
              <a:gd name="adj" fmla="val 14286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457200" y="1554480"/>
            <a:ext cx="173736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FFFFFF"/>
                </a:solidFill>
              </a:rPr>
              <a:t>VAE 嵌入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502920" y="1828800"/>
            <a:ext cx="164592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FFFFFF"/>
                </a:solidFill>
              </a:rPr>
              <a:t>随机编码学习平滑潜在空间</a:t>
            </a:r>
            <a:endParaRPr lang="en-US" sz="800" dirty="0"/>
          </a:p>
        </p:txBody>
      </p:sp>
      <p:sp>
        <p:nvSpPr>
          <p:cNvPr id="6" name="Shape 4"/>
          <p:cNvSpPr/>
          <p:nvPr/>
        </p:nvSpPr>
        <p:spPr>
          <a:xfrm>
            <a:off x="2194560" y="1668780"/>
            <a:ext cx="320040" cy="320040"/>
          </a:xfrm>
          <a:prstGeom prst="rightArrow">
            <a:avLst/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p/>
        </p:txBody>
      </p:sp>
      <p:sp>
        <p:nvSpPr>
          <p:cNvPr id="7" name="Shape 5"/>
          <p:cNvSpPr/>
          <p:nvPr/>
        </p:nvSpPr>
        <p:spPr>
          <a:xfrm>
            <a:off x="2514600" y="1508760"/>
            <a:ext cx="1737360" cy="640080"/>
          </a:xfrm>
          <a:prstGeom prst="roundRect">
            <a:avLst>
              <a:gd name="adj" fmla="val 14286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8" name="Text 6"/>
          <p:cNvSpPr/>
          <p:nvPr/>
        </p:nvSpPr>
        <p:spPr>
          <a:xfrm>
            <a:off x="2514600" y="1554480"/>
            <a:ext cx="173736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FFFFFF"/>
                </a:solidFill>
              </a:rPr>
              <a:t>构建几何图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2560320" y="1828800"/>
            <a:ext cx="164592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FFFFFF"/>
                </a:solidFill>
              </a:rPr>
              <a:t>高斯核近似流形结构</a:t>
            </a:r>
            <a:endParaRPr lang="en-US" sz="800" dirty="0"/>
          </a:p>
        </p:txBody>
      </p:sp>
      <p:sp>
        <p:nvSpPr>
          <p:cNvPr id="10" name="Shape 8"/>
          <p:cNvSpPr/>
          <p:nvPr/>
        </p:nvSpPr>
        <p:spPr>
          <a:xfrm>
            <a:off x="4251960" y="1668780"/>
            <a:ext cx="320040" cy="320040"/>
          </a:xfrm>
          <a:prstGeom prst="rightArrow">
            <a:avLst/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p/>
        </p:txBody>
      </p:sp>
      <p:sp>
        <p:nvSpPr>
          <p:cNvPr id="11" name="Shape 9"/>
          <p:cNvSpPr/>
          <p:nvPr/>
        </p:nvSpPr>
        <p:spPr>
          <a:xfrm>
            <a:off x="4572000" y="1508760"/>
            <a:ext cx="1737360" cy="640080"/>
          </a:xfrm>
          <a:prstGeom prst="roundRect">
            <a:avLst>
              <a:gd name="adj" fmla="val 14286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2" name="Text 10"/>
          <p:cNvSpPr/>
          <p:nvPr/>
        </p:nvSpPr>
        <p:spPr>
          <a:xfrm>
            <a:off x="4572000" y="1554480"/>
            <a:ext cx="173736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FFFFFF"/>
                </a:solidFill>
              </a:rPr>
              <a:t>GNN 训练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617720" y="1828800"/>
            <a:ext cx="164592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FFFFFF"/>
                </a:solidFill>
              </a:rPr>
              <a:t>在半监督节点上优化</a:t>
            </a:r>
            <a:endParaRPr lang="en-US" sz="800" dirty="0"/>
          </a:p>
        </p:txBody>
      </p:sp>
      <p:sp>
        <p:nvSpPr>
          <p:cNvPr id="14" name="Shape 12"/>
          <p:cNvSpPr/>
          <p:nvPr/>
        </p:nvSpPr>
        <p:spPr>
          <a:xfrm>
            <a:off x="6309360" y="1668780"/>
            <a:ext cx="320040" cy="320040"/>
          </a:xfrm>
          <a:prstGeom prst="rightArrow">
            <a:avLst/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p/>
        </p:txBody>
      </p:sp>
      <p:sp>
        <p:nvSpPr>
          <p:cNvPr id="15" name="Shape 13"/>
          <p:cNvSpPr/>
          <p:nvPr/>
        </p:nvSpPr>
        <p:spPr>
          <a:xfrm>
            <a:off x="6629400" y="1508760"/>
            <a:ext cx="1737360" cy="640080"/>
          </a:xfrm>
          <a:prstGeom prst="roundRect">
            <a:avLst>
              <a:gd name="adj" fmla="val 14286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6" name="Text 14"/>
          <p:cNvSpPr/>
          <p:nvPr/>
        </p:nvSpPr>
        <p:spPr>
          <a:xfrm>
            <a:off x="6629400" y="1554480"/>
            <a:ext cx="173736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FFFFFF"/>
                </a:solidFill>
              </a:rPr>
              <a:t>类别预测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6675120" y="1828800"/>
            <a:ext cx="164592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FFFFFF"/>
                </a:solidFill>
              </a:rPr>
              <a:t>输出未标记节点的标签</a:t>
            </a:r>
            <a:endParaRPr lang="en-US" sz="800" dirty="0"/>
          </a:p>
        </p:txBody>
      </p:sp>
      <p:sp>
        <p:nvSpPr>
          <p:cNvPr id="18" name="Text 16"/>
          <p:cNvSpPr/>
          <p:nvPr/>
        </p:nvSpPr>
        <p:spPr>
          <a:xfrm>
            <a:off x="384810" y="2468245"/>
            <a:ext cx="8686800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通过结合流形结构与图半监督学习，提升分类泛化性能。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19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方法</a:t>
            </a: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流程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53695" y="861060"/>
            <a:ext cx="5493385" cy="2553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流形假设：高维数据分布在低维流形上。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/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几何图构建：基于嵌入构图，边权反映几何相似度。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/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/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LB 算子近似：图拉普拉斯可逼近流形上的微分算子。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/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半监督任务定义：优化图上有标签子集的损失函数。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/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/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 与 MNN 收敛性：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 层操作 = 图卷积 + 激活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MNN 是理想情形下的 GNN 模型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 在图足够稠密时收敛于 MNN，泛化能力提升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9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背景理论和关键</a:t>
            </a: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公式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rcRect b="7417"/>
          <a:stretch>
            <a:fillRect/>
          </a:stretch>
        </p:blipFill>
        <p:spPr>
          <a:xfrm>
            <a:off x="5549265" y="790575"/>
            <a:ext cx="2893060" cy="2694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1-modified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328930" y="844550"/>
            <a:ext cx="8728075" cy="2426335"/>
          </a:xfrm>
          <a:prstGeom prst="rect">
            <a:avLst/>
          </a:prstGeom>
        </p:spPr>
      </p:pic>
      <p:sp>
        <p:nvSpPr>
          <p:cNvPr id="20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背景理论和关键</a:t>
            </a: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公式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-modified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349250" y="786765"/>
            <a:ext cx="8629650" cy="2173605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背景理论和关键</a:t>
            </a: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公式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3211</Words>
  <Application>WPS 文字</Application>
  <PresentationFormat>On-screen Show (16:9)</PresentationFormat>
  <Paragraphs>229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52" baseType="lpstr">
      <vt:lpstr>Arial</vt:lpstr>
      <vt:lpstr>宋体</vt:lpstr>
      <vt:lpstr>Wingdings</vt:lpstr>
      <vt:lpstr>Arial</vt:lpstr>
      <vt:lpstr>Arial</vt:lpstr>
      <vt:lpstr>Arial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等线</vt:lpstr>
      <vt:lpstr>汉仪中等线KW</vt:lpstr>
      <vt:lpstr>微软</vt:lpstr>
      <vt:lpstr>苹方-简</vt:lpstr>
      <vt:lpstr>Times New Roman</vt:lpstr>
      <vt:lpstr>Apple Color Emoji</vt:lpstr>
      <vt:lpstr>helvetica</vt:lpstr>
      <vt:lpstr>helvetica neue</vt:lpstr>
      <vt:lpstr>quote-cjk-patch</vt:lpstr>
      <vt:lpstr>Thonburi</vt:lpstr>
      <vt:lpstr>quote-cjk-patch</vt:lpstr>
      <vt:lpstr>微软雅黑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赵楷龙</cp:lastModifiedBy>
  <cp:revision>104</cp:revision>
  <dcterms:created xsi:type="dcterms:W3CDTF">2025-07-27T16:34:47Z</dcterms:created>
  <dcterms:modified xsi:type="dcterms:W3CDTF">2025-07-27T16:34:47Z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79646F092189E8C9EEED84680EEBB40A_42</vt:lpwstr>
  </property>
  <property fmtid="{D5CDD505-2E9C-101B-9397-08002B2CF9AE}" pid="3" name="KSOProductBuildVer">
    <vt:lpwstr>2052-7.3.1.8967</vt:lpwstr>
  </property>
</Properties>
</file>