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2" r:id="rId2"/>
  </p:sldMasterIdLst>
  <p:notesMasterIdLst>
    <p:notesMasterId r:id="rId7"/>
  </p:notesMasterIdLst>
  <p:handoutMasterIdLst>
    <p:handoutMasterId r:id="rId8"/>
  </p:handoutMasterIdLst>
  <p:sldIdLst>
    <p:sldId id="384" r:id="rId3"/>
    <p:sldId id="620" r:id="rId4"/>
    <p:sldId id="619" r:id="rId5"/>
    <p:sldId id="410" r:id="rId6"/>
  </p:sldIdLst>
  <p:sldSz cx="9144000" cy="6858000" type="screen4x3"/>
  <p:notesSz cx="6858000" cy="9144000"/>
  <p:custDataLst>
    <p:tags r:id="rId9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iaz" initials="DD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8" autoAdjust="0"/>
    <p:restoredTop sz="94707" autoAdjust="0"/>
  </p:normalViewPr>
  <p:slideViewPr>
    <p:cSldViewPr snapToGrid="0">
      <p:cViewPr varScale="1">
        <p:scale>
          <a:sx n="108" d="100"/>
          <a:sy n="108" d="100"/>
        </p:scale>
        <p:origin x="18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8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8BBD-BB59-4379-82F2-25E4A4B6753C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FAB7B-36AB-46D7-89AE-A74F4B55F6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0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FDBA-5C75-4AFA-B788-BB5960CA7336}" type="datetimeFigureOut">
              <a:rPr lang="es-CL" smtClean="0"/>
              <a:t>16-12-2022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140A-36B5-4293-8D66-93621420125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65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B140A-36B5-4293-8D66-93621420125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489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23E7B-9933-44FA-8774-FDCEF5B9788B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EEE9-0331-4DBE-AE29-B1E2A8F438C9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6FA5-22F4-4D98-94EA-1DCB152E3B3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7B14-E67D-4F8A-8138-4C6FADC7AE36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4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reccion_empresa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7" y="6137896"/>
            <a:ext cx="479973" cy="479972"/>
          </a:xfrm>
          <a:prstGeom prst="rect">
            <a:avLst/>
          </a:prstGeom>
        </p:spPr>
      </p:pic>
      <p:pic>
        <p:nvPicPr>
          <p:cNvPr id="9" name="Imagen 8" descr="logo_fen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88" y="508520"/>
            <a:ext cx="2476500" cy="1473200"/>
          </a:xfrm>
          <a:prstGeom prst="rect">
            <a:avLst/>
          </a:prstGeom>
        </p:spPr>
      </p:pic>
      <p:sp>
        <p:nvSpPr>
          <p:cNvPr id="25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21630" y="2419351"/>
            <a:ext cx="7046766" cy="711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ES_tradnl" dirty="0"/>
              <a:t>CLIC AQUÍ PARA EDITAR</a:t>
            </a:r>
          </a:p>
        </p:txBody>
      </p:sp>
      <p:sp>
        <p:nvSpPr>
          <p:cNvPr id="26" name="Marcador de texto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21630" y="3339043"/>
            <a:ext cx="7046766" cy="711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ES_tradnl" dirty="0"/>
              <a:t>CLIC AQUÍ PARA EDITAR</a:t>
            </a:r>
          </a:p>
        </p:txBody>
      </p:sp>
      <p:sp>
        <p:nvSpPr>
          <p:cNvPr id="27" name="Marcador de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1633538" y="4889383"/>
            <a:ext cx="5822950" cy="370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s-ES_tradnl" dirty="0" err="1"/>
              <a:t>Profesor:XXX</a:t>
            </a:r>
            <a:endParaRPr lang="es-ES_tradnl" dirty="0"/>
          </a:p>
        </p:txBody>
      </p:sp>
      <p:cxnSp>
        <p:nvCxnSpPr>
          <p:cNvPr id="29" name="Conector recto 28"/>
          <p:cNvCxnSpPr/>
          <p:nvPr userDrawn="1"/>
        </p:nvCxnSpPr>
        <p:spPr>
          <a:xfrm>
            <a:off x="1633538" y="6032747"/>
            <a:ext cx="58229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6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_tipo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 hasCustomPrompt="1"/>
          </p:nvPr>
        </p:nvSpPr>
        <p:spPr>
          <a:xfrm>
            <a:off x="868127" y="388901"/>
            <a:ext cx="6587203" cy="454151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rgbClr val="173483"/>
                </a:solidFill>
                <a:latin typeface="+mj-lt"/>
              </a:defRPr>
            </a:lvl1pPr>
          </a:lstStyle>
          <a:p>
            <a:r>
              <a:rPr lang="es-ES_tradnl" dirty="0"/>
              <a:t>DIPLOMADO EN XXXXX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1039813"/>
            <a:ext cx="8539163" cy="581025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173483"/>
                </a:solidFill>
              </a:defRPr>
            </a:lvl1pPr>
          </a:lstStyle>
          <a:p>
            <a:pPr lvl="0"/>
            <a:r>
              <a:rPr lang="es-ES_tradnl" dirty="0"/>
              <a:t>Haga clic para modificar el Título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200" y="1784350"/>
            <a:ext cx="8539163" cy="43688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Clic para ingresar contenido</a:t>
            </a:r>
          </a:p>
        </p:txBody>
      </p:sp>
    </p:spTree>
    <p:extLst>
      <p:ext uri="{BB962C8B-B14F-4D97-AF65-F5344CB8AC3E}">
        <p14:creationId xmlns:p14="http://schemas.microsoft.com/office/powerpoint/2010/main" val="232243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_tipo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-197057" y="854001"/>
            <a:ext cx="9458744" cy="0"/>
          </a:xfrm>
          <a:prstGeom prst="line">
            <a:avLst/>
          </a:prstGeom>
          <a:ln>
            <a:solidFill>
              <a:srgbClr val="7EBE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1039813"/>
            <a:ext cx="8539163" cy="581025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173483"/>
                </a:solidFill>
              </a:defRPr>
            </a:lvl1pPr>
          </a:lstStyle>
          <a:p>
            <a:pPr lvl="0"/>
            <a:r>
              <a:rPr lang="es-ES_tradnl" dirty="0"/>
              <a:t>Haga clic para modificar el Título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200" y="1784350"/>
            <a:ext cx="8539163" cy="43688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Clic para ingresar contenido</a:t>
            </a:r>
          </a:p>
        </p:txBody>
      </p:sp>
    </p:spTree>
    <p:extLst>
      <p:ext uri="{BB962C8B-B14F-4D97-AF65-F5344CB8AC3E}">
        <p14:creationId xmlns:p14="http://schemas.microsoft.com/office/powerpoint/2010/main" val="240749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417540" y="6242280"/>
            <a:ext cx="3085329" cy="2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ES" sz="1500" dirty="0">
                <a:solidFill>
                  <a:srgbClr val="7F7F7F"/>
                </a:solidFill>
                <a:latin typeface="Frutiger LT Std 67 Bold Cn"/>
                <a:cs typeface="Frutiger LT Std 67 Bold Cn"/>
              </a:rPr>
              <a:t>Área Dirección General de Empresas</a:t>
            </a:r>
          </a:p>
        </p:txBody>
      </p:sp>
      <p:pic>
        <p:nvPicPr>
          <p:cNvPr id="8" name="Imagen 7" descr="direccion_empresa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7" y="6137896"/>
            <a:ext cx="479973" cy="479972"/>
          </a:xfrm>
          <a:prstGeom prst="rect">
            <a:avLst/>
          </a:prstGeom>
        </p:spPr>
      </p:pic>
      <p:sp>
        <p:nvSpPr>
          <p:cNvPr id="25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21630" y="2419351"/>
            <a:ext cx="7046766" cy="711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ES_tradnl" dirty="0"/>
              <a:t>CLIC AQUÍ PARA EDITAR</a:t>
            </a:r>
          </a:p>
        </p:txBody>
      </p:sp>
      <p:sp>
        <p:nvSpPr>
          <p:cNvPr id="26" name="Marcador de texto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21630" y="3339043"/>
            <a:ext cx="7046766" cy="711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ES_tradnl" dirty="0"/>
              <a:t>CLIC AQUÍ PARA EDITAR</a:t>
            </a:r>
          </a:p>
        </p:txBody>
      </p:sp>
      <p:sp>
        <p:nvSpPr>
          <p:cNvPr id="27" name="Marcador de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1633538" y="4889383"/>
            <a:ext cx="5822950" cy="370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s-ES_tradnl" dirty="0" err="1"/>
              <a:t>Profesor:XXX</a:t>
            </a:r>
            <a:endParaRPr lang="es-ES_tradnl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1633538" y="6032747"/>
            <a:ext cx="58229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vas_a_crecer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0" y="781051"/>
            <a:ext cx="1105781" cy="1200666"/>
          </a:xfrm>
          <a:prstGeom prst="rect">
            <a:avLst/>
          </a:prstGeom>
        </p:spPr>
      </p:pic>
      <p:pic>
        <p:nvPicPr>
          <p:cNvPr id="13" name="Imagen 12" descr="l_unegocios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1" y="781051"/>
            <a:ext cx="1926060" cy="1141814"/>
          </a:xfrm>
          <a:prstGeom prst="rect">
            <a:avLst/>
          </a:prstGeom>
        </p:spPr>
      </p:pic>
      <p:pic>
        <p:nvPicPr>
          <p:cNvPr id="14" name="Imagen 13" descr="l_fen80_m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7" y="862881"/>
            <a:ext cx="2087259" cy="10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7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ipo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-197057" y="854001"/>
            <a:ext cx="9458744" cy="0"/>
          </a:xfrm>
          <a:prstGeom prst="line">
            <a:avLst/>
          </a:prstGeom>
          <a:ln>
            <a:solidFill>
              <a:srgbClr val="7EBE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1039813"/>
            <a:ext cx="8539163" cy="581025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rgbClr val="173483"/>
                </a:solidFill>
              </a:defRPr>
            </a:lvl1pPr>
          </a:lstStyle>
          <a:p>
            <a:pPr lvl="0"/>
            <a:r>
              <a:rPr lang="es-ES_tradnl" dirty="0"/>
              <a:t>Haga clic para modificar el Título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200" y="1784350"/>
            <a:ext cx="8539163" cy="436880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Clic para ingresar contenido</a:t>
            </a:r>
          </a:p>
        </p:txBody>
      </p:sp>
    </p:spTree>
    <p:extLst>
      <p:ext uri="{BB962C8B-B14F-4D97-AF65-F5344CB8AC3E}">
        <p14:creationId xmlns:p14="http://schemas.microsoft.com/office/powerpoint/2010/main" val="1718677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2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9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32" y="71422"/>
            <a:ext cx="8229600" cy="1143000"/>
          </a:xfrm>
        </p:spPr>
        <p:txBody>
          <a:bodyPr>
            <a:normAutofit/>
          </a:bodyPr>
          <a:lstStyle>
            <a:lvl1pPr algn="r">
              <a:defRPr sz="22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DE4-1108-4320-B7FC-F7FE083F2ACD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33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9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57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2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24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48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54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1" y="609600"/>
            <a:ext cx="8766175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05300" cy="4495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4305300" cy="21717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10100" y="4152900"/>
            <a:ext cx="4305300" cy="21717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60338" y="6467475"/>
            <a:ext cx="552450" cy="247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85B7-1A0C-4EE0-9C73-8226EF3E5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45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074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4146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99" y="209328"/>
            <a:ext cx="716220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896" y="1981977"/>
            <a:ext cx="7162209" cy="411347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CFED-99C4-4605-95D2-3ECF73CCEC0E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95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94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858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033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32" y="71422"/>
            <a:ext cx="8229600" cy="1143000"/>
          </a:xfrm>
        </p:spPr>
        <p:txBody>
          <a:bodyPr>
            <a:normAutofit/>
          </a:bodyPr>
          <a:lstStyle>
            <a:lvl1pPr algn="r">
              <a:defRPr sz="22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DE4-1108-4320-B7FC-F7FE083F2ACD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1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FCBA-EB6B-478A-9F3B-60467941113A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F65-1B10-402B-9BEA-260FB4BFE7C1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B12F-F4A7-4A11-88D8-86EA4A44A472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0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358E-7BA5-48E6-A07B-5F453DCD2EEE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0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6E9-66C9-4CDF-B9F8-596F03C8C42D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4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539-6AAF-4301-B5E3-897B2EA51E00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oleObject" Target="../embeddings/oleObject2.bin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5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DB75286-E239-367A-D95F-58F690F099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605156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8" imgW="395" imgH="396" progId="TCLayout.ActiveDocument.1">
                  <p:embed/>
                </p:oleObj>
              </mc:Choice>
              <mc:Fallback>
                <p:oleObj name="Diapositiva de think-cell" r:id="rId1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B0C-A027-4CFA-BDD3-8B4B2B35AE4E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t>16-12-2022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>
                <a:solidFill>
                  <a:prstClr val="black">
                    <a:tint val="75000"/>
                  </a:prstClr>
                </a:solidFill>
              </a:rPr>
              <a:t>DGI Busines Intelligence Otoño 2014. Dr. David Diaz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4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6" r:id="rId12"/>
    <p:sldLayoutId id="2147483808" r:id="rId13"/>
    <p:sldLayoutId id="2147483809" r:id="rId14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6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066D44FE-69B5-976B-494B-D1E411983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662589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23" imgW="395" imgH="396" progId="TCLayout.ActiveDocument.1">
                  <p:embed/>
                </p:oleObj>
              </mc:Choice>
              <mc:Fallback>
                <p:oleObj name="Diapositiva de think-cell" r:id="rId2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3A0D287-0477-C342-9D7B-B855C6631929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16/12/2022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949E19D-1125-A64E-AAA4-AD0136D1F15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800" r:id="rId13"/>
    <p:sldLayoutId id="2147483801" r:id="rId14"/>
    <p:sldLayoutId id="2147483804" r:id="rId15"/>
    <p:sldLayoutId id="2147483805" r:id="rId16"/>
    <p:sldLayoutId id="2147483806" r:id="rId17"/>
    <p:sldLayoutId id="2147483807" r:id="rId18"/>
    <p:sldLayoutId id="214748381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diaz@unegocios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079820" y="2130927"/>
            <a:ext cx="7046766" cy="1220014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/>
              <a:t>Business </a:t>
            </a:r>
            <a:r>
              <a:rPr lang="es-CL" b="1" dirty="0" err="1"/>
              <a:t>Intelligence</a:t>
            </a:r>
            <a:endParaRPr lang="es-CL" b="1" dirty="0"/>
          </a:p>
          <a:p>
            <a:r>
              <a:rPr lang="es-CL" b="1" dirty="0"/>
              <a:t>&amp;</a:t>
            </a:r>
          </a:p>
          <a:p>
            <a:r>
              <a:rPr lang="es-CL" b="1" dirty="0"/>
              <a:t>“Big” Data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1816419" y="4764692"/>
            <a:ext cx="5822950" cy="370403"/>
          </a:xfrm>
        </p:spPr>
        <p:txBody>
          <a:bodyPr>
            <a:noAutofit/>
          </a:bodyPr>
          <a:lstStyle/>
          <a:p>
            <a:r>
              <a:rPr lang="es-CL" sz="1200" b="1" dirty="0"/>
              <a:t>David Díaz S. PhD.</a:t>
            </a:r>
          </a:p>
          <a:p>
            <a:r>
              <a:rPr lang="es-CL" sz="1200" b="1" dirty="0"/>
              <a:t> </a:t>
            </a:r>
            <a:endParaRPr lang="es-CL" sz="1200" dirty="0"/>
          </a:p>
          <a:p>
            <a:r>
              <a:rPr lang="es-CL" sz="1200" b="1" dirty="0"/>
              <a:t>Departamento de Administración, Facultad de Economía y Negocios, Universidad de Chile</a:t>
            </a:r>
            <a:endParaRPr lang="es-CL" sz="1200" dirty="0"/>
          </a:p>
          <a:p>
            <a:r>
              <a:rPr lang="es-CL" sz="1200" b="1" dirty="0"/>
              <a:t> </a:t>
            </a:r>
            <a:r>
              <a:rPr lang="es-CL" sz="1200" dirty="0">
                <a:hlinkClick r:id="rId3"/>
              </a:rPr>
              <a:t>ddiaz@unegocios.cl</a:t>
            </a:r>
            <a:br>
              <a:rPr lang="es-CL" sz="1200" dirty="0"/>
            </a:br>
            <a:r>
              <a:rPr lang="es-CL" sz="1200" dirty="0"/>
              <a:t>oficina T-1006 C</a:t>
            </a:r>
          </a:p>
          <a:p>
            <a:endParaRPr lang="en-US" sz="1200" b="1" dirty="0"/>
          </a:p>
          <a:p>
            <a:br>
              <a:rPr lang="es-CL" sz="1050" dirty="0">
                <a:solidFill>
                  <a:schemeClr val="tx1"/>
                </a:solidFill>
              </a:rPr>
            </a:b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77E15DD4-D3CB-C573-3251-A6E5D08162C7}"/>
              </a:ext>
            </a:extLst>
          </p:cNvPr>
          <p:cNvSpPr txBox="1">
            <a:spLocks/>
          </p:cNvSpPr>
          <p:nvPr/>
        </p:nvSpPr>
        <p:spPr>
          <a:xfrm>
            <a:off x="3779863" y="6017923"/>
            <a:ext cx="5115562" cy="702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050" b="1" dirty="0"/>
              <a:t>Integrantes</a:t>
            </a:r>
          </a:p>
          <a:p>
            <a:pPr algn="r"/>
            <a:r>
              <a:rPr lang="es-ES" sz="1050" dirty="0"/>
              <a:t>Paulina Arriaza</a:t>
            </a:r>
          </a:p>
          <a:p>
            <a:pPr algn="r"/>
            <a:r>
              <a:rPr lang="es-ES" sz="1050" dirty="0"/>
              <a:t>Aníbal Quiroz</a:t>
            </a:r>
          </a:p>
          <a:p>
            <a:pPr algn="r"/>
            <a:r>
              <a:rPr lang="es-ES" sz="1050" dirty="0"/>
              <a:t>Rodrigo Valdés</a:t>
            </a:r>
          </a:p>
        </p:txBody>
      </p:sp>
    </p:spTree>
    <p:extLst>
      <p:ext uri="{BB962C8B-B14F-4D97-AF65-F5344CB8AC3E}">
        <p14:creationId xmlns:p14="http://schemas.microsoft.com/office/powerpoint/2010/main" val="104699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B033F725-6E15-9E5C-3754-EB248D156C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931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F8122-4C4C-A5FD-7161-C895AF7F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020932"/>
            <a:ext cx="8708995" cy="5105231"/>
          </a:xfrm>
        </p:spPr>
        <p:txBody>
          <a:bodyPr>
            <a:normAutofit/>
          </a:bodyPr>
          <a:lstStyle/>
          <a:p>
            <a:pPr algn="just"/>
            <a:r>
              <a:rPr lang="es-CL" sz="2400" dirty="0"/>
              <a:t>Corresponde a una herramienta de Deep </a:t>
            </a:r>
            <a:r>
              <a:rPr lang="es-CL" sz="2400" dirty="0" err="1"/>
              <a:t>learning</a:t>
            </a:r>
            <a:endParaRPr lang="es-CL" sz="2400" dirty="0"/>
          </a:p>
          <a:p>
            <a:pPr algn="just"/>
            <a:r>
              <a:rPr lang="es-CL" sz="2400" dirty="0"/>
              <a:t>Utiliza el concepto NLP (natural </a:t>
            </a:r>
            <a:r>
              <a:rPr lang="es-CL" sz="2400" dirty="0" err="1"/>
              <a:t>language</a:t>
            </a:r>
            <a:r>
              <a:rPr lang="es-CL" sz="2400" dirty="0"/>
              <a:t> </a:t>
            </a:r>
            <a:r>
              <a:rPr lang="es-CL" sz="2400" dirty="0" err="1"/>
              <a:t>processing</a:t>
            </a:r>
            <a:r>
              <a:rPr lang="es-CL" sz="2400" dirty="0"/>
              <a:t>), la cual busca emular el entendimiento de las percepciones del ánimo que genera ciertas publicaciones o contenidos disponibles (</a:t>
            </a:r>
            <a:r>
              <a:rPr lang="es-CL" sz="2400" dirty="0" err="1"/>
              <a:t>ej</a:t>
            </a:r>
            <a:r>
              <a:rPr lang="es-CL" sz="2400" dirty="0"/>
              <a:t> </a:t>
            </a:r>
            <a:r>
              <a:rPr lang="es-CL" sz="2400" dirty="0" err="1"/>
              <a:t>twitter</a:t>
            </a:r>
            <a:r>
              <a:rPr lang="es-CL" sz="2400" dirty="0"/>
              <a:t>)</a:t>
            </a:r>
          </a:p>
          <a:p>
            <a:pPr algn="just"/>
            <a:r>
              <a:rPr lang="es-CL" sz="2400" dirty="0"/>
              <a:t>Posibles usos:</a:t>
            </a:r>
          </a:p>
          <a:p>
            <a:pPr lvl="2" algn="just"/>
            <a:r>
              <a:rPr lang="es-CL" sz="1400" dirty="0"/>
              <a:t>Analizar las reacciones ante nuevas campañas en las empresas</a:t>
            </a:r>
          </a:p>
          <a:p>
            <a:pPr lvl="2" algn="just"/>
            <a:r>
              <a:rPr lang="es-MX" sz="1400" dirty="0"/>
              <a:t>clasificar cuentas de contabilidad en base a facturas y a su descripción</a:t>
            </a:r>
            <a:endParaRPr lang="es-CL" sz="1400" dirty="0"/>
          </a:p>
          <a:p>
            <a:pPr algn="just"/>
            <a:r>
              <a:rPr lang="es-CL" sz="2400" dirty="0"/>
              <a:t>Aun falta desarrollar para ser usado masivamente, pues requiere trabajo manual (descargar información) y mayor cantidad de palabras para un buen análisis.</a:t>
            </a:r>
          </a:p>
          <a:p>
            <a:pPr algn="just"/>
            <a:r>
              <a:rPr lang="es-CL" sz="2400" dirty="0"/>
              <a:t>Costo</a:t>
            </a:r>
            <a:r>
              <a:rPr lang="es-CL" sz="2400"/>
              <a:t>: gratuito</a:t>
            </a:r>
            <a:endParaRPr lang="es-CL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9D1E8E-07E6-67FE-0CF1-7F72DBA2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2" y="71422"/>
            <a:ext cx="8229600" cy="1143000"/>
          </a:xfrm>
        </p:spPr>
        <p:txBody>
          <a:bodyPr vert="horz"/>
          <a:lstStyle/>
          <a:p>
            <a:pPr algn="l"/>
            <a:r>
              <a:rPr lang="es-CL" dirty="0">
                <a:solidFill>
                  <a:schemeClr val="tx1"/>
                </a:solidFill>
              </a:rPr>
              <a:t>Análisis de sentimientos</a:t>
            </a:r>
          </a:p>
        </p:txBody>
      </p:sp>
    </p:spTree>
    <p:extLst>
      <p:ext uri="{BB962C8B-B14F-4D97-AF65-F5344CB8AC3E}">
        <p14:creationId xmlns:p14="http://schemas.microsoft.com/office/powerpoint/2010/main" val="24996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6E723F9B-3D8E-6773-BE46-4D441EE66F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1602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AFC3B52-D8FF-E764-43F5-C460A03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s-CL" dirty="0">
                <a:solidFill>
                  <a:schemeClr val="tx1"/>
                </a:solidFill>
              </a:rPr>
              <a:t>Ejemplo de una consulta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8C0AE2-7D99-DF36-2108-A7D25AF2E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26" y="2224348"/>
            <a:ext cx="8229600" cy="327766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5EEB7DC-F6E8-9773-FE32-3962226EAD0C}"/>
              </a:ext>
            </a:extLst>
          </p:cNvPr>
          <p:cNvSpPr/>
          <p:nvPr/>
        </p:nvSpPr>
        <p:spPr>
          <a:xfrm>
            <a:off x="5149049" y="3355759"/>
            <a:ext cx="4065972" cy="21128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66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base_portada_f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8EF-60BB-49B8-8B4F-3F270FAF133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82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5793</TotalTime>
  <Words>146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Frutiger LT Std 67 Bold Cn</vt:lpstr>
      <vt:lpstr>1_Tema de Office</vt:lpstr>
      <vt:lpstr>Tema de Office</vt:lpstr>
      <vt:lpstr>Diapositiva de think-cell</vt:lpstr>
      <vt:lpstr>Presentación de PowerPoint</vt:lpstr>
      <vt:lpstr>Análisis de sentimientos</vt:lpstr>
      <vt:lpstr>Ejemplo de una consulta</vt:lpstr>
      <vt:lpstr>Presentación de PowerPoint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de Mercados – Business Intelligence y Data Mining</dc:title>
  <dc:creator>David Diaz</dc:creator>
  <cp:lastModifiedBy>Paulina Arriaza</cp:lastModifiedBy>
  <cp:revision>298</cp:revision>
  <dcterms:created xsi:type="dcterms:W3CDTF">2014-01-14T14:07:24Z</dcterms:created>
  <dcterms:modified xsi:type="dcterms:W3CDTF">2022-12-16T23:15:17Z</dcterms:modified>
</cp:coreProperties>
</file>