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lay"/>
      <p:regular r:id="rId21"/>
      <p:bold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DTFj8lWSkVwiXWbQ/D3n6vJP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bold.fntdata"/><Relationship Id="rId21" Type="http://schemas.openxmlformats.org/officeDocument/2006/relationships/font" Target="fonts/Play-regular.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68a3ba5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168a3ba54f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68a3ba54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168a3ba54f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68a3ba54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68a3ba5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68a3ba54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68a3ba5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68a3b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68a3ba5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68a3ba54f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68a3ba54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68a3ba54f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68a3ba54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68a3ba54f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68a3ba54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68a3ba54f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68a3ba54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68a3ba54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168a3ba54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9"/>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9"/>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8"/>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0"/>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2"/>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3"/>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3"/>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3"/>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3"/>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4"/>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p:nvPr>
            <p:ph idx="2" type="pic"/>
          </p:nvPr>
        </p:nvSpPr>
        <p:spPr>
          <a:xfrm>
            <a:off x="5183188" y="987425"/>
            <a:ext cx="6172200" cy="4873625"/>
          </a:xfrm>
          <a:prstGeom prst="rect">
            <a:avLst/>
          </a:prstGeom>
          <a:noFill/>
          <a:ln>
            <a:noFill/>
          </a:ln>
        </p:spPr>
      </p:sp>
      <p:sp>
        <p:nvSpPr>
          <p:cNvPr id="71" name="Google Shape;71;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8"/>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7" name="Google Shape;7;p8"/>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8" name="Google Shape;8;p8"/>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 name="Google Shape;9;p8"/>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0" name="Google Shape;10;p8"/>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1" name="Google Shape;11;p8"/>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2" name="Google Shape;12;p8"/>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13" name="Google Shape;13;p8"/>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8"/>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5" name="Google Shape;15;p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0" i="0" sz="1100" u="none" cap="none" strike="noStrike">
                <a:solidFill>
                  <a:schemeClr val="dk2"/>
                </a:solidFill>
                <a:latin typeface="Open Sans Light"/>
                <a:ea typeface="Open Sans Light"/>
                <a:cs typeface="Open Sans Light"/>
                <a:sym typeface="Open Sans Light"/>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6" name="Google Shape;16;p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1200" u="none" cap="none" strike="noStrike">
                <a:solidFill>
                  <a:schemeClr val="dk2"/>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7" name="Google Shape;17;p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100" u="none" cap="none" strike="noStrike">
                <a:solidFill>
                  <a:schemeClr val="dk2"/>
                </a:solidFill>
                <a:latin typeface="Open Sans Light"/>
                <a:ea typeface="Open Sans Light"/>
                <a:cs typeface="Open Sans Light"/>
                <a:sym typeface="Open Sans Light"/>
              </a:defRPr>
            </a:lvl1pPr>
            <a:lvl2pPr indent="0" lvl="1" marL="0" marR="0" rtl="0" algn="r">
              <a:spcBef>
                <a:spcPts val="0"/>
              </a:spcBef>
              <a:buNone/>
              <a:defRPr b="0" i="0" sz="1100" u="none" cap="none" strike="noStrike">
                <a:solidFill>
                  <a:schemeClr val="dk2"/>
                </a:solidFill>
                <a:latin typeface="Open Sans Light"/>
                <a:ea typeface="Open Sans Light"/>
                <a:cs typeface="Open Sans Light"/>
                <a:sym typeface="Open Sans Light"/>
              </a:defRPr>
            </a:lvl2pPr>
            <a:lvl3pPr indent="0" lvl="2" marL="0" marR="0" rtl="0" algn="r">
              <a:spcBef>
                <a:spcPts val="0"/>
              </a:spcBef>
              <a:buNone/>
              <a:defRPr b="0" i="0" sz="1100" u="none" cap="none" strike="noStrike">
                <a:solidFill>
                  <a:schemeClr val="dk2"/>
                </a:solidFill>
                <a:latin typeface="Open Sans Light"/>
                <a:ea typeface="Open Sans Light"/>
                <a:cs typeface="Open Sans Light"/>
                <a:sym typeface="Open Sans Light"/>
              </a:defRPr>
            </a:lvl3pPr>
            <a:lvl4pPr indent="0" lvl="3" marL="0" marR="0" rtl="0" algn="r">
              <a:spcBef>
                <a:spcPts val="0"/>
              </a:spcBef>
              <a:buNone/>
              <a:defRPr b="0" i="0" sz="1100" u="none" cap="none" strike="noStrike">
                <a:solidFill>
                  <a:schemeClr val="dk2"/>
                </a:solidFill>
                <a:latin typeface="Open Sans Light"/>
                <a:ea typeface="Open Sans Light"/>
                <a:cs typeface="Open Sans Light"/>
                <a:sym typeface="Open Sans Light"/>
              </a:defRPr>
            </a:lvl4pPr>
            <a:lvl5pPr indent="0" lvl="4" marL="0" marR="0" rtl="0" algn="r">
              <a:spcBef>
                <a:spcPts val="0"/>
              </a:spcBef>
              <a:buNone/>
              <a:defRPr b="0" i="0" sz="1100" u="none" cap="none" strike="noStrike">
                <a:solidFill>
                  <a:schemeClr val="dk2"/>
                </a:solidFill>
                <a:latin typeface="Open Sans Light"/>
                <a:ea typeface="Open Sans Light"/>
                <a:cs typeface="Open Sans Light"/>
                <a:sym typeface="Open Sans Light"/>
              </a:defRPr>
            </a:lvl5pPr>
            <a:lvl6pPr indent="0" lvl="5" marL="0" marR="0" rtl="0" algn="r">
              <a:spcBef>
                <a:spcPts val="0"/>
              </a:spcBef>
              <a:buNone/>
              <a:defRPr b="0" i="0" sz="1100" u="none" cap="none" strike="noStrike">
                <a:solidFill>
                  <a:schemeClr val="dk2"/>
                </a:solidFill>
                <a:latin typeface="Open Sans Light"/>
                <a:ea typeface="Open Sans Light"/>
                <a:cs typeface="Open Sans Light"/>
                <a:sym typeface="Open Sans Light"/>
              </a:defRPr>
            </a:lvl6pPr>
            <a:lvl7pPr indent="0" lvl="6" marL="0" marR="0" rtl="0" algn="r">
              <a:spcBef>
                <a:spcPts val="0"/>
              </a:spcBef>
              <a:buNone/>
              <a:defRPr b="0" i="0" sz="1100" u="none" cap="none" strike="noStrike">
                <a:solidFill>
                  <a:schemeClr val="dk2"/>
                </a:solidFill>
                <a:latin typeface="Open Sans Light"/>
                <a:ea typeface="Open Sans Light"/>
                <a:cs typeface="Open Sans Light"/>
                <a:sym typeface="Open Sans Light"/>
              </a:defRPr>
            </a:lvl7pPr>
            <a:lvl8pPr indent="0" lvl="7" marL="0" marR="0" rtl="0" algn="r">
              <a:spcBef>
                <a:spcPts val="0"/>
              </a:spcBef>
              <a:buNone/>
              <a:defRPr b="0" i="0" sz="1100" u="none" cap="none" strike="noStrike">
                <a:solidFill>
                  <a:schemeClr val="dk2"/>
                </a:solidFill>
                <a:latin typeface="Open Sans Light"/>
                <a:ea typeface="Open Sans Light"/>
                <a:cs typeface="Open Sans Light"/>
                <a:sym typeface="Open Sans Light"/>
              </a:defRPr>
            </a:lvl8pPr>
            <a:lvl9pPr indent="0" lvl="8" marL="0" marR="0" rtl="0" algn="r">
              <a:spcBef>
                <a:spcPts val="0"/>
              </a:spcBef>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dropbox.com/s/ianxkffu14dp0ru/SII_roles_avaluo_table.zi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insightsoftware.com/es/blog/database-vs-data-warehouse-whats-the-difference/" TargetMode="External"/><Relationship Id="rId4" Type="http://schemas.openxmlformats.org/officeDocument/2006/relationships/hyperlink" Target="https://blog.bismart.com/cuando-elegir-data-warehouse-para-empresa" TargetMode="External"/><Relationship Id="rId5" Type="http://schemas.openxmlformats.org/officeDocument/2006/relationships/hyperlink" Target="https://smartable.es/es/blog/41-data-base-y-data-warehouse-en-que-se-diferencian" TargetMode="External"/><Relationship Id="rId6" Type="http://schemas.openxmlformats.org/officeDocument/2006/relationships/hyperlink" Target="https://www.techedgegroup.com/es/blog/data-lake-data-warehouse-definicion-diferencias" TargetMode="External"/><Relationship Id="rId7" Type="http://schemas.openxmlformats.org/officeDocument/2006/relationships/hyperlink" Target="https://www.qlik.com/us/data-lake/data-lake-vs-data-warehouse" TargetMode="External"/><Relationship Id="rId8" Type="http://schemas.openxmlformats.org/officeDocument/2006/relationships/hyperlink" Target="https://www.coursera.org/articles/data-lake-vs-data-warehou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databricks.com/glossary/data-lakehouse" TargetMode="External"/><Relationship Id="rId4" Type="http://schemas.openxmlformats.org/officeDocument/2006/relationships/hyperlink" Target="https://medium.com/codex/data-lakehouse-vs-data-lake-77ecfeef0064" TargetMode="External"/><Relationship Id="rId5" Type="http://schemas.openxmlformats.org/officeDocument/2006/relationships/hyperlink" Target="https://techcommunity.microsoft.com/t5/azure-synapse-analytics-blog/synapse-data-lake-vs-delta-lake-vs-data-lakehouse/ba-p/367365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echcommunity.microsoft.com/t5/azure-synapse-analytics-blog/synapse-data-lake-vs-delta-lake-vs-data-lakehouse/ba-p/3673653" TargetMode="External"/><Relationship Id="rId4" Type="http://schemas.openxmlformats.org/officeDocument/2006/relationships/hyperlink" Target="https://www.bmc.com/blogs/data-lake-vs-data-warehouse-vs-database-whats-the-differ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echcommunity.microsoft.com/t5/azure-synapse-analytics-blog/synapse-data-lake-vs-delta-lake-vs-data-lakehouse/ba-p/3673653" TargetMode="External"/><Relationship Id="rId4" Type="http://schemas.openxmlformats.org/officeDocument/2006/relationships/hyperlink" Target="https://www.bmc.com/blogs/data-lake-vs-data-warehouse-vs-database-whats-the-differ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databricks.com/glossary/data-lakehouse" TargetMode="External"/><Relationship Id="rId4" Type="http://schemas.openxmlformats.org/officeDocument/2006/relationships/hyperlink" Target="https://www.powerdata.es/data-lake" TargetMode="External"/><Relationship Id="rId5" Type="http://schemas.openxmlformats.org/officeDocument/2006/relationships/hyperlink" Target="https://kryptonsolid.com/que-es-un-data-lakehou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2" name="Google Shape;92;p1"/>
          <p:cNvSpPr/>
          <p:nvPr/>
        </p:nvSpPr>
        <p:spPr>
          <a:xfrm rot="10800000">
            <a:off x="-1" y="-1"/>
            <a:ext cx="7960944" cy="6859759"/>
          </a:xfrm>
          <a:custGeom>
            <a:rect b="b" l="l" r="r" t="t"/>
            <a:pathLst>
              <a:path extrusionOk="0" h="6859759" w="5838204">
                <a:moveTo>
                  <a:pt x="2446171" y="0"/>
                </a:moveTo>
                <a:lnTo>
                  <a:pt x="5838204" y="1761"/>
                </a:lnTo>
                <a:lnTo>
                  <a:pt x="5838204" y="6859759"/>
                </a:lnTo>
                <a:lnTo>
                  <a:pt x="0" y="6858756"/>
                </a:lnTo>
                <a:lnTo>
                  <a:pt x="2446171"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3" name="Google Shape;93;p1"/>
          <p:cNvSpPr txBox="1"/>
          <p:nvPr>
            <p:ph type="ctrTitle"/>
          </p:nvPr>
        </p:nvSpPr>
        <p:spPr>
          <a:xfrm>
            <a:off x="874700" y="541964"/>
            <a:ext cx="4768800" cy="3818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600"/>
              <a:buFont typeface="Play"/>
              <a:buNone/>
            </a:pPr>
            <a:r>
              <a:rPr lang="es-CL" sz="4600"/>
              <a:t>TRABAJO FINAL</a:t>
            </a:r>
            <a:endParaRPr sz="4600"/>
          </a:p>
        </p:txBody>
      </p:sp>
      <p:sp>
        <p:nvSpPr>
          <p:cNvPr id="94" name="Google Shape;94;p1"/>
          <p:cNvSpPr txBox="1"/>
          <p:nvPr>
            <p:ph idx="1" type="subTitle"/>
          </p:nvPr>
        </p:nvSpPr>
        <p:spPr>
          <a:xfrm>
            <a:off x="960350" y="2429784"/>
            <a:ext cx="3834300" cy="1604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2"/>
              </a:buClr>
              <a:buSzPts val="1440"/>
              <a:buNone/>
            </a:pPr>
            <a:r>
              <a:rPr lang="es-CL"/>
              <a:t>PROFESOR</a:t>
            </a:r>
            <a:endParaRPr/>
          </a:p>
          <a:p>
            <a:pPr indent="0" lvl="0" marL="0" rtl="0" algn="l">
              <a:lnSpc>
                <a:spcPct val="120000"/>
              </a:lnSpc>
              <a:spcBef>
                <a:spcPts val="0"/>
              </a:spcBef>
              <a:spcAft>
                <a:spcPts val="0"/>
              </a:spcAft>
              <a:buClr>
                <a:schemeClr val="dk2"/>
              </a:buClr>
              <a:buSzPts val="1440"/>
              <a:buNone/>
            </a:pPr>
            <a:r>
              <a:rPr lang="es-CL"/>
              <a:t>DAVID DIAZ </a:t>
            </a:r>
            <a:r>
              <a:rPr lang="es-CL"/>
              <a:t>PHD</a:t>
            </a:r>
            <a:endParaRPr/>
          </a:p>
        </p:txBody>
      </p:sp>
      <p:cxnSp>
        <p:nvCxnSpPr>
          <p:cNvPr id="95" name="Google Shape;95;p1"/>
          <p:cNvCxnSpPr/>
          <p:nvPr/>
        </p:nvCxnSpPr>
        <p:spPr>
          <a:xfrm rot="10800000">
            <a:off x="6521187" y="10631"/>
            <a:ext cx="876073" cy="68580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6" name="Google Shape;96;p1"/>
          <p:cNvCxnSpPr/>
          <p:nvPr/>
        </p:nvCxnSpPr>
        <p:spPr>
          <a:xfrm flipH="1" rot="10800000">
            <a:off x="9307961" y="640726"/>
            <a:ext cx="2884039" cy="6217274"/>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97" name="Google Shape;97;p1"/>
          <p:cNvCxnSpPr/>
          <p:nvPr/>
        </p:nvCxnSpPr>
        <p:spPr>
          <a:xfrm>
            <a:off x="9434086" y="0"/>
            <a:ext cx="2757914" cy="1425203"/>
          </a:xfrm>
          <a:prstGeom prst="straightConnector1">
            <a:avLst/>
          </a:prstGeom>
          <a:noFill/>
          <a:ln cap="flat" cmpd="sng" w="12700">
            <a:solidFill>
              <a:schemeClr val="accent2">
                <a:alpha val="69803"/>
              </a:schemeClr>
            </a:solidFill>
            <a:prstDash val="solid"/>
            <a:miter lim="800000"/>
            <a:headEnd len="sm" w="sm" type="none"/>
            <a:tailEnd len="sm" w="sm" type="none"/>
          </a:ln>
        </p:spPr>
      </p:cxnSp>
      <p:pic>
        <p:nvPicPr>
          <p:cNvPr descr="Un lápiz dibujando una línea sobre una superficie blanca" id="98" name="Google Shape;98;p1"/>
          <p:cNvPicPr preferRelativeResize="0"/>
          <p:nvPr/>
        </p:nvPicPr>
        <p:blipFill rotWithShape="1">
          <a:blip r:embed="rId3">
            <a:alphaModFix/>
          </a:blip>
          <a:srcRect b="-1" l="33398" r="0" t="0"/>
          <a:stretch/>
        </p:blipFill>
        <p:spPr>
          <a:xfrm>
            <a:off x="6096000" y="645774"/>
            <a:ext cx="5562600" cy="5575014"/>
          </a:xfrm>
          <a:prstGeom prst="rect">
            <a:avLst/>
          </a:prstGeom>
          <a:noFill/>
          <a:ln>
            <a:noFill/>
          </a:ln>
        </p:spPr>
      </p:pic>
      <p:sp>
        <p:nvSpPr>
          <p:cNvPr id="99" name="Google Shape;99;p1"/>
          <p:cNvSpPr txBox="1"/>
          <p:nvPr>
            <p:ph idx="1" type="subTitle"/>
          </p:nvPr>
        </p:nvSpPr>
        <p:spPr>
          <a:xfrm>
            <a:off x="960350" y="3457400"/>
            <a:ext cx="4768800" cy="2010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Clr>
                <a:schemeClr val="dk2"/>
              </a:buClr>
              <a:buSzPct val="79999"/>
              <a:buNone/>
            </a:pPr>
            <a:r>
              <a:rPr lang="es-CL"/>
              <a:t>INTEGRANTES</a:t>
            </a:r>
            <a:endParaRPr/>
          </a:p>
          <a:p>
            <a:pPr indent="-313182" lvl="0" marL="457200" rtl="0" algn="l">
              <a:lnSpc>
                <a:spcPct val="120000"/>
              </a:lnSpc>
              <a:spcBef>
                <a:spcPts val="0"/>
              </a:spcBef>
              <a:spcAft>
                <a:spcPts val="0"/>
              </a:spcAft>
              <a:buSzPct val="79999"/>
              <a:buChar char="●"/>
            </a:pPr>
            <a:r>
              <a:rPr lang="es-CL"/>
              <a:t>PATRICIO PIMENTEL</a:t>
            </a:r>
            <a:endParaRPr/>
          </a:p>
          <a:p>
            <a:pPr indent="-313182" lvl="0" marL="457200" rtl="0" algn="l">
              <a:lnSpc>
                <a:spcPct val="120000"/>
              </a:lnSpc>
              <a:spcBef>
                <a:spcPts val="0"/>
              </a:spcBef>
              <a:spcAft>
                <a:spcPts val="0"/>
              </a:spcAft>
              <a:buSzPct val="79999"/>
              <a:buChar char="●"/>
            </a:pPr>
            <a:r>
              <a:rPr lang="es-CL"/>
              <a:t>MARIO CABELLO</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s-CL"/>
              <a:t>FECHA DE ENTREGA</a:t>
            </a:r>
            <a:endParaRPr/>
          </a:p>
          <a:p>
            <a:pPr indent="-313182" lvl="0" marL="457200" rtl="0" algn="l">
              <a:lnSpc>
                <a:spcPct val="120000"/>
              </a:lnSpc>
              <a:spcBef>
                <a:spcPts val="0"/>
              </a:spcBef>
              <a:spcAft>
                <a:spcPts val="0"/>
              </a:spcAft>
              <a:buSzPct val="79999"/>
              <a:buChar char="●"/>
            </a:pPr>
            <a:r>
              <a:rPr lang="es-CL"/>
              <a:t>06 de marzo de 2023</a:t>
            </a:r>
            <a:endParaRPr/>
          </a:p>
        </p:txBody>
      </p:sp>
      <p:sp>
        <p:nvSpPr>
          <p:cNvPr id="100" name="Google Shape;100;p1"/>
          <p:cNvSpPr txBox="1"/>
          <p:nvPr>
            <p:ph idx="1" type="subTitle"/>
          </p:nvPr>
        </p:nvSpPr>
        <p:spPr>
          <a:xfrm>
            <a:off x="3697050" y="1606275"/>
            <a:ext cx="5167800" cy="1604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2"/>
              </a:buClr>
              <a:buSzPts val="1440"/>
              <a:buNone/>
            </a:pPr>
            <a:r>
              <a:t/>
            </a:r>
            <a:endParaRPr/>
          </a:p>
          <a:p>
            <a:pPr indent="0" lvl="0" marL="0" rtl="0" algn="l">
              <a:lnSpc>
                <a:spcPct val="120000"/>
              </a:lnSpc>
              <a:spcBef>
                <a:spcPts val="1000"/>
              </a:spcBef>
              <a:spcAft>
                <a:spcPts val="0"/>
              </a:spcAft>
              <a:buClr>
                <a:schemeClr val="dk2"/>
              </a:buClr>
              <a:buSzPts val="1440"/>
              <a:buNone/>
            </a:pPr>
            <a:r>
              <a:rPr lang="es-CL" sz="2500">
                <a:latin typeface="Open Sans"/>
                <a:ea typeface="Open Sans"/>
                <a:cs typeface="Open Sans"/>
                <a:sym typeface="Open Sans"/>
              </a:rPr>
              <a:t>BIG DATA &amp; DATA ANALYTICS</a:t>
            </a:r>
            <a:endParaRPr sz="25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168a3ba54f_0_43"/>
          <p:cNvSpPr txBox="1"/>
          <p:nvPr>
            <p:ph idx="1" type="body"/>
          </p:nvPr>
        </p:nvSpPr>
        <p:spPr>
          <a:xfrm>
            <a:off x="295875" y="1182050"/>
            <a:ext cx="11619000" cy="561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s-CL"/>
              <a:t>B) </a:t>
            </a:r>
            <a:r>
              <a:rPr lang="es-CL"/>
              <a:t>Refiérase especialmente al uso de HPC (clústers intensivos en cómputo) vs al uso de clústers para Big Data (tipo Hadoop o Spark)</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None/>
            </a:pPr>
            <a:r>
              <a:rPr b="1" lang="es-CL" sz="1100">
                <a:solidFill>
                  <a:schemeClr val="dk1"/>
                </a:solidFill>
                <a:latin typeface="Arial"/>
                <a:ea typeface="Arial"/>
                <a:cs typeface="Arial"/>
                <a:sym typeface="Arial"/>
              </a:rPr>
              <a:t>Los Clúster HPC (High Performance Computing) o Clúster intensivos en cómputo </a:t>
            </a:r>
            <a:r>
              <a:rPr lang="es-CL" sz="1100">
                <a:solidFill>
                  <a:schemeClr val="dk1"/>
                </a:solidFill>
                <a:latin typeface="Arial"/>
                <a:ea typeface="Arial"/>
                <a:cs typeface="Arial"/>
                <a:sym typeface="Arial"/>
              </a:rPr>
              <a:t>utilizan múltiples nodos de procesamiento en paralelo</a:t>
            </a:r>
            <a:r>
              <a:rPr b="1" lang="es-CL" sz="1100">
                <a:solidFill>
                  <a:schemeClr val="dk1"/>
                </a:solidFill>
                <a:latin typeface="Arial"/>
                <a:ea typeface="Arial"/>
                <a:cs typeface="Arial"/>
                <a:sym typeface="Arial"/>
              </a:rPr>
              <a:t> </a:t>
            </a:r>
            <a:r>
              <a:rPr lang="es-CL" sz="1100">
                <a:solidFill>
                  <a:schemeClr val="dk1"/>
                </a:solidFill>
                <a:latin typeface="Arial"/>
                <a:ea typeface="Arial"/>
                <a:cs typeface="Arial"/>
                <a:sym typeface="Arial"/>
              </a:rPr>
              <a:t>para resolver problemas complejos e intensivos en cómputo, como simulaciones, análisis de datos, cálculos numéricos (científicos y matemáticos), procesamiento de imágenes, entre otras aplicaciones.</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None/>
            </a:pPr>
            <a:r>
              <a:rPr b="1" lang="es-CL" sz="1100">
                <a:solidFill>
                  <a:schemeClr val="dk1"/>
                </a:solidFill>
                <a:latin typeface="Arial"/>
                <a:ea typeface="Arial"/>
                <a:cs typeface="Arial"/>
                <a:sym typeface="Arial"/>
              </a:rPr>
              <a:t>Los clústers de Big Data (tipo Hadoop o Spark)</a:t>
            </a:r>
            <a:r>
              <a:rPr lang="es-CL" sz="1100">
                <a:solidFill>
                  <a:schemeClr val="dk1"/>
                </a:solidFill>
                <a:latin typeface="Arial"/>
                <a:ea typeface="Arial"/>
                <a:cs typeface="Arial"/>
                <a:sym typeface="Arial"/>
              </a:rPr>
              <a:t> están diseñados específicamente para procesar grandes cantidades de datos de manera distribuida, de esta forma, cada nodo de procesamiento puede manejar una pequeña parte de los datos y trabajar en conjunto con otros nodos para completar tareas complejas en un tiempo reducido. Generalmente, este tipo de clúster se basa en el uso de tecnologías de código abierto como Hadoop, Spark, y otros sistemas de procesamiento distribuido, los cuales permiten el procesamiento de los grandes volúmenes de datos. Este clúster puede estar compuesto por diferentes tipos de hardware, como servidores dedicados, servidores virtuales, servicios en la nube, y puede variar en tamaño y capacidad según las necesidades de procesamiento de datos de la empresa. También puede ser configurado para proporcionar alta disponibilidad y tolerancia a fallos, lo que permite que los datos estén siempre disponibles y  seguros. Debido a esto, estos cluster son utilizados para tareas como el análisis de datos, la minería de datos, el aprendizaje automático y la inteligencia artificial.</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1200"/>
              </a:spcAft>
              <a:buNone/>
            </a:pPr>
            <a:r>
              <a:t/>
            </a:r>
            <a:endParaRPr/>
          </a:p>
        </p:txBody>
      </p:sp>
      <p:sp>
        <p:nvSpPr>
          <p:cNvPr id="149" name="Google Shape;149;g2168a3ba54f_0_43"/>
          <p:cNvSpPr txBox="1"/>
          <p:nvPr>
            <p:ph type="title"/>
          </p:nvPr>
        </p:nvSpPr>
        <p:spPr>
          <a:xfrm>
            <a:off x="0" y="1"/>
            <a:ext cx="9906000" cy="138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RESPUESTA 2. DESARROLLO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168a3ba54f_0_48"/>
          <p:cNvSpPr txBox="1"/>
          <p:nvPr>
            <p:ph idx="1" type="body"/>
          </p:nvPr>
        </p:nvSpPr>
        <p:spPr>
          <a:xfrm>
            <a:off x="511250" y="1255100"/>
            <a:ext cx="11415000" cy="5602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1000"/>
              </a:spcBef>
              <a:spcAft>
                <a:spcPts val="0"/>
              </a:spcAft>
              <a:buNone/>
            </a:pPr>
            <a:r>
              <a:rPr lang="es-CL"/>
              <a:t>c) </a:t>
            </a:r>
            <a:r>
              <a:rPr lang="es-CL"/>
              <a:t>Proponga un ejemplo o caso de uso para cada uno de ellos.</a:t>
            </a:r>
            <a:endParaRPr/>
          </a:p>
          <a:p>
            <a:pPr indent="-293211" lvl="0" marL="457200" rtl="0" algn="just">
              <a:lnSpc>
                <a:spcPct val="115000"/>
              </a:lnSpc>
              <a:spcBef>
                <a:spcPts val="1200"/>
              </a:spcBef>
              <a:spcAft>
                <a:spcPts val="0"/>
              </a:spcAft>
              <a:buClr>
                <a:schemeClr val="dk1"/>
              </a:buClr>
              <a:buSzPct val="100000"/>
              <a:buFont typeface="Arial"/>
              <a:buChar char="•"/>
            </a:pPr>
            <a:r>
              <a:rPr b="1" lang="es-CL" sz="1100">
                <a:solidFill>
                  <a:schemeClr val="dk1"/>
                </a:solidFill>
                <a:latin typeface="Arial"/>
                <a:ea typeface="Arial"/>
                <a:cs typeface="Arial"/>
                <a:sym typeface="Arial"/>
              </a:rPr>
              <a:t>Clúster HPC (High Performance Computing) o Clúster intensivos en cómputo:</a:t>
            </a:r>
            <a:r>
              <a:rPr lang="es-CL"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lang="es-CL" sz="1100">
                <a:solidFill>
                  <a:schemeClr val="dk1"/>
                </a:solidFill>
                <a:latin typeface="Arial"/>
                <a:ea typeface="Arial"/>
                <a:cs typeface="Arial"/>
                <a:sym typeface="Arial"/>
              </a:rPr>
              <a:t>Se utiliza en una variedad de industrias y aplicaciones, como la investigación científica, la ingeniería, el diseño de productos, la investigación en inteligencia artificial y aprendizaje automático, la predicción de modelos climáticos y la simulación de eventos complejos como desastres naturales. </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None/>
            </a:pPr>
            <a:r>
              <a:rPr b="1" lang="es-CL" sz="1100" u="sng">
                <a:solidFill>
                  <a:schemeClr val="dk1"/>
                </a:solidFill>
                <a:latin typeface="Arial"/>
                <a:ea typeface="Arial"/>
                <a:cs typeface="Arial"/>
                <a:sym typeface="Arial"/>
              </a:rPr>
              <a:t>Ejemplo de la empresa de autos Audi para un clúster intensivo en cómputo</a:t>
            </a:r>
            <a:endParaRPr sz="1100" u="sng">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lang="es-CL" sz="1100">
                <a:solidFill>
                  <a:schemeClr val="dk1"/>
                </a:solidFill>
                <a:latin typeface="Arial"/>
                <a:ea typeface="Arial"/>
                <a:cs typeface="Arial"/>
                <a:sym typeface="Arial"/>
              </a:rPr>
              <a:t>Audi utiliza un clúster HPC para procesar grandes cantidades de datos y simular el rendimiento y la eficiencia de los diseños de automóviles antes de producir un prototipo físico. El clúster HPC se compone de miles de nodos de procesamiento y está diseñado para realizar tareas como las simulaciones de fluidos, simulaciones estructurales y cálculos de dinámica de fluidos.</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lang="es-CL" sz="1100">
                <a:solidFill>
                  <a:schemeClr val="dk1"/>
                </a:solidFill>
                <a:latin typeface="Arial"/>
                <a:ea typeface="Arial"/>
                <a:cs typeface="Arial"/>
                <a:sym typeface="Arial"/>
              </a:rPr>
              <a:t>La utilización del clúster HPC permite a Audi reducir significativamente el tiempo y los costos asociados con el desarrollo de nuevos modelos de automóviles, ya que los diseñadores pueden evaluar virtualmente el rendimiento y la eficiencia de los diseños sin la necesidad de construir prototipos físicos. Además, el uso del clúster HPC también permite a Audi realizar una mayor cantidad de pruebas y análisis de diseño, lo que a su vez puede mejorar la calidad y la seguridad de los vehículos.</a:t>
            </a:r>
            <a:endParaRPr sz="1100">
              <a:solidFill>
                <a:schemeClr val="dk1"/>
              </a:solidFill>
              <a:latin typeface="Arial"/>
              <a:ea typeface="Arial"/>
              <a:cs typeface="Arial"/>
              <a:sym typeface="Arial"/>
            </a:endParaRPr>
          </a:p>
          <a:p>
            <a:pPr indent="-293211" lvl="0" marL="457200" rtl="0" algn="just">
              <a:lnSpc>
                <a:spcPct val="115000"/>
              </a:lnSpc>
              <a:spcBef>
                <a:spcPts val="1200"/>
              </a:spcBef>
              <a:spcAft>
                <a:spcPts val="0"/>
              </a:spcAft>
              <a:buClr>
                <a:schemeClr val="dk1"/>
              </a:buClr>
              <a:buSzPct val="100000"/>
              <a:buFont typeface="Arial"/>
              <a:buChar char="•"/>
            </a:pPr>
            <a:r>
              <a:rPr b="1" lang="es-CL" sz="1100">
                <a:solidFill>
                  <a:schemeClr val="dk1"/>
                </a:solidFill>
                <a:latin typeface="Arial"/>
                <a:ea typeface="Arial"/>
                <a:cs typeface="Arial"/>
                <a:sym typeface="Arial"/>
              </a:rPr>
              <a:t>Clúster para Big Data</a:t>
            </a:r>
            <a:endParaRPr b="1"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b="1" lang="es-CL" sz="1100">
                <a:solidFill>
                  <a:schemeClr val="dk1"/>
                </a:solidFill>
                <a:latin typeface="Arial"/>
                <a:ea typeface="Arial"/>
                <a:cs typeface="Arial"/>
                <a:sym typeface="Arial"/>
              </a:rPr>
              <a:t>S</a:t>
            </a:r>
            <a:r>
              <a:rPr lang="es-CL" sz="1100">
                <a:solidFill>
                  <a:schemeClr val="dk1"/>
                </a:solidFill>
                <a:latin typeface="Arial"/>
                <a:ea typeface="Arial"/>
                <a:cs typeface="Arial"/>
                <a:sym typeface="Arial"/>
              </a:rPr>
              <a:t>e utiliza en una variedad de aplicaciones, como el análisis de datos para investigación científica, el análisis de datos de redes sociales, la gestión de datos de sensores, el análisis de datos de transacciones financieras, entre otros. Este clúster permite procesar y analizar grandes volúmenes de datos en un tiempo reducido.</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b="1" lang="es-CL" sz="1100" u="sng">
                <a:solidFill>
                  <a:schemeClr val="dk1"/>
                </a:solidFill>
                <a:latin typeface="Arial"/>
                <a:ea typeface="Arial"/>
                <a:cs typeface="Arial"/>
                <a:sym typeface="Arial"/>
              </a:rPr>
              <a:t>Ejemplo empresa Airbnb para un clúster para Big Data:</a:t>
            </a:r>
            <a:endParaRPr b="1" sz="1100" u="sng">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lang="es-CL" sz="1100">
                <a:solidFill>
                  <a:schemeClr val="dk1"/>
                </a:solidFill>
                <a:latin typeface="Arial"/>
                <a:ea typeface="Arial"/>
                <a:cs typeface="Arial"/>
                <a:sym typeface="Arial"/>
              </a:rPr>
              <a:t>La plataforma de análisis de datos de Airbnb es un ejemplo de cómo los clústeres para Big Data pueden ser utilizados por empresas para recopilar, procesar y analizar grandes volúmenes de datos en tiempo real, lo que permite obtener información valiosa sobre los usuarios, los mercados y el comportamiento del consumidor, lo que a su vez ayuda a tomar decisiones más informadas y mejorar la experiencia del usuario.</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ct val="100000"/>
              <a:buFont typeface="Arial"/>
              <a:buNone/>
            </a:pPr>
            <a:r>
              <a:rPr lang="es-CL" sz="1100">
                <a:solidFill>
                  <a:schemeClr val="dk1"/>
                </a:solidFill>
                <a:latin typeface="Arial"/>
                <a:ea typeface="Arial"/>
                <a:cs typeface="Arial"/>
                <a:sym typeface="Arial"/>
              </a:rPr>
              <a:t>Airbnb utiliza un clúster de Hadoop para procesar los datos que recopila sobre las reservas, precios, comentarios y otros aspectos relacionados con el arriendo de propiedades a través de su plataforma. El clúster se utiliza para procesar y analizar grandes volúmenes de datos de manera rápida y eficiente, lo que permite a Airbnb obtener información sobre las tendencias del mercado, el comportamiento de los usuarios y la calidad de las propiedades.</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1200"/>
              </a:spcAft>
              <a:buNone/>
            </a:pPr>
            <a:r>
              <a:rPr lang="es-CL" sz="1100">
                <a:solidFill>
                  <a:schemeClr val="dk1"/>
                </a:solidFill>
                <a:latin typeface="Arial"/>
                <a:ea typeface="Arial"/>
                <a:cs typeface="Arial"/>
                <a:sym typeface="Arial"/>
              </a:rPr>
              <a:t>De acuerdo a Airbnb, el clúster de Hadoop está compuesto por cientos de nodos de procesamiento y utiliza tecnologías como Hive, Pig y HBase para procesar y almacenar los datos. El clúster se utiliza para procesar grandes volúmenes de datos en tiempo real, lo que permite a Airbnb ajustar los precios, mejorar la calidad de las propiedades y personalizar la experiencia del usuario de acuerdo con los patrones de comportamiento y preferencias identificadas a través de los datos recopilados.</a:t>
            </a:r>
            <a:endParaRPr/>
          </a:p>
        </p:txBody>
      </p:sp>
      <p:sp>
        <p:nvSpPr>
          <p:cNvPr id="155" name="Google Shape;155;g2168a3ba54f_0_48"/>
          <p:cNvSpPr txBox="1"/>
          <p:nvPr>
            <p:ph type="title"/>
          </p:nvPr>
        </p:nvSpPr>
        <p:spPr>
          <a:xfrm>
            <a:off x="0" y="56701"/>
            <a:ext cx="9906000" cy="138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RESPUESTA 2.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PREGUNTA 3. EJERCICIO EDA CON SPARK SQL</a:t>
            </a:r>
            <a:endParaRPr/>
          </a:p>
        </p:txBody>
      </p:sp>
      <p:sp>
        <p:nvSpPr>
          <p:cNvPr id="161" name="Google Shape;161;p4"/>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920"/>
              <a:buChar char="•"/>
            </a:pPr>
            <a:r>
              <a:rPr lang="es-CL"/>
              <a:t>Utilizando Apache Spark (en Colab, o DataBricks, o local, …), las librerías de SparkSQL y el dataset </a:t>
            </a:r>
            <a:r>
              <a:rPr i="1" lang="es-CL" u="sng">
                <a:solidFill>
                  <a:schemeClr val="hlink"/>
                </a:solidFill>
                <a:hlinkClick r:id="rId3"/>
              </a:rPr>
              <a:t>SII_roles_avaluo_table.zip</a:t>
            </a:r>
            <a:r>
              <a:rPr lang="es-CL"/>
              <a:t>…</a:t>
            </a:r>
            <a:endParaRPr/>
          </a:p>
          <a:p>
            <a:pPr indent="-228600" lvl="0" marL="228600" rtl="0" algn="l">
              <a:lnSpc>
                <a:spcPct val="100000"/>
              </a:lnSpc>
              <a:spcBef>
                <a:spcPts val="1000"/>
              </a:spcBef>
              <a:spcAft>
                <a:spcPts val="0"/>
              </a:spcAft>
              <a:buClr>
                <a:schemeClr val="dk2"/>
              </a:buClr>
              <a:buSzPts val="1920"/>
              <a:buChar char="•"/>
            </a:pPr>
            <a:r>
              <a:rPr lang="es-CL"/>
              <a:t>Escriba 3 nuevas consultas (queries) a la data:</a:t>
            </a:r>
            <a:endParaRPr/>
          </a:p>
          <a:p>
            <a:pPr indent="-228600" lvl="1" marL="685800" rtl="0" algn="l">
              <a:lnSpc>
                <a:spcPct val="100000"/>
              </a:lnSpc>
              <a:spcBef>
                <a:spcPts val="500"/>
              </a:spcBef>
              <a:spcAft>
                <a:spcPts val="0"/>
              </a:spcAft>
              <a:buClr>
                <a:schemeClr val="dk2"/>
              </a:buClr>
              <a:buSzPts val="1600"/>
              <a:buChar char="•"/>
            </a:pPr>
            <a:r>
              <a:rPr lang="es-CL"/>
              <a:t>Debe usar a lo menos un Left Join</a:t>
            </a:r>
            <a:endParaRPr/>
          </a:p>
          <a:p>
            <a:pPr indent="-228600" lvl="1" marL="685800" rtl="0" algn="l">
              <a:lnSpc>
                <a:spcPct val="100000"/>
              </a:lnSpc>
              <a:spcBef>
                <a:spcPts val="500"/>
              </a:spcBef>
              <a:spcAft>
                <a:spcPts val="0"/>
              </a:spcAft>
              <a:buClr>
                <a:schemeClr val="dk2"/>
              </a:buClr>
              <a:buSzPts val="1600"/>
              <a:buChar char="•"/>
            </a:pPr>
            <a:r>
              <a:rPr lang="es-CL"/>
              <a:t>Debe usar a lo menos un GroupBy</a:t>
            </a:r>
            <a:endParaRPr/>
          </a:p>
          <a:p>
            <a:pPr indent="-228600" lvl="1" marL="685800" rtl="0" algn="l">
              <a:lnSpc>
                <a:spcPct val="100000"/>
              </a:lnSpc>
              <a:spcBef>
                <a:spcPts val="500"/>
              </a:spcBef>
              <a:spcAft>
                <a:spcPts val="0"/>
              </a:spcAft>
              <a:buClr>
                <a:schemeClr val="dk2"/>
              </a:buClr>
              <a:buSzPts val="1600"/>
              <a:buChar char="•"/>
            </a:pPr>
            <a:r>
              <a:rPr lang="es-CL"/>
              <a:t>Debe usar un a lo menos Where con dos condiciones</a:t>
            </a:r>
            <a:endParaRPr/>
          </a:p>
          <a:p>
            <a:pPr indent="-228600" lvl="1" marL="685800" rtl="0" algn="l">
              <a:lnSpc>
                <a:spcPct val="100000"/>
              </a:lnSpc>
              <a:spcBef>
                <a:spcPts val="500"/>
              </a:spcBef>
              <a:spcAft>
                <a:spcPts val="0"/>
              </a:spcAft>
              <a:buClr>
                <a:schemeClr val="dk2"/>
              </a:buClr>
              <a:buSzPts val="1600"/>
              <a:buChar char="•"/>
            </a:pPr>
            <a:r>
              <a:rPr lang="es-CL"/>
              <a:t>Debe ordenar sus resultados de manera descendiente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168a3ba54f_0_11"/>
          <p:cNvSpPr txBox="1"/>
          <p:nvPr>
            <p:ph type="title"/>
          </p:nvPr>
        </p:nvSpPr>
        <p:spPr>
          <a:xfrm>
            <a:off x="916275" y="510725"/>
            <a:ext cx="11049000" cy="176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s-CL"/>
              <a:t>RESPUESTA</a:t>
            </a:r>
            <a:r>
              <a:rPr lang="es-CL"/>
              <a:t> 3. </a:t>
            </a:r>
            <a:endParaRPr/>
          </a:p>
          <a:p>
            <a:pPr indent="0" lvl="0" marL="0" rtl="0" algn="l">
              <a:spcBef>
                <a:spcPts val="0"/>
              </a:spcBef>
              <a:spcAft>
                <a:spcPts val="0"/>
              </a:spcAft>
              <a:buClr>
                <a:schemeClr val="dk2"/>
              </a:buClr>
              <a:buSzPts val="990"/>
              <a:buFont typeface="Play"/>
              <a:buNone/>
            </a:pPr>
            <a:r>
              <a:rPr lang="es-CL"/>
              <a:t>COLAB CON EL DESARROLLO Y RESPUESTA </a:t>
            </a:r>
            <a:endParaRPr/>
          </a:p>
        </p:txBody>
      </p:sp>
      <p:sp>
        <p:nvSpPr>
          <p:cNvPr id="167" name="Google Shape;167;g2168a3ba54f_0_11"/>
          <p:cNvSpPr txBox="1"/>
          <p:nvPr>
            <p:ph idx="1" type="body"/>
          </p:nvPr>
        </p:nvSpPr>
        <p:spPr>
          <a:xfrm>
            <a:off x="1143000" y="2009554"/>
            <a:ext cx="9906000" cy="40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CL"/>
              <a:t>LINK:</a:t>
            </a:r>
            <a:endParaRPr/>
          </a:p>
          <a:p>
            <a:pPr indent="0" lvl="0" marL="0" rtl="0" algn="l">
              <a:spcBef>
                <a:spcPts val="1000"/>
              </a:spcBef>
              <a:spcAft>
                <a:spcPts val="0"/>
              </a:spcAft>
              <a:buNone/>
            </a:pPr>
            <a:r>
              <a:rPr lang="es-CL"/>
              <a:t>https://colab.research.google.com/drive/1-CDcngjpywvLz5GLzQjz6S3czwQWy3ee?usp=sharing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Play"/>
              <a:buNone/>
            </a:pPr>
            <a:r>
              <a:rPr lang="es-CL"/>
              <a:t>PREGUNTA 4. OPCIÓN A. EJERCICIO CLUSTERING BANCARIO</a:t>
            </a:r>
            <a:endParaRPr/>
          </a:p>
        </p:txBody>
      </p:sp>
      <p:sp>
        <p:nvSpPr>
          <p:cNvPr id="173" name="Google Shape;173;p5"/>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2"/>
              </a:buClr>
              <a:buSzPts val="1440"/>
              <a:buChar char="•"/>
            </a:pPr>
            <a:r>
              <a:rPr lang="es-CL" sz="1800"/>
              <a:t>Utilizando Apache Spark (en Colab, o DataBricks, o local, …), las librerías de SparkML y el dataset créditos_bancarios.xlsx …</a:t>
            </a:r>
            <a:endParaRPr/>
          </a:p>
          <a:p>
            <a:pPr indent="-228600" lvl="0" marL="228600" rtl="0" algn="l">
              <a:lnSpc>
                <a:spcPct val="100000"/>
              </a:lnSpc>
              <a:spcBef>
                <a:spcPts val="1000"/>
              </a:spcBef>
              <a:spcAft>
                <a:spcPts val="0"/>
              </a:spcAft>
              <a:buClr>
                <a:schemeClr val="dk2"/>
              </a:buClr>
              <a:buSzPts val="1440"/>
              <a:buChar char="•"/>
            </a:pPr>
            <a:r>
              <a:rPr lang="es-CL" sz="1800"/>
              <a:t>Realice una segmentación (</a:t>
            </a:r>
            <a:r>
              <a:rPr b="1" lang="es-CL" sz="1800"/>
              <a:t>usando K-means)</a:t>
            </a:r>
            <a:r>
              <a:rPr lang="es-CL" sz="1800"/>
              <a:t> de la cartera de clientes que incluya a lo menos 5 variables de su interés.</a:t>
            </a:r>
            <a:endParaRPr/>
          </a:p>
          <a:p>
            <a:pPr indent="-228600" lvl="0" marL="228600" rtl="0" algn="l">
              <a:lnSpc>
                <a:spcPct val="100000"/>
              </a:lnSpc>
              <a:spcBef>
                <a:spcPts val="1000"/>
              </a:spcBef>
              <a:spcAft>
                <a:spcPts val="0"/>
              </a:spcAft>
              <a:buClr>
                <a:schemeClr val="dk2"/>
              </a:buClr>
              <a:buSzPts val="1440"/>
              <a:buChar char="•"/>
            </a:pPr>
            <a:r>
              <a:rPr lang="es-CL" sz="1800"/>
              <a:t>En sus resultados comente respecto de:</a:t>
            </a:r>
            <a:endParaRPr/>
          </a:p>
          <a:p>
            <a:pPr indent="-228600" lvl="1" marL="685800" rtl="0" algn="l">
              <a:lnSpc>
                <a:spcPct val="100000"/>
              </a:lnSpc>
              <a:spcBef>
                <a:spcPts val="500"/>
              </a:spcBef>
              <a:spcAft>
                <a:spcPts val="0"/>
              </a:spcAft>
              <a:buClr>
                <a:schemeClr val="dk2"/>
              </a:buClr>
              <a:buSzPts val="1280"/>
              <a:buChar char="•"/>
            </a:pPr>
            <a:r>
              <a:rPr lang="es-CL" sz="1600"/>
              <a:t>A) qué tipo de preprocesamientos fue necesario realizarle a los datos, o sino fue necesario, el por qué.</a:t>
            </a:r>
            <a:endParaRPr/>
          </a:p>
          <a:p>
            <a:pPr indent="-228600" lvl="1" marL="685800" rtl="0" algn="l">
              <a:lnSpc>
                <a:spcPct val="100000"/>
              </a:lnSpc>
              <a:spcBef>
                <a:spcPts val="500"/>
              </a:spcBef>
              <a:spcAft>
                <a:spcPts val="0"/>
              </a:spcAft>
              <a:buClr>
                <a:schemeClr val="dk2"/>
              </a:buClr>
              <a:buSzPts val="1280"/>
              <a:buChar char="•"/>
            </a:pPr>
            <a:r>
              <a:rPr lang="es-CL" sz="1600"/>
              <a:t>B) Cómo se determinó el número óptimo de clusters a utilizar</a:t>
            </a:r>
            <a:endParaRPr/>
          </a:p>
          <a:p>
            <a:pPr indent="-228600" lvl="1" marL="685800" rtl="0" algn="l">
              <a:lnSpc>
                <a:spcPct val="100000"/>
              </a:lnSpc>
              <a:spcBef>
                <a:spcPts val="500"/>
              </a:spcBef>
              <a:spcAft>
                <a:spcPts val="0"/>
              </a:spcAft>
              <a:buClr>
                <a:schemeClr val="dk2"/>
              </a:buClr>
              <a:buSzPts val="1280"/>
              <a:buChar char="•"/>
            </a:pPr>
            <a:r>
              <a:rPr lang="es-CL" sz="1600"/>
              <a:t>C) La estadística descriptiva de los segmentos encontrados y qué nombre “comercial” le pondría al segmento dadas dichas características</a:t>
            </a:r>
            <a:endParaRPr/>
          </a:p>
          <a:p>
            <a:pPr indent="-228600" lvl="1" marL="685800" rtl="0" algn="l">
              <a:lnSpc>
                <a:spcPct val="100000"/>
              </a:lnSpc>
              <a:spcBef>
                <a:spcPts val="500"/>
              </a:spcBef>
              <a:spcAft>
                <a:spcPts val="0"/>
              </a:spcAft>
              <a:buClr>
                <a:schemeClr val="dk2"/>
              </a:buClr>
              <a:buSzPts val="1280"/>
              <a:buChar char="•"/>
            </a:pPr>
            <a:r>
              <a:rPr lang="es-CL" sz="1600"/>
              <a:t>D) Acciones de negocios que podrían ser relevantes a sugerir para los segmentos encontrados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168a3ba54f_0_27"/>
          <p:cNvSpPr txBox="1"/>
          <p:nvPr>
            <p:ph type="title"/>
          </p:nvPr>
        </p:nvSpPr>
        <p:spPr>
          <a:xfrm>
            <a:off x="916275" y="510725"/>
            <a:ext cx="11049000" cy="176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s-CL"/>
              <a:t>RESPUESTA 4 OPCIÓN A. </a:t>
            </a:r>
            <a:endParaRPr/>
          </a:p>
          <a:p>
            <a:pPr indent="0" lvl="0" marL="0" rtl="0" algn="l">
              <a:spcBef>
                <a:spcPts val="0"/>
              </a:spcBef>
              <a:spcAft>
                <a:spcPts val="0"/>
              </a:spcAft>
              <a:buSzPts val="990"/>
              <a:buNone/>
            </a:pPr>
            <a:r>
              <a:rPr lang="es-CL"/>
              <a:t>COLAB CON EL DESARROLLO Y RESPUESTA </a:t>
            </a:r>
            <a:endParaRPr/>
          </a:p>
        </p:txBody>
      </p:sp>
      <p:sp>
        <p:nvSpPr>
          <p:cNvPr id="179" name="Google Shape;179;g2168a3ba54f_0_27"/>
          <p:cNvSpPr txBox="1"/>
          <p:nvPr>
            <p:ph idx="1" type="body"/>
          </p:nvPr>
        </p:nvSpPr>
        <p:spPr>
          <a:xfrm>
            <a:off x="1143000" y="2009554"/>
            <a:ext cx="9906000" cy="40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CL"/>
              <a:t>LINK:</a:t>
            </a:r>
            <a:endParaRPr/>
          </a:p>
          <a:p>
            <a:pPr indent="0" lvl="0" marL="0" rtl="0" algn="l">
              <a:spcBef>
                <a:spcPts val="1000"/>
              </a:spcBef>
              <a:spcAft>
                <a:spcPts val="0"/>
              </a:spcAft>
              <a:buNone/>
            </a:pPr>
            <a:r>
              <a:rPr lang="es-CL"/>
              <a:t>https://drive.google.com/file/d/10XnPnGSJJTWdiAs1pyl7mWLFc7-u5QID/view?usp=sharing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CONDICIONES DE ENTREGA</a:t>
            </a:r>
            <a:endParaRPr/>
          </a:p>
        </p:txBody>
      </p:sp>
      <p:sp>
        <p:nvSpPr>
          <p:cNvPr id="185" name="Google Shape;185;p7"/>
          <p:cNvSpPr txBox="1"/>
          <p:nvPr>
            <p:ph idx="1" type="body"/>
          </p:nvPr>
        </p:nvSpPr>
        <p:spPr>
          <a:xfrm>
            <a:off x="1143000" y="2283874"/>
            <a:ext cx="9906000" cy="402442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2"/>
              </a:buClr>
              <a:buSzPts val="1440"/>
              <a:buChar char="•"/>
            </a:pPr>
            <a:r>
              <a:rPr lang="es-CL" sz="1800"/>
              <a:t>Puede ser realizado de manera </a:t>
            </a:r>
            <a:r>
              <a:rPr b="1" lang="es-CL" sz="1800"/>
              <a:t>individual o en parejas</a:t>
            </a:r>
            <a:endParaRPr/>
          </a:p>
          <a:p>
            <a:pPr indent="-228600" lvl="0" marL="228600" rtl="0" algn="l">
              <a:lnSpc>
                <a:spcPct val="100000"/>
              </a:lnSpc>
              <a:spcBef>
                <a:spcPts val="1000"/>
              </a:spcBef>
              <a:spcAft>
                <a:spcPts val="0"/>
              </a:spcAft>
              <a:buClr>
                <a:schemeClr val="dk2"/>
              </a:buClr>
              <a:buSzPts val="1440"/>
              <a:buChar char="•"/>
            </a:pPr>
            <a:r>
              <a:rPr lang="es-CL" sz="1800"/>
              <a:t>Debe entregar todos sus códigos (link a colab o notebook .ipynb)</a:t>
            </a:r>
            <a:endParaRPr/>
          </a:p>
          <a:p>
            <a:pPr indent="-228600" lvl="0" marL="228600" rtl="0" algn="l">
              <a:lnSpc>
                <a:spcPct val="100000"/>
              </a:lnSpc>
              <a:spcBef>
                <a:spcPts val="1000"/>
              </a:spcBef>
              <a:spcAft>
                <a:spcPts val="0"/>
              </a:spcAft>
              <a:buClr>
                <a:schemeClr val="dk2"/>
              </a:buClr>
              <a:buSzPts val="1440"/>
              <a:buChar char="•"/>
            </a:pPr>
            <a:r>
              <a:rPr lang="es-CL" sz="1800"/>
              <a:t>Los códigos deben venir explicados y documentados</a:t>
            </a:r>
            <a:endParaRPr/>
          </a:p>
          <a:p>
            <a:pPr indent="-228600" lvl="0" marL="228600" rtl="0" algn="l">
              <a:lnSpc>
                <a:spcPct val="100000"/>
              </a:lnSpc>
              <a:spcBef>
                <a:spcPts val="1000"/>
              </a:spcBef>
              <a:spcAft>
                <a:spcPts val="0"/>
              </a:spcAft>
              <a:buClr>
                <a:schemeClr val="dk2"/>
              </a:buClr>
              <a:buSzPts val="1440"/>
              <a:buChar char="•"/>
            </a:pPr>
            <a:r>
              <a:rPr lang="es-CL" sz="1800"/>
              <a:t>Puede hacer los supuestos que estime convenientes, pero éstos deben estar documentados</a:t>
            </a:r>
            <a:endParaRPr/>
          </a:p>
          <a:p>
            <a:pPr indent="-137160" lvl="0" marL="228600" rtl="0" algn="l">
              <a:lnSpc>
                <a:spcPct val="100000"/>
              </a:lnSpc>
              <a:spcBef>
                <a:spcPts val="1000"/>
              </a:spcBef>
              <a:spcAft>
                <a:spcPts val="0"/>
              </a:spcAft>
              <a:buClr>
                <a:schemeClr val="dk2"/>
              </a:buClr>
              <a:buSzPts val="1440"/>
              <a:buNone/>
            </a:pPr>
            <a:r>
              <a:t/>
            </a:r>
            <a:endParaRPr sz="1800"/>
          </a:p>
          <a:p>
            <a:pPr indent="-228600" lvl="0" marL="228600" rtl="0" algn="l">
              <a:lnSpc>
                <a:spcPct val="100000"/>
              </a:lnSpc>
              <a:spcBef>
                <a:spcPts val="1000"/>
              </a:spcBef>
              <a:spcAft>
                <a:spcPts val="0"/>
              </a:spcAft>
              <a:buClr>
                <a:schemeClr val="dk2"/>
              </a:buClr>
              <a:buSzPts val="1440"/>
              <a:buChar char="•"/>
            </a:pPr>
            <a:r>
              <a:rPr lang="es-CL" sz="1800"/>
              <a:t>Se debe entregar vía Canvas del curso hasta antes de la fecha que sea estipulada por el Profesor.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PREGUNTA 1. DESARROLLO</a:t>
            </a:r>
            <a:endParaRPr/>
          </a:p>
        </p:txBody>
      </p:sp>
      <p:sp>
        <p:nvSpPr>
          <p:cNvPr id="106" name="Google Shape;106;p2"/>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920"/>
              <a:buChar char="•"/>
            </a:pPr>
            <a:r>
              <a:rPr lang="es-CL"/>
              <a:t>1.1 Explique con sus palabras cuáles son las principales diferencias y similitudes entre:</a:t>
            </a:r>
            <a:endParaRPr/>
          </a:p>
          <a:p>
            <a:pPr indent="-228600" lvl="1" marL="685800" rtl="0" algn="l">
              <a:lnSpc>
                <a:spcPct val="100000"/>
              </a:lnSpc>
              <a:spcBef>
                <a:spcPts val="500"/>
              </a:spcBef>
              <a:spcAft>
                <a:spcPts val="0"/>
              </a:spcAft>
              <a:buClr>
                <a:schemeClr val="dk2"/>
              </a:buClr>
              <a:buSzPts val="1600"/>
              <a:buChar char="•"/>
            </a:pPr>
            <a:r>
              <a:rPr lang="es-CL"/>
              <a:t>Una base de datos transaccional</a:t>
            </a:r>
            <a:endParaRPr/>
          </a:p>
          <a:p>
            <a:pPr indent="-228600" lvl="1" marL="685800" rtl="0" algn="l">
              <a:lnSpc>
                <a:spcPct val="100000"/>
              </a:lnSpc>
              <a:spcBef>
                <a:spcPts val="500"/>
              </a:spcBef>
              <a:spcAft>
                <a:spcPts val="0"/>
              </a:spcAft>
              <a:buClr>
                <a:schemeClr val="dk2"/>
              </a:buClr>
              <a:buSzPts val="1600"/>
              <a:buChar char="•"/>
            </a:pPr>
            <a:r>
              <a:rPr lang="es-CL"/>
              <a:t>Un Data Warehouse</a:t>
            </a:r>
            <a:endParaRPr/>
          </a:p>
          <a:p>
            <a:pPr indent="-228600" lvl="1" marL="685800" rtl="0" algn="l">
              <a:lnSpc>
                <a:spcPct val="100000"/>
              </a:lnSpc>
              <a:spcBef>
                <a:spcPts val="500"/>
              </a:spcBef>
              <a:spcAft>
                <a:spcPts val="0"/>
              </a:spcAft>
              <a:buClr>
                <a:schemeClr val="dk2"/>
              </a:buClr>
              <a:buSzPts val="1600"/>
              <a:buChar char="•"/>
            </a:pPr>
            <a:r>
              <a:rPr lang="es-CL"/>
              <a:t>Un Data Lake</a:t>
            </a:r>
            <a:endParaRPr/>
          </a:p>
          <a:p>
            <a:pPr indent="-228600" lvl="1" marL="685800" rtl="0" algn="l">
              <a:lnSpc>
                <a:spcPct val="100000"/>
              </a:lnSpc>
              <a:spcBef>
                <a:spcPts val="500"/>
              </a:spcBef>
              <a:spcAft>
                <a:spcPts val="0"/>
              </a:spcAft>
              <a:buClr>
                <a:schemeClr val="dk2"/>
              </a:buClr>
              <a:buSzPts val="1600"/>
              <a:buChar char="•"/>
            </a:pPr>
            <a:r>
              <a:rPr lang="es-CL"/>
              <a:t>Un Lake House</a:t>
            </a:r>
            <a:endParaRPr/>
          </a:p>
          <a:p>
            <a:pPr indent="-228600" lvl="0" marL="228600" rtl="0" algn="l">
              <a:lnSpc>
                <a:spcPct val="100000"/>
              </a:lnSpc>
              <a:spcBef>
                <a:spcPts val="1000"/>
              </a:spcBef>
              <a:spcAft>
                <a:spcPts val="0"/>
              </a:spcAft>
              <a:buClr>
                <a:schemeClr val="dk2"/>
              </a:buClr>
              <a:buSzPts val="1920"/>
              <a:buChar char="•"/>
            </a:pPr>
            <a:r>
              <a:rPr lang="es-CL"/>
              <a:t>1.2 Proponga un ejemplo y caso de uso para cada una de ellas</a:t>
            </a:r>
            <a:endParaRPr/>
          </a:p>
          <a:p>
            <a:pPr indent="-106679" lvl="0" marL="228600" rtl="0" algn="l">
              <a:lnSpc>
                <a:spcPct val="100000"/>
              </a:lnSpc>
              <a:spcBef>
                <a:spcPts val="1000"/>
              </a:spcBef>
              <a:spcAft>
                <a:spcPts val="0"/>
              </a:spcAft>
              <a:buClr>
                <a:schemeClr val="dk2"/>
              </a:buClr>
              <a:buSzPts val="192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168a3ba54f_0_1"/>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90000"/>
              </a:lnSpc>
              <a:spcBef>
                <a:spcPts val="0"/>
              </a:spcBef>
              <a:spcAft>
                <a:spcPts val="0"/>
              </a:spcAft>
              <a:buNone/>
            </a:pPr>
            <a:r>
              <a:rPr i="1" lang="es-CL" sz="6000">
                <a:latin typeface="Arial"/>
                <a:ea typeface="Arial"/>
                <a:cs typeface="Arial"/>
                <a:sym typeface="Arial"/>
              </a:rPr>
              <a:t>RESPUESTA1.1 Explique con sus palabras cuáles son las principales diferencias y similitudes</a:t>
            </a:r>
            <a:endParaRPr i="1" sz="6000">
              <a:latin typeface="Arial"/>
              <a:ea typeface="Arial"/>
              <a:cs typeface="Arial"/>
              <a:sym typeface="Arial"/>
            </a:endParaRPr>
          </a:p>
          <a:p>
            <a:pPr indent="0" lvl="0" marL="0" rtl="0" algn="l">
              <a:lnSpc>
                <a:spcPct val="100000"/>
              </a:lnSpc>
              <a:spcBef>
                <a:spcPts val="1000"/>
              </a:spcBef>
              <a:spcAft>
                <a:spcPts val="0"/>
              </a:spcAft>
              <a:buNone/>
            </a:pPr>
            <a:r>
              <a:rPr b="1" lang="es-CL" sz="3815">
                <a:latin typeface="Arial"/>
                <a:ea typeface="Arial"/>
                <a:cs typeface="Arial"/>
                <a:sym typeface="Arial"/>
              </a:rPr>
              <a:t>Base de datos transaccional versus Data Warehouse</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Diferencias en su Propósito: Las bases de datos transaccionales se utilizan para la gestión de transacciones diarias de una empresa, mientras que los data warehouses se utilizan para el análisis y la toma de decisiones estratégicas en el largo plazo.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Diferencias en Estructura: Las bases de datos transaccionales están diseñadas para procesar transacciones y realizar operaciones de inserción, actualización y eliminación de datos. Los data warehouses están diseñados para el análisis y permiten consultas complejas de datos y la generación de informes.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Diferencias en el Esquema: Las bases de datos transaccionales tienen un esquema flexible y se adaptan fácilmente a los cambios. Los data warehouses tienen un esquema rígido y requieren una planificación cuidadosa para su diseño.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Procesos de Actualizaciones: Las bases de datos transaccionales se actualizan en tiempo real, mientras que los data warehouses se actualizan periódicamente, generalmente en intervalos de horas o días.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Tamaño de datos: Las bases de datos transaccionales suelen contener un volumen relativamente pequeño de datos, mientras que los data warehouses contienen grandes cantidades de datos históricos.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Complejidad de consultas: Las consultas en las bases de datos transaccionales son relativamente sencillas, mientras que en los data warehouses las consultas pueden ser muy complejas debido a la gran cantidad de datos almacenados.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Ubicación de los datos: Las bases de datos transaccionales se encuentran en sistemas de producción de la empresa, mientras que los data warehouses se encuentran en un sistema separado.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Rendimiento: Las bases de datos transaccionales están optimizadas para el rendimiento en tiempo real, mientras que los data warehouses están optimizados para el rendimiento en consultas y análisis.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Almacenamiento: Las bases de datos transaccionales pueden almacenar datos por un período limitado de tiempo, mientras que los data warehouses almacenan datos históricos durante muchos años.</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“Base de datos o data warehouse: ¿cuál es la diferencia?”: </a:t>
            </a:r>
            <a:r>
              <a:rPr lang="es-CL" sz="3815" u="sng">
                <a:solidFill>
                  <a:schemeClr val="hlink"/>
                </a:solidFill>
                <a:latin typeface="Arial"/>
                <a:ea typeface="Arial"/>
                <a:cs typeface="Arial"/>
                <a:sym typeface="Arial"/>
                <a:hlinkClick r:id="rId3"/>
              </a:rPr>
              <a:t>https://insightsoftware.com/es/blog/database-vs-data-warehouse-whats-the-difference/</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“Cuándo elegir un data warehouse en lugar de una base de datos”: </a:t>
            </a:r>
            <a:r>
              <a:rPr lang="es-CL" sz="3815" u="sng">
                <a:solidFill>
                  <a:schemeClr val="hlink"/>
                </a:solidFill>
                <a:latin typeface="Arial"/>
                <a:ea typeface="Arial"/>
                <a:cs typeface="Arial"/>
                <a:sym typeface="Arial"/>
                <a:hlinkClick r:id="rId4"/>
              </a:rPr>
              <a:t>https://blog.bismart.com/cuando-elegir-data-warehouse-para-empresa</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base y Data warehouse ¿En qué se diferencian?”: </a:t>
            </a:r>
            <a:r>
              <a:rPr lang="es-CL" sz="3815" u="sng">
                <a:solidFill>
                  <a:schemeClr val="hlink"/>
                </a:solidFill>
                <a:latin typeface="Arial"/>
                <a:ea typeface="Arial"/>
                <a:cs typeface="Arial"/>
                <a:sym typeface="Arial"/>
                <a:hlinkClick r:id="rId5"/>
              </a:rPr>
              <a:t>https://smartable.es/es/blog/41-data-base-y-data-warehouse-en-que-se-diferencian</a:t>
            </a:r>
            <a:endParaRPr sz="3815">
              <a:latin typeface="Arial"/>
              <a:ea typeface="Arial"/>
              <a:cs typeface="Arial"/>
              <a:sym typeface="Arial"/>
            </a:endParaRPr>
          </a:p>
          <a:p>
            <a:pPr indent="0" lvl="0" marL="0" marR="0" rtl="0" algn="l">
              <a:lnSpc>
                <a:spcPct val="100000"/>
              </a:lnSpc>
              <a:spcBef>
                <a:spcPts val="500"/>
              </a:spcBef>
              <a:spcAft>
                <a:spcPts val="0"/>
              </a:spcAft>
              <a:buNone/>
            </a:pPr>
            <a:r>
              <a:t/>
            </a:r>
            <a:endParaRPr sz="3815">
              <a:latin typeface="Arial"/>
              <a:ea typeface="Arial"/>
              <a:cs typeface="Arial"/>
              <a:sym typeface="Arial"/>
            </a:endParaRPr>
          </a:p>
          <a:p>
            <a:pPr indent="0" lvl="0" marL="0" marR="0" rtl="0" algn="l">
              <a:lnSpc>
                <a:spcPct val="100000"/>
              </a:lnSpc>
              <a:spcBef>
                <a:spcPts val="500"/>
              </a:spcBef>
              <a:spcAft>
                <a:spcPts val="0"/>
              </a:spcAft>
              <a:buNone/>
            </a:pPr>
            <a:r>
              <a:rPr b="1" lang="es-CL" sz="3815">
                <a:latin typeface="Arial"/>
                <a:ea typeface="Arial"/>
                <a:cs typeface="Arial"/>
                <a:sym typeface="Arial"/>
              </a:rPr>
              <a:t>Data Warehouse versus Data Lake</a:t>
            </a:r>
            <a:endParaRPr b="1"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Estructura de los datos: El Data Warehouse es una estructura centralizada y organizada de datos, mientras que el Data Lake es un almacenamiento de datos en bruto sin estructura predefinida.</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Tipo de datos: El Data Warehouse se enfoca en datos estructurados y formateados, mientras que el Data Lake almacena datos estructurados, semiestructurados y no estructurados.</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Almacenamiento: El Data Warehouse se almacena en un almacenamiento tradicional, mientras que el Data Lake utiliza tecnologías de almacenamiento de Big Data como Hadoop Distributed File System (HDFS) o Amazon S3.</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Velocidad de procesamiento: El Data Warehouse se enfoca en la velocidad de consulta y procesamiento de datos, mientras que el Data Lake se enfoca en el almacenamiento de grandes cantidades de datos sin preocuparse por la velocidad de procesamiento.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Costo: El Data Warehouse es más costoso debido a su estructura centralizada y a los procesos de transformación y carga de datos, mientras que el Data Lake es menos costoso debido a su estructura descentralizada y al almacenamiento de datos sin procesamiento previo.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Escalabilidad: El Data Lake es más escalable que el Data Warehouse debido a su capacidad de almacenamiento de datos "en bruto".</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Flexibilidad: El Data Lake es más flexible que el Data Warehouse debido a su capacidad para almacenar diferentes tipos de datos y su estructura descentralizada.</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Uso: El Data Warehouse es utilizado principalmente por analistas de negocio y gerentes, mientras que el Data Lake es utilizado por científicos de datos y desarrolladores de software.</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Procesamiento en tiempo real: El Data Warehouse no es adecuado para procesamiento en tiempo real, mientras que el Data Lake puede utilizarse para procesamiento en tiempo real.</a:t>
            </a:r>
            <a:endParaRPr sz="3815">
              <a:latin typeface="Arial"/>
              <a:ea typeface="Arial"/>
              <a:cs typeface="Arial"/>
              <a:sym typeface="Arial"/>
            </a:endParaRPr>
          </a:p>
          <a:p>
            <a:pPr indent="-174869" lvl="1" marL="685800" marR="0" rtl="0" algn="l">
              <a:lnSpc>
                <a:spcPct val="100000"/>
              </a:lnSpc>
              <a:spcBef>
                <a:spcPts val="500"/>
              </a:spcBef>
              <a:spcAft>
                <a:spcPts val="0"/>
              </a:spcAft>
              <a:buSzPct val="79032"/>
              <a:buChar char="•"/>
            </a:pPr>
            <a:r>
              <a:rPr lang="es-CL" sz="3815">
                <a:latin typeface="Arial"/>
                <a:ea typeface="Arial"/>
                <a:cs typeface="Arial"/>
                <a:sym typeface="Arial"/>
              </a:rPr>
              <a:t>Requerimientos de seguridad: El Data Warehouse es más seguro debido a su estructura centralizada y los controles de acceso a los datos, mientras que el Data Lake es menos seguro debido a su estructura descentralizada y su capacidad para almacenar datos sin procesar.</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Y DATA WAREHOUSE: ¿QUÉ SON Y EN QUÉ SE DIFERENCIAN?”: </a:t>
            </a:r>
            <a:r>
              <a:rPr lang="es-CL" sz="3815" u="sng">
                <a:solidFill>
                  <a:schemeClr val="hlink"/>
                </a:solidFill>
                <a:latin typeface="Arial"/>
                <a:ea typeface="Arial"/>
                <a:cs typeface="Arial"/>
                <a:sym typeface="Arial"/>
                <a:hlinkClick r:id="rId6"/>
              </a:rPr>
              <a:t>https://www.techedgegroup.com/es/blog/data-lake-data-warehouse-definicion-diferencias</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vs Data Warehouse”: </a:t>
            </a:r>
            <a:r>
              <a:rPr lang="es-CL" sz="3815" u="sng">
                <a:solidFill>
                  <a:schemeClr val="hlink"/>
                </a:solidFill>
                <a:latin typeface="Arial"/>
                <a:ea typeface="Arial"/>
                <a:cs typeface="Arial"/>
                <a:sym typeface="Arial"/>
                <a:hlinkClick r:id="rId7"/>
              </a:rPr>
              <a:t>https://www.qlik.com/us/data-lake/data-lake-vs-data-warehouse</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vs. Data Warehouse: What’s the Difference?”: </a:t>
            </a:r>
            <a:r>
              <a:rPr lang="es-CL" sz="3815" u="sng">
                <a:solidFill>
                  <a:schemeClr val="hlink"/>
                </a:solidFill>
                <a:latin typeface="Arial"/>
                <a:ea typeface="Arial"/>
                <a:cs typeface="Arial"/>
                <a:sym typeface="Arial"/>
                <a:hlinkClick r:id="rId8"/>
              </a:rPr>
              <a:t>https://www.coursera.org/articles/data-lake-vs-data-warehouse</a:t>
            </a:r>
            <a:endParaRPr sz="3815">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168a3ba54f_1_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i="1" lang="es-CL" sz="4400">
                <a:latin typeface="Arial"/>
                <a:ea typeface="Arial"/>
                <a:cs typeface="Arial"/>
                <a:sym typeface="Arial"/>
              </a:rPr>
              <a:t>RESPUESTA1.1</a:t>
            </a:r>
            <a:endParaRPr b="1" sz="3815">
              <a:latin typeface="Arial"/>
              <a:ea typeface="Arial"/>
              <a:cs typeface="Arial"/>
              <a:sym typeface="Arial"/>
            </a:endParaRPr>
          </a:p>
          <a:p>
            <a:pPr indent="0" lvl="0" marL="0" rtl="0" algn="l">
              <a:lnSpc>
                <a:spcPct val="90000"/>
              </a:lnSpc>
              <a:spcBef>
                <a:spcPts val="0"/>
              </a:spcBef>
              <a:spcAft>
                <a:spcPts val="0"/>
              </a:spcAft>
              <a:buNone/>
            </a:pPr>
            <a:r>
              <a:rPr b="1" lang="es-CL" sz="4800">
                <a:latin typeface="Arial"/>
                <a:ea typeface="Arial"/>
                <a:cs typeface="Arial"/>
                <a:sym typeface="Arial"/>
              </a:rPr>
              <a:t>Data Lake versus Lakehouse</a:t>
            </a:r>
            <a:endParaRPr b="1" sz="4800">
              <a:latin typeface="Arial"/>
              <a:ea typeface="Arial"/>
              <a:cs typeface="Arial"/>
              <a:sym typeface="Arial"/>
            </a:endParaRPr>
          </a:p>
          <a:p>
            <a:pPr indent="0" lvl="0" marL="0" rtl="0" algn="l">
              <a:lnSpc>
                <a:spcPct val="90000"/>
              </a:lnSpc>
              <a:spcBef>
                <a:spcPts val="0"/>
              </a:spcBef>
              <a:spcAft>
                <a:spcPts val="0"/>
              </a:spcAft>
              <a:buNone/>
            </a:pPr>
            <a:r>
              <a:rPr lang="es-CL" sz="4800">
                <a:latin typeface="Arial"/>
                <a:ea typeface="Arial"/>
                <a:cs typeface="Arial"/>
                <a:sym typeface="Arial"/>
              </a:rPr>
              <a:t>Tanto un Data Lake como un Lakehouse son sistemas de almacenamiento de datos que se utilizan para gestionar grandes volúmenes de información y facilitar su análisis. </a:t>
            </a:r>
            <a:endParaRPr sz="4800">
              <a:latin typeface="Arial"/>
              <a:ea typeface="Arial"/>
              <a:cs typeface="Arial"/>
              <a:sym typeface="Arial"/>
            </a:endParaRPr>
          </a:p>
          <a:p>
            <a:pPr indent="0" lvl="0" marL="0" rtl="0" algn="l">
              <a:lnSpc>
                <a:spcPct val="90000"/>
              </a:lnSpc>
              <a:spcBef>
                <a:spcPts val="0"/>
              </a:spcBef>
              <a:spcAft>
                <a:spcPts val="0"/>
              </a:spcAft>
              <a:buNone/>
            </a:pPr>
            <a:r>
              <a:rPr lang="es-CL" sz="4800">
                <a:latin typeface="Arial"/>
                <a:ea typeface="Arial"/>
                <a:cs typeface="Arial"/>
                <a:sym typeface="Arial"/>
              </a:rPr>
              <a:t>A continuación se presentan las principales similitudes y diferencias entre ambos:</a:t>
            </a:r>
            <a:endParaRPr sz="4800">
              <a:latin typeface="Arial"/>
              <a:ea typeface="Arial"/>
              <a:cs typeface="Arial"/>
              <a:sym typeface="Arial"/>
            </a:endParaRPr>
          </a:p>
          <a:p>
            <a:pPr indent="0" lvl="0" marL="0" marR="0" rtl="0" algn="l">
              <a:lnSpc>
                <a:spcPct val="100000"/>
              </a:lnSpc>
              <a:spcBef>
                <a:spcPts val="500"/>
              </a:spcBef>
              <a:spcAft>
                <a:spcPts val="0"/>
              </a:spcAft>
              <a:buNone/>
            </a:pPr>
            <a:r>
              <a:rPr b="1" lang="es-CL" sz="4800">
                <a:latin typeface="Arial"/>
                <a:ea typeface="Arial"/>
                <a:cs typeface="Arial"/>
                <a:sym typeface="Arial"/>
              </a:rPr>
              <a:t>Similitudes entre Data Lake versus Lakehouse:</a:t>
            </a:r>
            <a:endParaRPr b="1"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almacenan grandes cantidades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permiten la integración de múltiples fuentes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facilitan el análisis y procesamiento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pueden ser utilizados por diferentes usuarios y áreas de una empresa.</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pueden integrarse con herramientas de análisis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son sistemas de almacenamiento de datos escalables y flexibles.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pueden ser utilizados para procesamiento en tiempo real.</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pueden integrarse con herramientas de big data y tecnologías de análisis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son compatibles con almacenamiento de datos sin procesar.</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Ambos pueden utilizarse para almacenar diferentes tipos de datos, incluidos datos estructurados, semiestructurados y no estructurados.</a:t>
            </a:r>
            <a:endParaRPr sz="4800">
              <a:latin typeface="Arial"/>
              <a:ea typeface="Arial"/>
              <a:cs typeface="Arial"/>
              <a:sym typeface="Arial"/>
            </a:endParaRPr>
          </a:p>
          <a:p>
            <a:pPr indent="0" lvl="0" marL="0" marR="0" rtl="0" algn="l">
              <a:lnSpc>
                <a:spcPct val="100000"/>
              </a:lnSpc>
              <a:spcBef>
                <a:spcPts val="500"/>
              </a:spcBef>
              <a:spcAft>
                <a:spcPts val="0"/>
              </a:spcAft>
              <a:buNone/>
            </a:pPr>
            <a:r>
              <a:rPr b="1" lang="es-CL" sz="4800">
                <a:latin typeface="Arial"/>
                <a:ea typeface="Arial"/>
                <a:cs typeface="Arial"/>
                <a:sym typeface="Arial"/>
              </a:rPr>
              <a:t>Diferencias entre Data Lake versus Lakehouse:</a:t>
            </a:r>
            <a:endParaRPr b="1"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Estructura de los datos: El Data Lake es un almacenamiento de datos en bruto sin estructura predefinida, mientras que el Lakehouse es una estructura organizada y bien definida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Tipo de datos: El Data Lake almacena datos estructurados, semiestructurados y no estructurados, mientras que el Lakehouse se enfoca en datos estructurados.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Almacenamiento: El Data Lake utiliza tecnologías de almacenamiento de Big Data como Hadoop Distributed File System (HDFS) o Amazon S3, mientras que el Lakehouse utiliza sistemas de almacenamiento de bases de datos relacionales.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Velocidad de procesamiento: El Data Lake se enfoca en el almacenamiento de grandes cantidades de datos sin preocuparse por la velocidad de procesamiento, mientras que el Lakehouse se enfoca en la velocidad de consulta y procesamiento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Procesamiento de datos: El Data Lake no incluye procesamiento de datos en el almacenamiento, mientras que el Lakehouse incluye procesamiento de datos en el almacenamiento.</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Arquitectura: El Data Lake es una arquitectura de big data, mientras que el Lakehouse es una arquitectura híbrida que combina tecnologías de big data y bases de datos relacionales.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Escalabilidad: El Data Lake es más escalable que el Lakehouse, debido a la capacidad del Data Lake para almacenamiento de datos "en bruto".</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Uso: El Data Lake es utilizado principalmente por científicos de datos y desarrolladores de software, mientras que el Lakehouse es utilizado por analistas de negocio, gerentes y otros usuarios de negocio.</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Costo: El Data Lake es menos costoso debido a su estructura descentralizada y al almacenamiento de datos sin procesamiento previo, mientras que el Lakehouse es más costoso debido a su estructura organizada y procesamiento de datos.</a:t>
            </a:r>
            <a:endParaRPr sz="4800">
              <a:latin typeface="Arial"/>
              <a:ea typeface="Arial"/>
              <a:cs typeface="Arial"/>
              <a:sym typeface="Arial"/>
            </a:endParaRPr>
          </a:p>
          <a:p>
            <a:pPr indent="-203200" lvl="1" marL="685800" marR="0" rtl="0" algn="l">
              <a:lnSpc>
                <a:spcPct val="100000"/>
              </a:lnSpc>
              <a:spcBef>
                <a:spcPts val="500"/>
              </a:spcBef>
              <a:spcAft>
                <a:spcPts val="0"/>
              </a:spcAft>
              <a:buSzPct val="100000"/>
              <a:buChar char="•"/>
            </a:pPr>
            <a:r>
              <a:rPr lang="es-CL" sz="4800">
                <a:latin typeface="Arial"/>
                <a:ea typeface="Arial"/>
                <a:cs typeface="Arial"/>
                <a:sym typeface="Arial"/>
              </a:rPr>
              <a:t>Requerimientos de seguridad: El Lakehouse es más seguro debido a su estructura organizada y los controles de acceso a los datos, mientras que el Data Lake es menos seguro debido a su estructura descentralizada y su capacidad para almacenar datos sin procesar.</a:t>
            </a:r>
            <a:endParaRPr sz="4800">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Lakehouse”: </a:t>
            </a:r>
            <a:r>
              <a:rPr lang="es-CL" sz="3815" u="sng">
                <a:solidFill>
                  <a:schemeClr val="hlink"/>
                </a:solidFill>
                <a:latin typeface="Arial"/>
                <a:ea typeface="Arial"/>
                <a:cs typeface="Arial"/>
                <a:sym typeface="Arial"/>
                <a:hlinkClick r:id="rId3"/>
              </a:rPr>
              <a:t>https://www.databricks.com/glossary/data-lakehouse</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Lakehouse vs. Data Lake”: </a:t>
            </a:r>
            <a:r>
              <a:rPr lang="es-CL" sz="3815" u="sng">
                <a:solidFill>
                  <a:schemeClr val="hlink"/>
                </a:solidFill>
                <a:latin typeface="Arial"/>
                <a:ea typeface="Arial"/>
                <a:cs typeface="Arial"/>
                <a:sym typeface="Arial"/>
                <a:hlinkClick r:id="rId4"/>
              </a:rPr>
              <a:t>https://medium.com/codex/data-lakehouse-vs-data-lake-77ecfeef0064</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vs. Delta Lake vs. Data Lakehouse”: </a:t>
            </a:r>
            <a:r>
              <a:rPr lang="es-CL" sz="3815" u="sng">
                <a:solidFill>
                  <a:schemeClr val="hlink"/>
                </a:solidFill>
                <a:latin typeface="Arial"/>
                <a:ea typeface="Arial"/>
                <a:cs typeface="Arial"/>
                <a:sym typeface="Arial"/>
                <a:hlinkClick r:id="rId5"/>
              </a:rPr>
              <a:t>https://techcommunity.microsoft.com/t5/azure-synapse-analytics-blog/synapse-data-lake-vs-delta-lake-vs-data-lakehouse/ba-p/3673653</a:t>
            </a:r>
            <a:endParaRPr sz="3815">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168a3ba54f_1_29"/>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i="1" lang="es-CL" sz="1100">
                <a:latin typeface="Arial"/>
                <a:ea typeface="Arial"/>
                <a:cs typeface="Arial"/>
                <a:sym typeface="Arial"/>
              </a:rPr>
              <a:t>RESPUESTA1.1</a:t>
            </a:r>
            <a:endParaRPr sz="1100">
              <a:latin typeface="Arial"/>
              <a:ea typeface="Arial"/>
              <a:cs typeface="Arial"/>
              <a:sym typeface="Arial"/>
            </a:endParaRPr>
          </a:p>
          <a:p>
            <a:pPr indent="0" lvl="0" marL="0" rtl="0" algn="l">
              <a:lnSpc>
                <a:spcPct val="90000"/>
              </a:lnSpc>
              <a:spcBef>
                <a:spcPts val="0"/>
              </a:spcBef>
              <a:spcAft>
                <a:spcPts val="0"/>
              </a:spcAft>
              <a:buNone/>
            </a:pPr>
            <a:r>
              <a:t/>
            </a:r>
            <a:endParaRPr sz="1100">
              <a:latin typeface="Arial"/>
              <a:ea typeface="Arial"/>
              <a:cs typeface="Arial"/>
              <a:sym typeface="Arial"/>
            </a:endParaRPr>
          </a:p>
          <a:p>
            <a:pPr indent="0" lvl="0" marL="0" rtl="0" algn="l">
              <a:lnSpc>
                <a:spcPct val="90000"/>
              </a:lnSpc>
              <a:spcBef>
                <a:spcPts val="0"/>
              </a:spcBef>
              <a:spcAft>
                <a:spcPts val="0"/>
              </a:spcAft>
              <a:buNone/>
            </a:pPr>
            <a:r>
              <a:rPr b="1" lang="es-CL" sz="1100">
                <a:latin typeface="Arial"/>
                <a:ea typeface="Arial"/>
                <a:cs typeface="Arial"/>
                <a:sym typeface="Arial"/>
              </a:rPr>
              <a:t>Similitudes entre todas: Base de Datos transaccional, Data Warehouse, Data Lake y Lakehouse</a:t>
            </a:r>
            <a:endParaRPr sz="1100">
              <a:latin typeface="Arial"/>
              <a:ea typeface="Arial"/>
              <a:cs typeface="Arial"/>
              <a:sym typeface="Arial"/>
            </a:endParaRPr>
          </a:p>
          <a:p>
            <a:pPr indent="-196850" lvl="1" marL="685800" rtl="0" algn="l">
              <a:lnSpc>
                <a:spcPct val="115000"/>
              </a:lnSpc>
              <a:spcBef>
                <a:spcPts val="1200"/>
              </a:spcBef>
              <a:spcAft>
                <a:spcPts val="0"/>
              </a:spcAft>
              <a:buClr>
                <a:schemeClr val="dk1"/>
              </a:buClr>
              <a:buSzPts val="1100"/>
              <a:buChar char="•"/>
            </a:pPr>
            <a:r>
              <a:rPr lang="es-CL" sz="1100">
                <a:latin typeface="Arial"/>
                <a:ea typeface="Arial"/>
                <a:cs typeface="Arial"/>
                <a:sym typeface="Arial"/>
              </a:rPr>
              <a:t>Son sistemas de almacenamiento de datos.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Pueden contener grandes cantidades de información.</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Pueden ser utilizados para el análisis de datos.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Pueden ser utilizados para la toma de decisiones empresarial.</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Pueden contener información histórica y en tiempo real.</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la data mining - minería de datos.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el descubrimiento de patrones y tendencias.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integran con herramientas de visualización de datos.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la creación de  consultas y reportes.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el análisis predictivo.</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la generación de alertas y notificaciones.</a:t>
            </a:r>
            <a:endParaRPr sz="1100">
              <a:latin typeface="Arial"/>
              <a:ea typeface="Arial"/>
              <a:cs typeface="Arial"/>
              <a:sym typeface="Arial"/>
            </a:endParaRPr>
          </a:p>
          <a:p>
            <a:pPr indent="-196850" lvl="1" marL="685800" rtl="0" algn="l">
              <a:lnSpc>
                <a:spcPct val="115000"/>
              </a:lnSpc>
              <a:spcBef>
                <a:spcPts val="0"/>
              </a:spcBef>
              <a:spcAft>
                <a:spcPts val="0"/>
              </a:spcAft>
              <a:buClr>
                <a:schemeClr val="dk1"/>
              </a:buClr>
              <a:buSzPts val="1100"/>
              <a:buChar char="•"/>
            </a:pPr>
            <a:r>
              <a:rPr lang="es-CL" sz="1100">
                <a:latin typeface="Arial"/>
                <a:ea typeface="Arial"/>
                <a:cs typeface="Arial"/>
                <a:sym typeface="Arial"/>
              </a:rPr>
              <a:t>Se utilizan para la automatización de procesos empresariales.</a:t>
            </a:r>
            <a:endParaRPr sz="1100">
              <a:latin typeface="Arial"/>
              <a:ea typeface="Arial"/>
              <a:cs typeface="Arial"/>
              <a:sym typeface="Arial"/>
            </a:endParaRPr>
          </a:p>
          <a:p>
            <a:pPr indent="0" lvl="0" marL="0" marR="0" rtl="0" algn="l">
              <a:lnSpc>
                <a:spcPct val="100000"/>
              </a:lnSpc>
              <a:spcBef>
                <a:spcPts val="1200"/>
              </a:spcBef>
              <a:spcAft>
                <a:spcPts val="0"/>
              </a:spcAft>
              <a:buNone/>
            </a:pPr>
            <a:r>
              <a:t/>
            </a:r>
            <a:endParaRPr sz="1100">
              <a:latin typeface="Arial"/>
              <a:ea typeface="Arial"/>
              <a:cs typeface="Arial"/>
              <a:sym typeface="Arial"/>
            </a:endParaRPr>
          </a:p>
          <a:p>
            <a:pPr indent="0" lvl="0" marL="0" marR="0" rtl="0" algn="l">
              <a:lnSpc>
                <a:spcPct val="100000"/>
              </a:lnSpc>
              <a:spcBef>
                <a:spcPts val="500"/>
              </a:spcBef>
              <a:spcAft>
                <a:spcPts val="0"/>
              </a:spcAft>
              <a:buNone/>
            </a:pPr>
            <a:r>
              <a:rPr lang="es-CL" sz="1100">
                <a:latin typeface="Arial"/>
                <a:ea typeface="Arial"/>
                <a:cs typeface="Arial"/>
                <a:sym typeface="Arial"/>
              </a:rPr>
              <a:t>“Data Lake vs. Delta Lake vs. Data Lakehouse”</a:t>
            </a:r>
            <a:r>
              <a:rPr lang="es-CL" sz="1100">
                <a:latin typeface="Arial"/>
                <a:ea typeface="Arial"/>
                <a:cs typeface="Arial"/>
                <a:sym typeface="Arial"/>
              </a:rPr>
              <a:t>: </a:t>
            </a:r>
            <a:r>
              <a:rPr lang="es-CL" sz="1100" u="sng">
                <a:solidFill>
                  <a:schemeClr val="hlink"/>
                </a:solidFill>
                <a:latin typeface="Arial"/>
                <a:ea typeface="Arial"/>
                <a:cs typeface="Arial"/>
                <a:sym typeface="Arial"/>
                <a:hlinkClick r:id="rId3"/>
              </a:rPr>
              <a:t>https://techcommunity.microsoft.com/t5/azure-synapse-analytics-blog/synapse-data-lake-vs-delta-lake-vs-data-lakehouse/ba-p/3673653</a:t>
            </a:r>
            <a:endParaRPr sz="1100">
              <a:latin typeface="Arial"/>
              <a:ea typeface="Arial"/>
              <a:cs typeface="Arial"/>
              <a:sym typeface="Arial"/>
            </a:endParaRPr>
          </a:p>
          <a:p>
            <a:pPr indent="0" lvl="0" marL="0" marR="0" rtl="0" algn="l">
              <a:lnSpc>
                <a:spcPct val="100000"/>
              </a:lnSpc>
              <a:spcBef>
                <a:spcPts val="500"/>
              </a:spcBef>
              <a:spcAft>
                <a:spcPts val="0"/>
              </a:spcAft>
              <a:buNone/>
            </a:pPr>
            <a:r>
              <a:rPr lang="es-CL" sz="1100">
                <a:latin typeface="Arial"/>
                <a:ea typeface="Arial"/>
                <a:cs typeface="Arial"/>
                <a:sym typeface="Arial"/>
              </a:rPr>
              <a:t>“Data Storage Explained: Data Lake vs Warehouse vs Database”: </a:t>
            </a:r>
            <a:r>
              <a:rPr lang="es-CL" sz="1100" u="sng">
                <a:solidFill>
                  <a:schemeClr val="hlink"/>
                </a:solidFill>
                <a:latin typeface="Arial"/>
                <a:ea typeface="Arial"/>
                <a:cs typeface="Arial"/>
                <a:sym typeface="Arial"/>
                <a:hlinkClick r:id="rId4"/>
              </a:rPr>
              <a:t>https://www.bmc.com/blogs/data-lake-vs-data-warehouse-vs-database-whats-the-difference/</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168a3ba54f_1_35"/>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i="1" lang="es-CL" sz="4400">
                <a:latin typeface="Arial"/>
                <a:ea typeface="Arial"/>
                <a:cs typeface="Arial"/>
                <a:sym typeface="Arial"/>
              </a:rPr>
              <a:t>RESPUESTA1.1</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b="1" lang="es-CL" sz="5630">
                <a:latin typeface="Arial"/>
                <a:ea typeface="Arial"/>
                <a:cs typeface="Arial"/>
                <a:sym typeface="Arial"/>
              </a:rPr>
              <a:t>Diferencias entre todas: BD transaccional, Data Warehouse, Data Lake y Lakehouse</a:t>
            </a:r>
            <a:endParaRPr b="1"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Propósito: Una base de datos transaccional se utiliza para registrar transacciones de negocio en tiempo real, mientras que un Data Warehouse, un Data Lake y un Lakehouse se utilizan para análisis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Tipo de datos: Una base de datos transaccional se enfoca en datos estructurados para aplicaciones de negocio, mientras que un Data Warehouse, un Data Lake y un Lakehouse pueden almacenar datos estructurados, semiestructurados y no estructurados.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Estructura de los datos: Una base de datos transaccional tiene una estructura rígida, mientras que un Data Warehouse, un Data Lake y un Lakehouse no tienen una estructura predefinida.</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Almacenamiento: Una base de datos transaccional utiliza un modelo de bases de datos relacionales, mientras que un Data Warehouse, un Data Lake y un Lakehouse utilizan tecnologías de almacenamiento de big data, como Hadoop Distributed File System (HDFS) o Amazon S3.</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Velocidad de procesamiento: Una base de datos transaccional se enfoca en la velocidad de procesamiento de transacciones, mientras que un Data Warehouse se enfoca en la velocidad de procesamiento de consultas de datos y un Data Lake y un Lakehouse se enfocan en el almacenamiento de grandes cantidades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Procesamiento de datos: Una base de datos transaccional no incluye procesamiento de datos en el almacenamiento, mientras que un Data Warehouse, un Data Lake y un Lakehouse pueden incluir procesamiento de datos en el almacenamiento.</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Escalabilidad: Una base de datos transaccional no es tan escalable como un Data Warehouse, un Data Lake y un Lakehouse, ya que no está diseñada para manejar grandes cantidades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Análisis de datos: Una base de datos transaccional no es adecuada para análisis de datos complejos, mientras que un Data Warehouse, un Data Lake y un Lakehouse están diseñados para análisis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Uso: Una base de datos transaccional se utiliza principalmente por aplicaciones de negocio y transacciones en tiempo real, mientras que un Data Warehouse, un Data Lake y un Lakehouse se utilizan por analistas de datos y científicos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Costo: Una base de datos transaccional es más económica que un Data Warehouse, un Data Lake y un Lakehouse debido a sus requerimientos de almacenamiento y procesamiento de datos.</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Arquitectura: Una base de datos transaccional utiliza una arquitectura de bases de datos relacionales, mientras que un Data Warehouse, un Data Lake y un Lakehouse utilizan una arquitectura de big data.</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Integración de datos: Un Data Warehouse integra datos de múltiples fuentes y transforma los datos en una estructura coherente, mientras que un Data Lake y un Lakehouse almacenan datos en su formato original sin transformación.</a:t>
            </a:r>
            <a:endParaRPr sz="5630">
              <a:latin typeface="Arial"/>
              <a:ea typeface="Arial"/>
              <a:cs typeface="Arial"/>
              <a:sym typeface="Arial"/>
            </a:endParaRPr>
          </a:p>
          <a:p>
            <a:pPr indent="-203688" lvl="1" marL="685800" marR="0" rtl="0" algn="l">
              <a:lnSpc>
                <a:spcPct val="100000"/>
              </a:lnSpc>
              <a:spcBef>
                <a:spcPts val="500"/>
              </a:spcBef>
              <a:spcAft>
                <a:spcPts val="0"/>
              </a:spcAft>
              <a:buSzPct val="85792"/>
              <a:buChar char="•"/>
            </a:pPr>
            <a:r>
              <a:rPr lang="es-CL" sz="5630">
                <a:latin typeface="Arial"/>
                <a:ea typeface="Arial"/>
                <a:cs typeface="Arial"/>
                <a:sym typeface="Arial"/>
              </a:rPr>
              <a:t>Flexibilidad: Un Data Warehouse es menos flexible que un Data Lake y un Lakehouse, ya que está diseñado para un propósito específico y no puede manejar fácilmente nuevos tipos de datos o cambios en los requerimientos de análisis. En cambio, un Data Lake y un Lakehouse son más flexibles y pueden manejar nuevos tipos de datos y cambios en los requerimientos de análisis con más facilidad.</a:t>
            </a:r>
            <a:endParaRPr sz="2915">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vs. Delta Lake vs. Data Lakehouse”: </a:t>
            </a:r>
            <a:r>
              <a:rPr lang="es-CL" sz="3200" u="sng">
                <a:solidFill>
                  <a:schemeClr val="hlink"/>
                </a:solidFill>
                <a:latin typeface="Arial"/>
                <a:ea typeface="Arial"/>
                <a:cs typeface="Arial"/>
                <a:sym typeface="Arial"/>
                <a:hlinkClick r:id="rId3"/>
              </a:rPr>
              <a:t>https://techcommunity.microsoft.com/t5/azure-synapse-analytics-blog/synapse-data-lake-vs-delta-lake-vs-data-lakehouse/ba-p/3673653</a:t>
            </a:r>
            <a:endParaRPr sz="3200">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Storage Explained: Data Lake vs Warehouse vs Database”: </a:t>
            </a:r>
            <a:r>
              <a:rPr lang="es-CL" sz="3815" u="sng">
                <a:solidFill>
                  <a:schemeClr val="hlink"/>
                </a:solidFill>
                <a:latin typeface="Arial"/>
                <a:ea typeface="Arial"/>
                <a:cs typeface="Arial"/>
                <a:sym typeface="Arial"/>
                <a:hlinkClick r:id="rId4"/>
              </a:rPr>
              <a:t>https://www.bmc.com/blogs/data-lake-vs-data-warehouse-vs-database-whats-the-difference/</a:t>
            </a:r>
            <a:endParaRPr sz="3815">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168a3ba54f_1_25"/>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i="1" lang="es-CL" sz="4400">
                <a:latin typeface="Arial"/>
                <a:ea typeface="Arial"/>
                <a:cs typeface="Arial"/>
                <a:sym typeface="Arial"/>
              </a:rPr>
              <a:t>RESPUESTA</a:t>
            </a:r>
            <a:r>
              <a:rPr i="1" lang="es-CL" sz="4400">
                <a:latin typeface="Arial"/>
                <a:ea typeface="Arial"/>
                <a:cs typeface="Arial"/>
                <a:sym typeface="Arial"/>
              </a:rPr>
              <a:t>1.2 Proponga un ejemplo y caso de uso para cada una de ellas</a:t>
            </a:r>
            <a:endParaRPr i="1" sz="4400">
              <a:latin typeface="Arial"/>
              <a:ea typeface="Arial"/>
              <a:cs typeface="Arial"/>
              <a:sym typeface="Arial"/>
            </a:endParaRPr>
          </a:p>
          <a:p>
            <a:pPr indent="0" lvl="0" marL="0" rtl="0" algn="l">
              <a:lnSpc>
                <a:spcPct val="90000"/>
              </a:lnSpc>
              <a:spcBef>
                <a:spcPts val="0"/>
              </a:spcBef>
              <a:spcAft>
                <a:spcPts val="0"/>
              </a:spcAft>
              <a:buNone/>
            </a:pPr>
            <a:r>
              <a:t/>
            </a:r>
            <a:endParaRPr b="1" sz="38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Base de datos transaccional:</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Ejemplo:</a:t>
            </a:r>
            <a:r>
              <a:rPr lang="es-CL" sz="5015">
                <a:latin typeface="Arial"/>
                <a:ea typeface="Arial"/>
                <a:cs typeface="Arial"/>
                <a:sym typeface="Arial"/>
              </a:rPr>
              <a:t> Oracle Database; MySQL</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Casos de uso: </a:t>
            </a:r>
            <a:endParaRPr b="1"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Una base de datos transaccional puede ser utilizada en una aplicación de banca online para registrar transacciones financieras en tiempo real y mantener el saldo de la cuenta de un usuario al día, o bien, puede ser utilizada para almacenar información de transacciones financieras en tiempo real para una aplicación de banca. </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En una aplicación de reservas de viajes para registrar, almacenar y actualizar las reservas de vuelos, hoteles y autos en arriendo.</a:t>
            </a:r>
            <a:endParaRPr sz="5015">
              <a:latin typeface="Arial"/>
              <a:ea typeface="Arial"/>
              <a:cs typeface="Arial"/>
              <a:sym typeface="Arial"/>
            </a:endParaRPr>
          </a:p>
          <a:p>
            <a:pPr indent="0" lvl="0" marL="685800" marR="0" rtl="0" algn="l">
              <a:lnSpc>
                <a:spcPct val="100000"/>
              </a:lnSpc>
              <a:spcBef>
                <a:spcPts val="500"/>
              </a:spcBef>
              <a:spcAft>
                <a:spcPts val="0"/>
              </a:spcAft>
              <a:buNone/>
            </a:pPr>
            <a:r>
              <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Data Warehouse:</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Ejemplo: </a:t>
            </a:r>
            <a:r>
              <a:rPr lang="es-CL" sz="5015">
                <a:latin typeface="Arial"/>
                <a:ea typeface="Arial"/>
                <a:cs typeface="Arial"/>
                <a:sym typeface="Arial"/>
              </a:rPr>
              <a:t>Amazon Redshift; Snowflake</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Casos de uso:</a:t>
            </a:r>
            <a:endParaRPr b="1"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Puede ser utilizado para almacenar y analizar los datos de clientes de una empresa para identificar sus patrones de comportamiento y preferencias, en particular, en una empresa de telecomunicaciones para analizar el tráfico de llamadas y la información de facturación de los clientes y para detectar tendencias en el uso de los servicios.</a:t>
            </a:r>
            <a:endParaRPr sz="5015">
              <a:latin typeface="Arial"/>
              <a:ea typeface="Arial"/>
              <a:cs typeface="Arial"/>
              <a:sym typeface="Arial"/>
            </a:endParaRPr>
          </a:p>
          <a:p>
            <a:pPr indent="0" lvl="0" marL="685800" marR="0" rtl="0" algn="l">
              <a:lnSpc>
                <a:spcPct val="100000"/>
              </a:lnSpc>
              <a:spcBef>
                <a:spcPts val="500"/>
              </a:spcBef>
              <a:spcAft>
                <a:spcPts val="0"/>
              </a:spcAft>
              <a:buNone/>
            </a:pPr>
            <a:r>
              <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Data Lake:</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Ejemplo: </a:t>
            </a:r>
            <a:r>
              <a:rPr lang="es-CL" sz="5015">
                <a:latin typeface="Arial"/>
                <a:ea typeface="Arial"/>
                <a:cs typeface="Arial"/>
                <a:sym typeface="Arial"/>
              </a:rPr>
              <a:t>Google Cloud Storage; Amazon S3</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Casos de uso: </a:t>
            </a:r>
            <a:endParaRPr b="1"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En una empresa de salud para almacenar registros médicos electrónicos, imágenes y datos de sensores de salud y hacer análisis para mejorar los resultados de los pacientes. </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Para almacenar y analizar datos de sensores de maquinaria y procesos industriales para poder detectar tendencias y tomar decisiones de mantenimiento predictivo.</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Para almacenar y analizar datos de redes sociales para entender mejor el comportamiento del cliente y mejorar la estrategia de marketing de una empresa.</a:t>
            </a:r>
            <a:endParaRPr sz="5015">
              <a:latin typeface="Arial"/>
              <a:ea typeface="Arial"/>
              <a:cs typeface="Arial"/>
              <a:sym typeface="Arial"/>
            </a:endParaRPr>
          </a:p>
          <a:p>
            <a:pPr indent="0" lvl="0" marL="685800" marR="0" rtl="0" algn="l">
              <a:lnSpc>
                <a:spcPct val="100000"/>
              </a:lnSpc>
              <a:spcBef>
                <a:spcPts val="500"/>
              </a:spcBef>
              <a:spcAft>
                <a:spcPts val="0"/>
              </a:spcAft>
              <a:buNone/>
            </a:pPr>
            <a:r>
              <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Lakehouse:</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Ejemplo: </a:t>
            </a:r>
            <a:r>
              <a:rPr lang="es-CL" sz="5015">
                <a:latin typeface="Arial"/>
                <a:ea typeface="Arial"/>
                <a:cs typeface="Arial"/>
                <a:sym typeface="Arial"/>
              </a:rPr>
              <a:t>Databricks</a:t>
            </a:r>
            <a:endParaRPr sz="5015">
              <a:latin typeface="Arial"/>
              <a:ea typeface="Arial"/>
              <a:cs typeface="Arial"/>
              <a:sym typeface="Arial"/>
            </a:endParaRPr>
          </a:p>
          <a:p>
            <a:pPr indent="0" lvl="0" marL="0" marR="0" rtl="0" algn="l">
              <a:lnSpc>
                <a:spcPct val="100000"/>
              </a:lnSpc>
              <a:spcBef>
                <a:spcPts val="500"/>
              </a:spcBef>
              <a:spcAft>
                <a:spcPts val="0"/>
              </a:spcAft>
              <a:buNone/>
            </a:pPr>
            <a:r>
              <a:rPr b="1" lang="es-CL" sz="5015">
                <a:latin typeface="Arial"/>
                <a:ea typeface="Arial"/>
                <a:cs typeface="Arial"/>
                <a:sym typeface="Arial"/>
              </a:rPr>
              <a:t>Casos de uso: </a:t>
            </a:r>
            <a:endParaRPr b="1"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En una empresa de transporte para integrar datos de sensores de vehículos, datos del GPS y de mantenimiento de la flota de vehículos para optimización y mejora de la eficiencia operativa.</a:t>
            </a:r>
            <a:endParaRPr sz="5015">
              <a:latin typeface="Arial"/>
              <a:ea typeface="Arial"/>
              <a:cs typeface="Arial"/>
              <a:sym typeface="Arial"/>
            </a:endParaRPr>
          </a:p>
          <a:p>
            <a:pPr indent="0" lvl="0" marL="0" marR="0" rtl="0" algn="l">
              <a:lnSpc>
                <a:spcPct val="100000"/>
              </a:lnSpc>
              <a:spcBef>
                <a:spcPts val="500"/>
              </a:spcBef>
              <a:spcAft>
                <a:spcPts val="0"/>
              </a:spcAft>
              <a:buNone/>
            </a:pPr>
            <a:r>
              <a:rPr lang="es-CL" sz="5015">
                <a:latin typeface="Arial"/>
                <a:ea typeface="Arial"/>
                <a:cs typeface="Arial"/>
                <a:sym typeface="Arial"/>
              </a:rPr>
              <a:t>Para integrar y analizar grandes cantidades de datos de Internet de las Cosas - IoT para detectar patrones y tendencias, lo que permite a las empresas tomar decisiones basadas en datos.</a:t>
            </a:r>
            <a:endParaRPr sz="5015">
              <a:latin typeface="Arial"/>
              <a:ea typeface="Arial"/>
              <a:cs typeface="Arial"/>
              <a:sym typeface="Arial"/>
            </a:endParaRPr>
          </a:p>
          <a:p>
            <a:pPr indent="0" lvl="0" marL="0" marR="0" rtl="0" algn="l">
              <a:lnSpc>
                <a:spcPct val="100000"/>
              </a:lnSpc>
              <a:spcBef>
                <a:spcPts val="500"/>
              </a:spcBef>
              <a:spcAft>
                <a:spcPts val="0"/>
              </a:spcAft>
              <a:buNone/>
            </a:pPr>
            <a:r>
              <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Lakehouse”: </a:t>
            </a:r>
            <a:r>
              <a:rPr lang="es-CL" sz="3815" u="sng">
                <a:solidFill>
                  <a:schemeClr val="hlink"/>
                </a:solidFill>
                <a:latin typeface="Arial"/>
                <a:ea typeface="Arial"/>
                <a:cs typeface="Arial"/>
                <a:sym typeface="Arial"/>
                <a:hlinkClick r:id="rId3"/>
              </a:rPr>
              <a:t>https://www.databricks.com/glossary/data-lakehouse</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“Data lake: definición, conceptos clave y mejores prácticas”: </a:t>
            </a:r>
            <a:r>
              <a:rPr lang="es-CL" sz="3815" u="sng">
                <a:solidFill>
                  <a:schemeClr val="hlink"/>
                </a:solidFill>
                <a:latin typeface="Arial"/>
                <a:ea typeface="Arial"/>
                <a:cs typeface="Arial"/>
                <a:sym typeface="Arial"/>
                <a:hlinkClick r:id="rId4"/>
              </a:rPr>
              <a:t>https://www.powerdata.es/data-lake</a:t>
            </a:r>
            <a:endParaRPr sz="3815">
              <a:latin typeface="Arial"/>
              <a:ea typeface="Arial"/>
              <a:cs typeface="Arial"/>
              <a:sym typeface="Arial"/>
            </a:endParaRPr>
          </a:p>
          <a:p>
            <a:pPr indent="0" lvl="0" marL="0" marR="0" rtl="0" algn="l">
              <a:lnSpc>
                <a:spcPct val="100000"/>
              </a:lnSpc>
              <a:spcBef>
                <a:spcPts val="500"/>
              </a:spcBef>
              <a:spcAft>
                <a:spcPts val="0"/>
              </a:spcAft>
              <a:buNone/>
            </a:pPr>
            <a:r>
              <a:rPr lang="es-CL" sz="3815">
                <a:latin typeface="Arial"/>
                <a:ea typeface="Arial"/>
                <a:cs typeface="Arial"/>
                <a:sym typeface="Arial"/>
              </a:rPr>
              <a:t>“¿Qué es un Data Lakehouse?”: </a:t>
            </a:r>
            <a:r>
              <a:rPr lang="es-CL" sz="3815" u="sng">
                <a:solidFill>
                  <a:schemeClr val="hlink"/>
                </a:solidFill>
                <a:latin typeface="Arial"/>
                <a:ea typeface="Arial"/>
                <a:cs typeface="Arial"/>
                <a:sym typeface="Arial"/>
                <a:hlinkClick r:id="rId5"/>
              </a:rPr>
              <a:t>https://kryptonsolid.com/que-es-un-data-lakehouse</a:t>
            </a:r>
            <a:endParaRPr sz="3815">
              <a:latin typeface="Arial"/>
              <a:ea typeface="Arial"/>
              <a:cs typeface="Arial"/>
              <a:sym typeface="Arial"/>
            </a:endParaRPr>
          </a:p>
          <a:p>
            <a:pPr indent="0" lvl="0" marL="0" marR="0" rtl="0" algn="l">
              <a:lnSpc>
                <a:spcPct val="100000"/>
              </a:lnSpc>
              <a:spcBef>
                <a:spcPts val="500"/>
              </a:spcBef>
              <a:spcAft>
                <a:spcPts val="0"/>
              </a:spcAft>
              <a:buNone/>
            </a:pPr>
            <a:r>
              <a:t/>
            </a:r>
            <a:endParaRPr sz="3815">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PREGUNTA 2. DESARROLLO</a:t>
            </a:r>
            <a:endParaRPr/>
          </a:p>
        </p:txBody>
      </p:sp>
      <p:sp>
        <p:nvSpPr>
          <p:cNvPr id="137" name="Google Shape;137;p3"/>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920"/>
              <a:buChar char="•"/>
            </a:pPr>
            <a:r>
              <a:rPr lang="es-CL"/>
              <a:t>Explique con sus palabras cuales son los </a:t>
            </a:r>
            <a:r>
              <a:rPr i="1" lang="es-CL"/>
              <a:t>drivers</a:t>
            </a:r>
            <a:r>
              <a:rPr lang="es-CL"/>
              <a:t> o causas que hacen necesario la utilización de “clústers de computadoras”</a:t>
            </a:r>
            <a:endParaRPr/>
          </a:p>
          <a:p>
            <a:pPr indent="-228600" lvl="0" marL="228600" rtl="0" algn="l">
              <a:lnSpc>
                <a:spcPct val="100000"/>
              </a:lnSpc>
              <a:spcBef>
                <a:spcPts val="1000"/>
              </a:spcBef>
              <a:spcAft>
                <a:spcPts val="0"/>
              </a:spcAft>
              <a:buClr>
                <a:schemeClr val="dk2"/>
              </a:buClr>
              <a:buSzPts val="1920"/>
              <a:buChar char="•"/>
            </a:pPr>
            <a:r>
              <a:rPr lang="es-CL"/>
              <a:t>Refiérase especialmente al uso de HPC (clústers intensivos en cómputo) vs al uso de clústers para Big Data (tipo Hadoop o Spark)</a:t>
            </a:r>
            <a:endParaRPr/>
          </a:p>
          <a:p>
            <a:pPr indent="-228600" lvl="0" marL="228600" rtl="0" algn="l">
              <a:lnSpc>
                <a:spcPct val="100000"/>
              </a:lnSpc>
              <a:spcBef>
                <a:spcPts val="1000"/>
              </a:spcBef>
              <a:spcAft>
                <a:spcPts val="0"/>
              </a:spcAft>
              <a:buClr>
                <a:schemeClr val="dk2"/>
              </a:buClr>
              <a:buSzPts val="1920"/>
              <a:buChar char="•"/>
            </a:pPr>
            <a:r>
              <a:rPr lang="es-CL"/>
              <a:t>Proponga un ejemplo o caso de uso para cada uno de ellos.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168a3ba54f_0_38"/>
          <p:cNvSpPr txBox="1"/>
          <p:nvPr>
            <p:ph type="title"/>
          </p:nvPr>
        </p:nvSpPr>
        <p:spPr>
          <a:xfrm>
            <a:off x="0" y="1"/>
            <a:ext cx="9906000" cy="138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lang="es-CL"/>
              <a:t>RESPUESTA</a:t>
            </a:r>
            <a:r>
              <a:rPr lang="es-CL"/>
              <a:t> 2. DESARROLLO</a:t>
            </a:r>
            <a:endParaRPr/>
          </a:p>
        </p:txBody>
      </p:sp>
      <p:sp>
        <p:nvSpPr>
          <p:cNvPr id="143" name="Google Shape;143;g2168a3ba54f_0_38"/>
          <p:cNvSpPr txBox="1"/>
          <p:nvPr>
            <p:ph idx="1" type="body"/>
          </p:nvPr>
        </p:nvSpPr>
        <p:spPr>
          <a:xfrm>
            <a:off x="216525" y="1227375"/>
            <a:ext cx="11607600" cy="5630700"/>
          </a:xfrm>
          <a:prstGeom prst="rect">
            <a:avLst/>
          </a:prstGeom>
          <a:noFill/>
          <a:ln>
            <a:noFill/>
          </a:ln>
        </p:spPr>
        <p:txBody>
          <a:bodyPr anchorCtr="0" anchor="t" bIns="45700" lIns="91425" spcFirstLastPara="1" rIns="91425" wrap="square" tIns="45700">
            <a:normAutofit/>
          </a:bodyPr>
          <a:lstStyle/>
          <a:p>
            <a:pPr indent="-350520" lvl="0" marL="457200" rtl="0" algn="l">
              <a:lnSpc>
                <a:spcPct val="100000"/>
              </a:lnSpc>
              <a:spcBef>
                <a:spcPts val="0"/>
              </a:spcBef>
              <a:spcAft>
                <a:spcPts val="0"/>
              </a:spcAft>
              <a:buSzPts val="1920"/>
              <a:buAutoNum type="alphaUcParenR"/>
            </a:pPr>
            <a:r>
              <a:rPr lang="es-CL"/>
              <a:t>Explique con sus palabras cuales son los </a:t>
            </a:r>
            <a:r>
              <a:rPr i="1" lang="es-CL"/>
              <a:t>drivers</a:t>
            </a:r>
            <a:r>
              <a:rPr lang="es-CL"/>
              <a:t> o causas que hacen necesario la utilización de “clústers de computadoras”</a:t>
            </a:r>
            <a:endParaRPr/>
          </a:p>
          <a:p>
            <a:pPr indent="0" lvl="0" marL="0" rtl="0" algn="just">
              <a:lnSpc>
                <a:spcPct val="115000"/>
              </a:lnSpc>
              <a:spcBef>
                <a:spcPts val="1200"/>
              </a:spcBef>
              <a:spcAft>
                <a:spcPts val="0"/>
              </a:spcAft>
              <a:buNone/>
            </a:pPr>
            <a:r>
              <a:rPr lang="es-CL" sz="1100">
                <a:solidFill>
                  <a:schemeClr val="dk1"/>
                </a:solidFill>
                <a:latin typeface="Arial"/>
                <a:ea typeface="Arial"/>
                <a:cs typeface="Arial"/>
                <a:sym typeface="Arial"/>
              </a:rPr>
              <a:t>En términos generales, los clústeres de computadoras son utilizados cuando las tareas a realizar son demasiado grandes y/o complejas para que las pueda procesar una sola computadora o servidor, ya sea por requerir mucha memoria, poder de cómputo o procesamiento de grandes volúmenes de datos.</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None/>
            </a:pPr>
            <a:r>
              <a:rPr lang="es-CL" sz="1100">
                <a:solidFill>
                  <a:schemeClr val="dk1"/>
                </a:solidFill>
                <a:latin typeface="Arial"/>
                <a:ea typeface="Arial"/>
                <a:cs typeface="Arial"/>
                <a:sym typeface="Arial"/>
              </a:rPr>
              <a:t>Dicho esto, entre los principales razones para utilizar un cluster de computadores podemos mencionar:</a:t>
            </a:r>
            <a:endParaRPr sz="1100">
              <a:solidFill>
                <a:schemeClr val="dk1"/>
              </a:solidFill>
              <a:latin typeface="Arial"/>
              <a:ea typeface="Arial"/>
              <a:cs typeface="Arial"/>
              <a:sym typeface="Arial"/>
            </a:endParaRPr>
          </a:p>
          <a:p>
            <a:pPr indent="-298450" lvl="0" marL="457200" rtl="0" algn="just">
              <a:lnSpc>
                <a:spcPct val="115000"/>
              </a:lnSpc>
              <a:spcBef>
                <a:spcPts val="1200"/>
              </a:spcBef>
              <a:spcAft>
                <a:spcPts val="0"/>
              </a:spcAft>
              <a:buClr>
                <a:schemeClr val="dk1"/>
              </a:buClr>
              <a:buSzPts val="1100"/>
              <a:buChar char="•"/>
            </a:pPr>
            <a:r>
              <a:rPr lang="es-CL" sz="1100">
                <a:solidFill>
                  <a:schemeClr val="dk1"/>
                </a:solidFill>
                <a:latin typeface="Arial"/>
                <a:ea typeface="Arial"/>
                <a:cs typeface="Arial"/>
                <a:sym typeface="Arial"/>
              </a:rPr>
              <a:t>Permiten mejorar el rendimiento al aumentar la capacidad de procesamiento y, por lo tanto, disminuir el tiempo de procesamiento de las tareas.</a:t>
            </a:r>
            <a:endParaRPr sz="1100">
              <a:solidFill>
                <a:schemeClr val="dk1"/>
              </a:solidFill>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latin typeface="Arial"/>
                <a:ea typeface="Arial"/>
                <a:cs typeface="Arial"/>
                <a:sym typeface="Arial"/>
              </a:rPr>
              <a:t>Pueden ser utilizados para distribuir el procesamiento de datos entre varias computadoras, permitiendo procesar grandes volúmenes de datos en paralelo, como por ejemplo, analizar datos de redes sociales, sensores, etc.</a:t>
            </a:r>
            <a:endParaRPr sz="1100">
              <a:solidFill>
                <a:schemeClr val="dk1"/>
              </a:solidFill>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latin typeface="Arial"/>
                <a:ea typeface="Arial"/>
                <a:cs typeface="Arial"/>
                <a:sym typeface="Arial"/>
              </a:rPr>
              <a:t>Permiten proporcionar una alta disponibilidad y tolerancia a fallos si es que alguna de las computadoras presenta algún incidente o fallo.</a:t>
            </a:r>
            <a:endParaRPr sz="1100">
              <a:solidFill>
                <a:schemeClr val="dk1"/>
              </a:solidFill>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latin typeface="Arial"/>
                <a:ea typeface="Arial"/>
                <a:cs typeface="Arial"/>
                <a:sym typeface="Arial"/>
              </a:rPr>
              <a:t>Pueden ser escalados para ir aumentando la capacidad de procesamiento y almacenamiento a medida que las necesidades de una empresa u organización lo requieren.</a:t>
            </a:r>
            <a:endParaRPr sz="1100">
              <a:solidFill>
                <a:schemeClr val="dk1"/>
              </a:solidFill>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latin typeface="Arial"/>
                <a:ea typeface="Arial"/>
                <a:cs typeface="Arial"/>
                <a:sym typeface="Arial"/>
              </a:rPr>
              <a:t>Pueden generar reducciones de costos de hardware y software al usar sistemas menos costosos que los grandes servidores.</a:t>
            </a:r>
            <a:endParaRPr/>
          </a:p>
          <a:p>
            <a:pPr indent="0" lvl="0" marL="228600" rtl="0" algn="l">
              <a:lnSpc>
                <a:spcPct val="100000"/>
              </a:lnSpc>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2022-05-04T18:01:14Z</dcterms:created>
  <dc:creator>David Diaz Solis</dc:creator>
</cp:coreProperties>
</file>