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5" r:id="rId9"/>
    <p:sldId id="266" r:id="rId10"/>
    <p:sldId id="267" r:id="rId11"/>
    <p:sldId id="268" r:id="rId12"/>
    <p:sldId id="269"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2/15/2020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2/15/2020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2/15/2020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2/15/2020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2/15/2020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2/15/2020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2/15/2020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2/15/2020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2/15/2020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2/15/2020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2/15/2020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2/15/2020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Naive_Bayes_classifier"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669B-D5D5-41CE-985C-694ADB2FD1AD}"/>
              </a:ext>
            </a:extLst>
          </p:cNvPr>
          <p:cNvSpPr>
            <a:spLocks noGrp="1"/>
          </p:cNvSpPr>
          <p:nvPr>
            <p:ph type="ctrTitle"/>
          </p:nvPr>
        </p:nvSpPr>
        <p:spPr>
          <a:xfrm>
            <a:off x="987004" y="1219200"/>
            <a:ext cx="8825658" cy="1384041"/>
          </a:xfrm>
        </p:spPr>
        <p:txBody>
          <a:bodyPr/>
          <a:lstStyle/>
          <a:p>
            <a:r>
              <a:rPr lang="en-IN" sz="4800" dirty="0"/>
              <a:t>STUDENT PERFORMANCE EVALUATION USING ML</a:t>
            </a:r>
          </a:p>
        </p:txBody>
      </p:sp>
      <p:sp>
        <p:nvSpPr>
          <p:cNvPr id="3" name="Subtitle 2">
            <a:extLst>
              <a:ext uri="{FF2B5EF4-FFF2-40B4-BE49-F238E27FC236}">
                <a16:creationId xmlns:a16="http://schemas.microsoft.com/office/drawing/2014/main" id="{547470A0-C484-48A7-AA1B-068C24E88329}"/>
              </a:ext>
            </a:extLst>
          </p:cNvPr>
          <p:cNvSpPr>
            <a:spLocks noGrp="1"/>
          </p:cNvSpPr>
          <p:nvPr>
            <p:ph type="subTitle" idx="1"/>
          </p:nvPr>
        </p:nvSpPr>
        <p:spPr>
          <a:xfrm>
            <a:off x="1154955" y="2967135"/>
            <a:ext cx="4116841" cy="3047188"/>
          </a:xfrm>
        </p:spPr>
        <p:txBody>
          <a:bodyPr>
            <a:normAutofit/>
          </a:bodyPr>
          <a:lstStyle/>
          <a:p>
            <a:r>
              <a:rPr lang="en-IN" dirty="0"/>
              <a:t>Submitted to  </a:t>
            </a:r>
          </a:p>
          <a:p>
            <a:r>
              <a:rPr lang="en-IN" dirty="0"/>
              <a:t>	Mr. Chandan j</a:t>
            </a:r>
          </a:p>
          <a:p>
            <a:r>
              <a:rPr lang="en-IN" dirty="0"/>
              <a:t>	asst. professor</a:t>
            </a:r>
          </a:p>
          <a:p>
            <a:r>
              <a:rPr lang="en-IN" dirty="0"/>
              <a:t>	ISE</a:t>
            </a:r>
          </a:p>
          <a:p>
            <a:endParaRPr lang="en-IN" dirty="0"/>
          </a:p>
          <a:p>
            <a:endParaRPr lang="en-IN" dirty="0"/>
          </a:p>
        </p:txBody>
      </p:sp>
      <p:sp>
        <p:nvSpPr>
          <p:cNvPr id="4" name="TextBox 3">
            <a:extLst>
              <a:ext uri="{FF2B5EF4-FFF2-40B4-BE49-F238E27FC236}">
                <a16:creationId xmlns:a16="http://schemas.microsoft.com/office/drawing/2014/main" id="{4E41DB3D-D3F7-4E47-8CD2-2D51A7B10D79}"/>
              </a:ext>
            </a:extLst>
          </p:cNvPr>
          <p:cNvSpPr txBox="1"/>
          <p:nvPr/>
        </p:nvSpPr>
        <p:spPr>
          <a:xfrm>
            <a:off x="7548465" y="3429000"/>
            <a:ext cx="4777274" cy="2585323"/>
          </a:xfrm>
          <a:prstGeom prst="rect">
            <a:avLst/>
          </a:prstGeom>
          <a:noFill/>
        </p:spPr>
        <p:txBody>
          <a:bodyPr wrap="square" rtlCol="0">
            <a:spAutoFit/>
          </a:bodyPr>
          <a:lstStyle/>
          <a:p>
            <a:endParaRPr lang="en-IN" dirty="0">
              <a:solidFill>
                <a:schemeClr val="accent1">
                  <a:lumMod val="60000"/>
                  <a:lumOff val="40000"/>
                </a:schemeClr>
              </a:solidFill>
            </a:endParaRPr>
          </a:p>
          <a:p>
            <a:r>
              <a:rPr lang="en-IN" dirty="0">
                <a:solidFill>
                  <a:schemeClr val="accent1">
                    <a:lumMod val="60000"/>
                    <a:lumOff val="40000"/>
                  </a:schemeClr>
                </a:solidFill>
              </a:rPr>
              <a:t>SUBMITTED FROM</a:t>
            </a:r>
          </a:p>
          <a:p>
            <a:endParaRPr lang="en-IN" dirty="0">
              <a:solidFill>
                <a:schemeClr val="accent1">
                  <a:lumMod val="60000"/>
                  <a:lumOff val="40000"/>
                </a:schemeClr>
              </a:solidFill>
            </a:endParaRPr>
          </a:p>
          <a:p>
            <a:r>
              <a:rPr lang="en-IN" dirty="0">
                <a:solidFill>
                  <a:schemeClr val="accent1">
                    <a:lumMod val="60000"/>
                    <a:lumOff val="40000"/>
                  </a:schemeClr>
                </a:solidFill>
              </a:rPr>
              <a:t>	GOUTHAM A G</a:t>
            </a:r>
          </a:p>
          <a:p>
            <a:r>
              <a:rPr lang="en-IN" dirty="0">
                <a:solidFill>
                  <a:schemeClr val="accent1">
                    <a:lumMod val="60000"/>
                    <a:lumOff val="40000"/>
                  </a:schemeClr>
                </a:solidFill>
              </a:rPr>
              <a:t>	MAYUR G KODEKAL</a:t>
            </a:r>
          </a:p>
          <a:p>
            <a:r>
              <a:rPr lang="en-IN" dirty="0">
                <a:solidFill>
                  <a:schemeClr val="accent1">
                    <a:lumMod val="60000"/>
                    <a:lumOff val="40000"/>
                  </a:schemeClr>
                </a:solidFill>
              </a:rPr>
              <a:t>	MANJU M N</a:t>
            </a:r>
          </a:p>
          <a:p>
            <a:r>
              <a:rPr lang="en-IN" dirty="0">
                <a:solidFill>
                  <a:schemeClr val="accent1">
                    <a:lumMod val="60000"/>
                    <a:lumOff val="40000"/>
                  </a:schemeClr>
                </a:solidFill>
              </a:rPr>
              <a:t>	SHACHI D SHARMA</a:t>
            </a:r>
          </a:p>
          <a:p>
            <a:endParaRPr lang="en-IN" dirty="0">
              <a:solidFill>
                <a:schemeClr val="accent1">
                  <a:lumMod val="60000"/>
                  <a:lumOff val="40000"/>
                </a:schemeClr>
              </a:solidFill>
            </a:endParaRPr>
          </a:p>
          <a:p>
            <a:endParaRPr lang="en-IN" dirty="0">
              <a:solidFill>
                <a:schemeClr val="accent1">
                  <a:lumMod val="60000"/>
                  <a:lumOff val="40000"/>
                </a:schemeClr>
              </a:solidFill>
            </a:endParaRPr>
          </a:p>
        </p:txBody>
      </p:sp>
    </p:spTree>
    <p:extLst>
      <p:ext uri="{BB962C8B-B14F-4D97-AF65-F5344CB8AC3E}">
        <p14:creationId xmlns:p14="http://schemas.microsoft.com/office/powerpoint/2010/main" val="2157073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B6F7F3-997F-4302-AA69-04F2070F168C}"/>
              </a:ext>
            </a:extLst>
          </p:cNvPr>
          <p:cNvSpPr txBox="1">
            <a:spLocks/>
          </p:cNvSpPr>
          <p:nvPr/>
        </p:nvSpPr>
        <p:spPr bwMode="gray">
          <a:xfrm>
            <a:off x="1154954" y="943936"/>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t>PROJECT PLANNING continued</a:t>
            </a:r>
          </a:p>
        </p:txBody>
      </p:sp>
      <p:sp>
        <p:nvSpPr>
          <p:cNvPr id="6" name="TextBox 5">
            <a:extLst>
              <a:ext uri="{FF2B5EF4-FFF2-40B4-BE49-F238E27FC236}">
                <a16:creationId xmlns:a16="http://schemas.microsoft.com/office/drawing/2014/main" id="{01FA559A-432A-4D2E-8A8E-623BCA285CAC}"/>
              </a:ext>
            </a:extLst>
          </p:cNvPr>
          <p:cNvSpPr txBox="1"/>
          <p:nvPr/>
        </p:nvSpPr>
        <p:spPr>
          <a:xfrm>
            <a:off x="1154954" y="1531419"/>
            <a:ext cx="8273111" cy="5139869"/>
          </a:xfrm>
          <a:prstGeom prst="rect">
            <a:avLst/>
          </a:prstGeom>
          <a:noFill/>
        </p:spPr>
        <p:txBody>
          <a:bodyPr wrap="square" rtlCol="0">
            <a:spAutoFit/>
          </a:bodyPr>
          <a:lstStyle/>
          <a:p>
            <a:pPr marL="342900" indent="-342900">
              <a:buFont typeface="Wingdings" panose="05000000000000000000" pitchFamily="2" charset="2"/>
              <a:buChar char="v"/>
            </a:pPr>
            <a:r>
              <a:rPr lang="en-IN" sz="2400" b="1" dirty="0">
                <a:solidFill>
                  <a:schemeClr val="accent1">
                    <a:lumMod val="40000"/>
                    <a:lumOff val="60000"/>
                  </a:schemeClr>
                </a:solidFill>
              </a:rPr>
              <a:t>Administrator</a:t>
            </a:r>
            <a:r>
              <a:rPr lang="en-IN" sz="2400" dirty="0">
                <a:solidFill>
                  <a:schemeClr val="accent1">
                    <a:lumMod val="40000"/>
                    <a:lumOff val="60000"/>
                  </a:schemeClr>
                </a:solidFill>
              </a:rPr>
              <a:t> has the following Modules:(continued)</a:t>
            </a:r>
          </a:p>
          <a:p>
            <a:endParaRPr lang="en-IN" sz="2400" dirty="0">
              <a:solidFill>
                <a:schemeClr val="accent1">
                  <a:lumMod val="40000"/>
                  <a:lumOff val="60000"/>
                </a:schemeClr>
              </a:solidFill>
            </a:endParaRPr>
          </a:p>
          <a:p>
            <a:pPr marL="285750" lvl="0" indent="-285750">
              <a:buFont typeface="Wingdings" panose="05000000000000000000" pitchFamily="2" charset="2"/>
              <a:buChar char="Ø"/>
            </a:pPr>
            <a:r>
              <a:rPr lang="en-IN" sz="2000" b="1" dirty="0">
                <a:solidFill>
                  <a:schemeClr val="accent1">
                    <a:lumMod val="40000"/>
                    <a:lumOff val="60000"/>
                  </a:schemeClr>
                </a:solidFill>
              </a:rPr>
              <a:t>Manage Student Parameters</a:t>
            </a:r>
            <a:endParaRPr lang="en-IN" sz="2000" dirty="0">
              <a:solidFill>
                <a:schemeClr val="accent1">
                  <a:lumMod val="40000"/>
                  <a:lumOff val="60000"/>
                </a:schemeClr>
              </a:solidFill>
            </a:endParaRPr>
          </a:p>
          <a:p>
            <a:r>
              <a:rPr lang="en-IN" sz="2000" dirty="0">
                <a:solidFill>
                  <a:schemeClr val="accent1">
                    <a:lumMod val="40000"/>
                    <a:lumOff val="60000"/>
                  </a:schemeClr>
                </a:solidFill>
              </a:rPr>
              <a:t>	In this module administrator uploads the student parameters into the server.</a:t>
            </a:r>
            <a:endParaRPr lang="en-IN" dirty="0">
              <a:solidFill>
                <a:schemeClr val="accent1">
                  <a:lumMod val="40000"/>
                  <a:lumOff val="60000"/>
                </a:schemeClr>
              </a:solidFill>
            </a:endParaRPr>
          </a:p>
          <a:p>
            <a:pPr marL="285750" lvl="0" indent="-285750">
              <a:buFont typeface="Wingdings" panose="05000000000000000000" pitchFamily="2" charset="2"/>
              <a:buChar char="Ø"/>
            </a:pPr>
            <a:r>
              <a:rPr lang="en-IN" sz="2000" b="1" dirty="0">
                <a:solidFill>
                  <a:schemeClr val="accent1">
                    <a:lumMod val="40000"/>
                    <a:lumOff val="60000"/>
                  </a:schemeClr>
                </a:solidFill>
              </a:rPr>
              <a:t>Search Module</a:t>
            </a:r>
            <a:r>
              <a:rPr lang="en-IN" sz="2000" dirty="0">
                <a:solidFill>
                  <a:schemeClr val="accent1">
                    <a:lumMod val="40000"/>
                    <a:lumOff val="60000"/>
                  </a:schemeClr>
                </a:solidFill>
              </a:rPr>
              <a:t> [individual-wise, class-wise, daily, monthly, till date, semester wise]</a:t>
            </a:r>
            <a:endParaRPr lang="en-IN" dirty="0">
              <a:solidFill>
                <a:schemeClr val="accent1">
                  <a:lumMod val="40000"/>
                  <a:lumOff val="60000"/>
                </a:schemeClr>
              </a:solidFill>
            </a:endParaRPr>
          </a:p>
          <a:p>
            <a:r>
              <a:rPr lang="en-IN" sz="2000" dirty="0">
                <a:solidFill>
                  <a:schemeClr val="accent1">
                    <a:lumMod val="40000"/>
                    <a:lumOff val="60000"/>
                  </a:schemeClr>
                </a:solidFill>
              </a:rPr>
              <a:t>	Here administrator can search for the particular student based on the register number, also administrator can search for the students based on semester, course wise.</a:t>
            </a:r>
            <a:endParaRPr lang="en-IN" dirty="0">
              <a:solidFill>
                <a:schemeClr val="accent1">
                  <a:lumMod val="40000"/>
                  <a:lumOff val="60000"/>
                </a:schemeClr>
              </a:solidFill>
            </a:endParaRPr>
          </a:p>
          <a:p>
            <a:pPr marL="285750" lvl="0" indent="-285750">
              <a:buFont typeface="Wingdings" panose="05000000000000000000" pitchFamily="2" charset="2"/>
              <a:buChar char="Ø"/>
            </a:pPr>
            <a:r>
              <a:rPr lang="en-IN" sz="2000" b="1" dirty="0">
                <a:solidFill>
                  <a:schemeClr val="accent1">
                    <a:lumMod val="40000"/>
                    <a:lumOff val="60000"/>
                  </a:schemeClr>
                </a:solidFill>
              </a:rPr>
              <a:t>Class Result Prediction Module [New Students]</a:t>
            </a:r>
            <a:endParaRPr lang="en-IN" sz="2000" dirty="0">
              <a:solidFill>
                <a:schemeClr val="accent1">
                  <a:lumMod val="40000"/>
                  <a:lumOff val="60000"/>
                </a:schemeClr>
              </a:solidFill>
            </a:endParaRPr>
          </a:p>
          <a:p>
            <a:pPr marL="742950" lvl="1" indent="-285750">
              <a:buFont typeface="Arial" panose="020B0604020202020204" pitchFamily="34" charset="0"/>
              <a:buChar char="•"/>
            </a:pPr>
            <a:r>
              <a:rPr lang="en-IN" sz="2000" dirty="0">
                <a:solidFill>
                  <a:schemeClr val="accent1">
                    <a:lumMod val="40000"/>
                    <a:lumOff val="60000"/>
                  </a:schemeClr>
                </a:solidFill>
              </a:rPr>
              <a:t>Specify Training Dataset [Senior Student Results and their parameters]</a:t>
            </a:r>
            <a:endParaRPr lang="en-IN" dirty="0">
              <a:solidFill>
                <a:schemeClr val="accent1">
                  <a:lumMod val="40000"/>
                  <a:lumOff val="60000"/>
                </a:schemeClr>
              </a:solidFill>
            </a:endParaRPr>
          </a:p>
          <a:p>
            <a:pPr marL="742950" lvl="1" indent="-285750">
              <a:buFont typeface="Arial" panose="020B0604020202020204" pitchFamily="34" charset="0"/>
              <a:buChar char="•"/>
            </a:pPr>
            <a:r>
              <a:rPr lang="en-IN" sz="2000" dirty="0">
                <a:solidFill>
                  <a:schemeClr val="accent1">
                    <a:lumMod val="40000"/>
                    <a:lumOff val="60000"/>
                  </a:schemeClr>
                </a:solidFill>
              </a:rPr>
              <a:t>Solution Module [Outputting the Class Results]</a:t>
            </a:r>
            <a:endParaRPr lang="en-IN" dirty="0">
              <a:solidFill>
                <a:schemeClr val="accent1">
                  <a:lumMod val="40000"/>
                  <a:lumOff val="60000"/>
                </a:schemeClr>
              </a:solidFill>
            </a:endParaRPr>
          </a:p>
          <a:p>
            <a:endParaRPr lang="en-IN" sz="2000" dirty="0">
              <a:solidFill>
                <a:schemeClr val="accent1">
                  <a:lumMod val="40000"/>
                  <a:lumOff val="60000"/>
                </a:schemeClr>
              </a:solidFill>
            </a:endParaRPr>
          </a:p>
          <a:p>
            <a:endParaRPr lang="en-IN" sz="2000" dirty="0">
              <a:solidFill>
                <a:schemeClr val="accent1">
                  <a:lumMod val="40000"/>
                  <a:lumOff val="60000"/>
                </a:schemeClr>
              </a:solidFill>
            </a:endParaRPr>
          </a:p>
        </p:txBody>
      </p:sp>
    </p:spTree>
    <p:extLst>
      <p:ext uri="{BB962C8B-B14F-4D97-AF65-F5344CB8AC3E}">
        <p14:creationId xmlns:p14="http://schemas.microsoft.com/office/powerpoint/2010/main" val="234129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5867D2-DDB8-4532-B271-FC4F2C21025E}"/>
              </a:ext>
            </a:extLst>
          </p:cNvPr>
          <p:cNvSpPr txBox="1">
            <a:spLocks/>
          </p:cNvSpPr>
          <p:nvPr/>
        </p:nvSpPr>
        <p:spPr bwMode="gray">
          <a:xfrm>
            <a:off x="1154954" y="943936"/>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t>PROJECT PLANNING continued</a:t>
            </a:r>
          </a:p>
        </p:txBody>
      </p:sp>
      <p:sp>
        <p:nvSpPr>
          <p:cNvPr id="5" name="TextBox 4">
            <a:extLst>
              <a:ext uri="{FF2B5EF4-FFF2-40B4-BE49-F238E27FC236}">
                <a16:creationId xmlns:a16="http://schemas.microsoft.com/office/drawing/2014/main" id="{4CC6D1A1-BFB0-426C-B9DB-1A3A92C41988}"/>
              </a:ext>
            </a:extLst>
          </p:cNvPr>
          <p:cNvSpPr txBox="1"/>
          <p:nvPr/>
        </p:nvSpPr>
        <p:spPr>
          <a:xfrm>
            <a:off x="1267249" y="1918847"/>
            <a:ext cx="8273111" cy="4093428"/>
          </a:xfrm>
          <a:prstGeom prst="rect">
            <a:avLst/>
          </a:prstGeom>
          <a:noFill/>
        </p:spPr>
        <p:txBody>
          <a:bodyPr wrap="square" rtlCol="0">
            <a:spAutoFit/>
          </a:bodyPr>
          <a:lstStyle/>
          <a:p>
            <a:pPr marL="342900" indent="-342900">
              <a:buFont typeface="Wingdings" panose="05000000000000000000" pitchFamily="2" charset="2"/>
              <a:buChar char="v"/>
            </a:pPr>
            <a:r>
              <a:rPr lang="en-IN" sz="2000" b="1" dirty="0">
                <a:solidFill>
                  <a:schemeClr val="accent1">
                    <a:lumMod val="40000"/>
                    <a:lumOff val="60000"/>
                  </a:schemeClr>
                </a:solidFill>
              </a:rPr>
              <a:t>Student</a:t>
            </a:r>
            <a:r>
              <a:rPr lang="en-IN" sz="2000" dirty="0">
                <a:solidFill>
                  <a:schemeClr val="accent1">
                    <a:lumMod val="40000"/>
                    <a:lumOff val="60000"/>
                  </a:schemeClr>
                </a:solidFill>
              </a:rPr>
              <a:t> has the following Modules:</a:t>
            </a:r>
          </a:p>
          <a:p>
            <a:endParaRPr lang="en-IN" sz="2000" dirty="0">
              <a:solidFill>
                <a:schemeClr val="accent1">
                  <a:lumMod val="40000"/>
                  <a:lumOff val="60000"/>
                </a:schemeClr>
              </a:solidFill>
            </a:endParaRPr>
          </a:p>
          <a:p>
            <a:pPr marL="342900" lvl="0" indent="-342900">
              <a:buFont typeface="Wingdings" panose="05000000000000000000" pitchFamily="2" charset="2"/>
              <a:buChar char="Ø"/>
            </a:pPr>
            <a:r>
              <a:rPr lang="en-IN" sz="2000" b="1" dirty="0">
                <a:solidFill>
                  <a:schemeClr val="accent1">
                    <a:lumMod val="40000"/>
                    <a:lumOff val="60000"/>
                  </a:schemeClr>
                </a:solidFill>
              </a:rPr>
              <a:t>Login Module</a:t>
            </a:r>
            <a:endParaRPr lang="en-IN" sz="2000" dirty="0">
              <a:solidFill>
                <a:schemeClr val="accent1">
                  <a:lumMod val="40000"/>
                  <a:lumOff val="60000"/>
                </a:schemeClr>
              </a:solidFill>
            </a:endParaRPr>
          </a:p>
          <a:p>
            <a:r>
              <a:rPr lang="en-IN" sz="2000" dirty="0">
                <a:solidFill>
                  <a:schemeClr val="accent1">
                    <a:lumMod val="40000"/>
                    <a:lumOff val="60000"/>
                  </a:schemeClr>
                </a:solidFill>
              </a:rPr>
              <a:t>In this module student get login to the application by specifying the credentials and can make use of the application services. </a:t>
            </a:r>
          </a:p>
          <a:p>
            <a:pPr marL="342900" lvl="0" indent="-342900">
              <a:buFont typeface="Wingdings" panose="05000000000000000000" pitchFamily="2" charset="2"/>
              <a:buChar char="Ø"/>
            </a:pPr>
            <a:r>
              <a:rPr lang="en-IN" sz="2000" b="1" dirty="0">
                <a:solidFill>
                  <a:schemeClr val="accent1">
                    <a:lumMod val="40000"/>
                    <a:lumOff val="60000"/>
                  </a:schemeClr>
                </a:solidFill>
              </a:rPr>
              <a:t>Input Parameters and Result Prediction</a:t>
            </a:r>
          </a:p>
          <a:p>
            <a:pPr lvl="0"/>
            <a:endParaRPr lang="en-IN" sz="2000" b="1" dirty="0">
              <a:solidFill>
                <a:schemeClr val="accent1">
                  <a:lumMod val="40000"/>
                  <a:lumOff val="60000"/>
                </a:schemeClr>
              </a:solidFill>
            </a:endParaRPr>
          </a:p>
          <a:p>
            <a:pPr lvl="0"/>
            <a:endParaRPr lang="en-IN" sz="2000" dirty="0">
              <a:solidFill>
                <a:schemeClr val="accent1">
                  <a:lumMod val="40000"/>
                  <a:lumOff val="60000"/>
                </a:schemeClr>
              </a:solidFill>
            </a:endParaRPr>
          </a:p>
          <a:p>
            <a:pPr marL="342900" indent="-342900">
              <a:buFont typeface="Wingdings" panose="05000000000000000000" pitchFamily="2" charset="2"/>
              <a:buChar char="v"/>
            </a:pPr>
            <a:r>
              <a:rPr lang="en-IN" sz="2000" b="1" dirty="0">
                <a:solidFill>
                  <a:schemeClr val="accent1">
                    <a:lumMod val="40000"/>
                    <a:lumOff val="60000"/>
                  </a:schemeClr>
                </a:solidFill>
              </a:rPr>
              <a:t>Site Visitor</a:t>
            </a:r>
            <a:r>
              <a:rPr lang="en-IN" sz="2000" dirty="0">
                <a:solidFill>
                  <a:schemeClr val="accent1">
                    <a:lumMod val="40000"/>
                    <a:lumOff val="60000"/>
                  </a:schemeClr>
                </a:solidFill>
              </a:rPr>
              <a:t> has the following options:</a:t>
            </a:r>
          </a:p>
          <a:p>
            <a:r>
              <a:rPr lang="en-IN" sz="2000" dirty="0">
                <a:solidFill>
                  <a:schemeClr val="accent1">
                    <a:lumMod val="40000"/>
                    <a:lumOff val="60000"/>
                  </a:schemeClr>
                </a:solidFill>
              </a:rPr>
              <a:t>View Basic Information of the Website</a:t>
            </a:r>
          </a:p>
          <a:p>
            <a:pPr marL="342900" lvl="0" indent="-342900">
              <a:buFont typeface="Wingdings" panose="05000000000000000000" pitchFamily="2" charset="2"/>
              <a:buChar char="Ø"/>
            </a:pPr>
            <a:r>
              <a:rPr lang="en-IN" sz="2000" dirty="0">
                <a:solidFill>
                  <a:schemeClr val="accent1">
                    <a:lumMod val="40000"/>
                    <a:lumOff val="60000"/>
                  </a:schemeClr>
                </a:solidFill>
              </a:rPr>
              <a:t>Home </a:t>
            </a:r>
          </a:p>
          <a:p>
            <a:pPr marL="342900" lvl="0" indent="-342900">
              <a:buFont typeface="Wingdings" panose="05000000000000000000" pitchFamily="2" charset="2"/>
              <a:buChar char="Ø"/>
            </a:pPr>
            <a:r>
              <a:rPr lang="en-IN" sz="2000" dirty="0">
                <a:solidFill>
                  <a:schemeClr val="accent1">
                    <a:lumMod val="40000"/>
                    <a:lumOff val="60000"/>
                  </a:schemeClr>
                </a:solidFill>
              </a:rPr>
              <a:t>About us</a:t>
            </a:r>
          </a:p>
          <a:p>
            <a:pPr marL="342900" lvl="0" indent="-342900">
              <a:buFont typeface="Wingdings" panose="05000000000000000000" pitchFamily="2" charset="2"/>
              <a:buChar char="Ø"/>
            </a:pPr>
            <a:r>
              <a:rPr lang="en-IN" sz="2000" dirty="0">
                <a:solidFill>
                  <a:schemeClr val="accent1">
                    <a:lumMod val="40000"/>
                    <a:lumOff val="60000"/>
                  </a:schemeClr>
                </a:solidFill>
              </a:rPr>
              <a:t>Contact us</a:t>
            </a:r>
          </a:p>
        </p:txBody>
      </p:sp>
    </p:spTree>
    <p:extLst>
      <p:ext uri="{BB962C8B-B14F-4D97-AF65-F5344CB8AC3E}">
        <p14:creationId xmlns:p14="http://schemas.microsoft.com/office/powerpoint/2010/main" val="84958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5F823C-1374-4776-86CE-E588E9356F8A}"/>
              </a:ext>
            </a:extLst>
          </p:cNvPr>
          <p:cNvSpPr txBox="1">
            <a:spLocks/>
          </p:cNvSpPr>
          <p:nvPr/>
        </p:nvSpPr>
        <p:spPr bwMode="gray">
          <a:xfrm>
            <a:off x="1154954" y="943936"/>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t>SOFTWARE HARDWARE REQUIREMENTS </a:t>
            </a:r>
          </a:p>
        </p:txBody>
      </p:sp>
      <p:sp>
        <p:nvSpPr>
          <p:cNvPr id="5" name="TextBox 4">
            <a:extLst>
              <a:ext uri="{FF2B5EF4-FFF2-40B4-BE49-F238E27FC236}">
                <a16:creationId xmlns:a16="http://schemas.microsoft.com/office/drawing/2014/main" id="{7F8EE460-659B-488F-9D69-F2BBEC59375B}"/>
              </a:ext>
            </a:extLst>
          </p:cNvPr>
          <p:cNvSpPr txBox="1"/>
          <p:nvPr/>
        </p:nvSpPr>
        <p:spPr>
          <a:xfrm>
            <a:off x="1154954" y="1867321"/>
            <a:ext cx="8273111" cy="4124206"/>
          </a:xfrm>
          <a:prstGeom prst="rect">
            <a:avLst/>
          </a:prstGeom>
          <a:noFill/>
        </p:spPr>
        <p:txBody>
          <a:bodyPr wrap="square" rtlCol="0">
            <a:spAutoFit/>
          </a:bodyPr>
          <a:lstStyle/>
          <a:p>
            <a:pPr lvl="0"/>
            <a:r>
              <a:rPr lang="en-IN" sz="2000" b="1" dirty="0">
                <a:solidFill>
                  <a:schemeClr val="accent1">
                    <a:lumMod val="40000"/>
                    <a:lumOff val="60000"/>
                  </a:schemeClr>
                </a:solidFill>
              </a:rPr>
              <a:t>Hardware Requirements:</a:t>
            </a:r>
            <a:r>
              <a:rPr lang="en-IN" sz="2000" dirty="0">
                <a:solidFill>
                  <a:schemeClr val="accent1">
                    <a:lumMod val="40000"/>
                    <a:lumOff val="60000"/>
                  </a:schemeClr>
                </a:solidFill>
              </a:rPr>
              <a:t> </a:t>
            </a:r>
            <a:endParaRPr lang="en-IN" dirty="0">
              <a:solidFill>
                <a:schemeClr val="accent1">
                  <a:lumMod val="40000"/>
                  <a:lumOff val="60000"/>
                </a:schemeClr>
              </a:solidFill>
            </a:endParaRPr>
          </a:p>
          <a:p>
            <a:pPr lvl="1"/>
            <a:r>
              <a:rPr lang="en-IN" sz="2000" dirty="0">
                <a:solidFill>
                  <a:schemeClr val="accent1">
                    <a:lumMod val="40000"/>
                    <a:lumOff val="60000"/>
                  </a:schemeClr>
                </a:solidFill>
              </a:rPr>
              <a:t>Processor		:	 Pentium IV onwards</a:t>
            </a:r>
            <a:endParaRPr lang="en-IN" dirty="0">
              <a:solidFill>
                <a:schemeClr val="accent1">
                  <a:lumMod val="40000"/>
                  <a:lumOff val="60000"/>
                </a:schemeClr>
              </a:solidFill>
            </a:endParaRPr>
          </a:p>
          <a:p>
            <a:pPr lvl="1"/>
            <a:r>
              <a:rPr lang="en-IN" sz="2000" dirty="0">
                <a:solidFill>
                  <a:schemeClr val="accent1">
                    <a:lumMod val="40000"/>
                    <a:lumOff val="60000"/>
                  </a:schemeClr>
                </a:solidFill>
              </a:rPr>
              <a:t>RAM			:	 2GB +</a:t>
            </a:r>
            <a:endParaRPr lang="en-IN" dirty="0">
              <a:solidFill>
                <a:schemeClr val="accent1">
                  <a:lumMod val="40000"/>
                  <a:lumOff val="60000"/>
                </a:schemeClr>
              </a:solidFill>
            </a:endParaRPr>
          </a:p>
          <a:p>
            <a:pPr lvl="1"/>
            <a:r>
              <a:rPr lang="en-IN" sz="2000" dirty="0">
                <a:solidFill>
                  <a:schemeClr val="accent1">
                    <a:lumMod val="40000"/>
                    <a:lumOff val="60000"/>
                  </a:schemeClr>
                </a:solidFill>
              </a:rPr>
              <a:t>Hard disk space	:	40GB +</a:t>
            </a:r>
            <a:endParaRPr lang="en-IN" dirty="0">
              <a:solidFill>
                <a:schemeClr val="accent1">
                  <a:lumMod val="40000"/>
                  <a:lumOff val="60000"/>
                </a:schemeClr>
              </a:solidFill>
            </a:endParaRPr>
          </a:p>
          <a:p>
            <a:pPr lvl="1"/>
            <a:r>
              <a:rPr lang="en-IN" sz="2000" dirty="0">
                <a:solidFill>
                  <a:schemeClr val="accent1">
                    <a:lumMod val="40000"/>
                    <a:lumOff val="60000"/>
                  </a:schemeClr>
                </a:solidFill>
              </a:rPr>
              <a:t>Standard PC configuration to carryout challenging computing</a:t>
            </a:r>
          </a:p>
          <a:p>
            <a:pPr lvl="1"/>
            <a:endParaRPr lang="en-IN" dirty="0">
              <a:solidFill>
                <a:schemeClr val="accent1">
                  <a:lumMod val="40000"/>
                  <a:lumOff val="60000"/>
                </a:schemeClr>
              </a:solidFill>
            </a:endParaRPr>
          </a:p>
          <a:p>
            <a:pPr lvl="0"/>
            <a:r>
              <a:rPr lang="en-IN" sz="2000" b="1" dirty="0">
                <a:solidFill>
                  <a:schemeClr val="accent1">
                    <a:lumMod val="40000"/>
                    <a:lumOff val="60000"/>
                  </a:schemeClr>
                </a:solidFill>
              </a:rPr>
              <a:t>Software Requirements:</a:t>
            </a:r>
            <a:r>
              <a:rPr lang="en-IN" sz="2000" dirty="0">
                <a:solidFill>
                  <a:schemeClr val="accent1">
                    <a:lumMod val="40000"/>
                    <a:lumOff val="60000"/>
                  </a:schemeClr>
                </a:solidFill>
              </a:rPr>
              <a:t> </a:t>
            </a:r>
            <a:endParaRPr lang="en-IN" dirty="0">
              <a:solidFill>
                <a:schemeClr val="accent1">
                  <a:lumMod val="40000"/>
                  <a:lumOff val="60000"/>
                </a:schemeClr>
              </a:solidFill>
            </a:endParaRPr>
          </a:p>
          <a:p>
            <a:pPr lvl="1"/>
            <a:r>
              <a:rPr lang="en-IN" sz="2000" b="1" dirty="0">
                <a:solidFill>
                  <a:schemeClr val="accent1">
                    <a:lumMod val="40000"/>
                    <a:lumOff val="60000"/>
                  </a:schemeClr>
                </a:solidFill>
              </a:rPr>
              <a:t>Operating System	</a:t>
            </a:r>
            <a:r>
              <a:rPr lang="en-IN" sz="2000" dirty="0">
                <a:solidFill>
                  <a:schemeClr val="accent1">
                    <a:lumMod val="40000"/>
                    <a:lumOff val="60000"/>
                  </a:schemeClr>
                </a:solidFill>
              </a:rPr>
              <a:t>: 	Windows XP version, 7 &amp; Higher</a:t>
            </a:r>
            <a:endParaRPr lang="en-IN" dirty="0">
              <a:solidFill>
                <a:schemeClr val="accent1">
                  <a:lumMod val="40000"/>
                  <a:lumOff val="60000"/>
                </a:schemeClr>
              </a:solidFill>
            </a:endParaRPr>
          </a:p>
          <a:p>
            <a:pPr lvl="1"/>
            <a:r>
              <a:rPr lang="en-IN" sz="2000" b="1" dirty="0">
                <a:solidFill>
                  <a:schemeClr val="accent1">
                    <a:lumMod val="40000"/>
                    <a:lumOff val="60000"/>
                  </a:schemeClr>
                </a:solidFill>
              </a:rPr>
              <a:t>Design Tool		</a:t>
            </a:r>
            <a:r>
              <a:rPr lang="en-IN" sz="2000" dirty="0">
                <a:solidFill>
                  <a:schemeClr val="accent1">
                    <a:lumMod val="40000"/>
                    <a:lumOff val="60000"/>
                  </a:schemeClr>
                </a:solidFill>
              </a:rPr>
              <a:t>: 	Visual Studio 2010.</a:t>
            </a:r>
            <a:endParaRPr lang="en-IN" dirty="0">
              <a:solidFill>
                <a:schemeClr val="accent1">
                  <a:lumMod val="40000"/>
                  <a:lumOff val="60000"/>
                </a:schemeClr>
              </a:solidFill>
            </a:endParaRPr>
          </a:p>
          <a:p>
            <a:pPr lvl="1"/>
            <a:r>
              <a:rPr lang="en-IN" sz="2000" b="1" dirty="0">
                <a:solidFill>
                  <a:schemeClr val="accent1">
                    <a:lumMod val="40000"/>
                    <a:lumOff val="60000"/>
                  </a:schemeClr>
                </a:solidFill>
              </a:rPr>
              <a:t>Language		</a:t>
            </a:r>
            <a:r>
              <a:rPr lang="en-IN" sz="2000" dirty="0">
                <a:solidFill>
                  <a:schemeClr val="accent1">
                    <a:lumMod val="40000"/>
                    <a:lumOff val="60000"/>
                  </a:schemeClr>
                </a:solidFill>
              </a:rPr>
              <a:t>: 	C#    .NET</a:t>
            </a:r>
            <a:endParaRPr lang="en-IN" dirty="0">
              <a:solidFill>
                <a:schemeClr val="accent1">
                  <a:lumMod val="40000"/>
                  <a:lumOff val="60000"/>
                </a:schemeClr>
              </a:solidFill>
            </a:endParaRPr>
          </a:p>
          <a:p>
            <a:pPr lvl="1"/>
            <a:r>
              <a:rPr lang="en-IN" sz="2000" b="1" dirty="0">
                <a:solidFill>
                  <a:schemeClr val="accent1">
                    <a:lumMod val="40000"/>
                    <a:lumOff val="60000"/>
                  </a:schemeClr>
                </a:solidFill>
              </a:rPr>
              <a:t>Back End	</a:t>
            </a:r>
            <a:r>
              <a:rPr lang="en-IN" sz="2000" dirty="0">
                <a:solidFill>
                  <a:schemeClr val="accent1">
                    <a:lumMod val="40000"/>
                    <a:lumOff val="60000"/>
                  </a:schemeClr>
                </a:solidFill>
              </a:rPr>
              <a:t>	: 	SQL Server</a:t>
            </a:r>
            <a:endParaRPr lang="en-IN" dirty="0">
              <a:solidFill>
                <a:schemeClr val="accent1">
                  <a:lumMod val="40000"/>
                  <a:lumOff val="60000"/>
                </a:schemeClr>
              </a:solidFill>
            </a:endParaRPr>
          </a:p>
          <a:p>
            <a:endParaRPr lang="en-IN" sz="2400" dirty="0">
              <a:solidFill>
                <a:schemeClr val="accent1">
                  <a:lumMod val="40000"/>
                  <a:lumOff val="60000"/>
                </a:schemeClr>
              </a:solidFill>
            </a:endParaRPr>
          </a:p>
        </p:txBody>
      </p:sp>
    </p:spTree>
    <p:extLst>
      <p:ext uri="{BB962C8B-B14F-4D97-AF65-F5344CB8AC3E}">
        <p14:creationId xmlns:p14="http://schemas.microsoft.com/office/powerpoint/2010/main" val="16443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EAE72B-8F6C-45F6-9EF3-941CF31D9D6C}"/>
              </a:ext>
            </a:extLst>
          </p:cNvPr>
          <p:cNvSpPr txBox="1">
            <a:spLocks/>
          </p:cNvSpPr>
          <p:nvPr/>
        </p:nvSpPr>
        <p:spPr bwMode="gray">
          <a:xfrm>
            <a:off x="1154954" y="943936"/>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t>ARCHITECTURE DIAGRAM </a:t>
            </a:r>
          </a:p>
        </p:txBody>
      </p:sp>
      <p:pic>
        <p:nvPicPr>
          <p:cNvPr id="6" name="Picture 5">
            <a:extLst>
              <a:ext uri="{FF2B5EF4-FFF2-40B4-BE49-F238E27FC236}">
                <a16:creationId xmlns:a16="http://schemas.microsoft.com/office/drawing/2014/main" id="{C0015245-5F34-4578-A7DF-23C90DDF0886}"/>
              </a:ext>
            </a:extLst>
          </p:cNvPr>
          <p:cNvPicPr/>
          <p:nvPr/>
        </p:nvPicPr>
        <p:blipFill>
          <a:blip r:embed="rId2">
            <a:extLst>
              <a:ext uri="{28A0092B-C50C-407E-A947-70E740481C1C}">
                <a14:useLocalDpi xmlns:a14="http://schemas.microsoft.com/office/drawing/2010/main" val="0"/>
              </a:ext>
            </a:extLst>
          </a:blip>
          <a:stretch>
            <a:fillRect/>
          </a:stretch>
        </p:blipFill>
        <p:spPr>
          <a:xfrm>
            <a:off x="1352939" y="2055292"/>
            <a:ext cx="6335485" cy="3850640"/>
          </a:xfrm>
          <a:prstGeom prst="rect">
            <a:avLst/>
          </a:prstGeom>
        </p:spPr>
      </p:pic>
    </p:spTree>
    <p:extLst>
      <p:ext uri="{BB962C8B-B14F-4D97-AF65-F5344CB8AC3E}">
        <p14:creationId xmlns:p14="http://schemas.microsoft.com/office/powerpoint/2010/main" val="87444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47577A-91CA-4BBA-833C-7211106F296F}"/>
              </a:ext>
            </a:extLst>
          </p:cNvPr>
          <p:cNvSpPr txBox="1">
            <a:spLocks/>
          </p:cNvSpPr>
          <p:nvPr/>
        </p:nvSpPr>
        <p:spPr bwMode="gray">
          <a:xfrm>
            <a:off x="1154954" y="943936"/>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t>CONTEXT FLOW DIAGRAM </a:t>
            </a:r>
          </a:p>
        </p:txBody>
      </p:sp>
      <p:pic>
        <p:nvPicPr>
          <p:cNvPr id="6" name="Picture 5">
            <a:extLst>
              <a:ext uri="{FF2B5EF4-FFF2-40B4-BE49-F238E27FC236}">
                <a16:creationId xmlns:a16="http://schemas.microsoft.com/office/drawing/2014/main" id="{78C7BBE7-980E-491E-A847-536D8D02EC37}"/>
              </a:ext>
            </a:extLst>
          </p:cNvPr>
          <p:cNvPicPr/>
          <p:nvPr/>
        </p:nvPicPr>
        <p:blipFill>
          <a:blip r:embed="rId2">
            <a:extLst>
              <a:ext uri="{28A0092B-C50C-407E-A947-70E740481C1C}">
                <a14:useLocalDpi xmlns:a14="http://schemas.microsoft.com/office/drawing/2010/main" val="0"/>
              </a:ext>
            </a:extLst>
          </a:blip>
          <a:stretch>
            <a:fillRect/>
          </a:stretch>
        </p:blipFill>
        <p:spPr>
          <a:xfrm>
            <a:off x="1154953" y="2225739"/>
            <a:ext cx="5936311" cy="3619500"/>
          </a:xfrm>
          <a:prstGeom prst="rect">
            <a:avLst/>
          </a:prstGeom>
        </p:spPr>
      </p:pic>
    </p:spTree>
    <p:extLst>
      <p:ext uri="{BB962C8B-B14F-4D97-AF65-F5344CB8AC3E}">
        <p14:creationId xmlns:p14="http://schemas.microsoft.com/office/powerpoint/2010/main" val="190779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A3F2802-556A-46BE-8BC5-D3BF7D8BCBEF}"/>
              </a:ext>
            </a:extLst>
          </p:cNvPr>
          <p:cNvSpPr txBox="1">
            <a:spLocks/>
          </p:cNvSpPr>
          <p:nvPr/>
        </p:nvSpPr>
        <p:spPr bwMode="gray">
          <a:xfrm>
            <a:off x="1154954" y="943936"/>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600" dirty="0"/>
              <a:t>REFERENCES</a:t>
            </a:r>
          </a:p>
        </p:txBody>
      </p:sp>
      <p:sp>
        <p:nvSpPr>
          <p:cNvPr id="6" name="TextBox 5">
            <a:extLst>
              <a:ext uri="{FF2B5EF4-FFF2-40B4-BE49-F238E27FC236}">
                <a16:creationId xmlns:a16="http://schemas.microsoft.com/office/drawing/2014/main" id="{789ACE76-E30B-4067-922C-D3BBB3E19B44}"/>
              </a:ext>
            </a:extLst>
          </p:cNvPr>
          <p:cNvSpPr txBox="1"/>
          <p:nvPr/>
        </p:nvSpPr>
        <p:spPr>
          <a:xfrm>
            <a:off x="1154953" y="1867321"/>
            <a:ext cx="8273111" cy="3600986"/>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accent1">
                    <a:lumMod val="40000"/>
                    <a:lumOff val="60000"/>
                  </a:schemeClr>
                </a:solidFill>
              </a:rPr>
              <a:t>Andreas C. Müller, Sarah Guido. Introduction to Machine Learning with Python. O'Reilly Media, September 2016.</a:t>
            </a:r>
          </a:p>
          <a:p>
            <a:endParaRPr lang="en-IN" sz="2000" dirty="0">
              <a:solidFill>
                <a:schemeClr val="accent1">
                  <a:lumMod val="40000"/>
                  <a:lumOff val="60000"/>
                </a:schemeClr>
              </a:solidFill>
            </a:endParaRPr>
          </a:p>
          <a:p>
            <a:pPr marL="342900" indent="-342900">
              <a:buFont typeface="Arial" panose="020B0604020202020204" pitchFamily="34" charset="0"/>
              <a:buChar char="•"/>
            </a:pPr>
            <a:r>
              <a:rPr lang="en-IN" sz="2000" dirty="0">
                <a:solidFill>
                  <a:schemeClr val="accent1">
                    <a:lumMod val="40000"/>
                    <a:lumOff val="60000"/>
                  </a:schemeClr>
                </a:solidFill>
              </a:rPr>
              <a:t>Naive Bayes classifier, from Wikipedia, the free encyclopaedia. </a:t>
            </a:r>
            <a:r>
              <a:rPr lang="en-IN" sz="2000" u="sng"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https://en.wikipedia.org/wiki/Naive_Bayes_classifier</a:t>
            </a:r>
            <a:r>
              <a:rPr lang="en-IN" sz="2000" dirty="0">
                <a:solidFill>
                  <a:schemeClr val="accent1">
                    <a:lumMod val="40000"/>
                    <a:lumOff val="60000"/>
                  </a:schemeClr>
                </a:solidFill>
              </a:rPr>
              <a:t> 2017 International Conference on Smart Technology for Smart Nation 1211</a:t>
            </a:r>
          </a:p>
          <a:p>
            <a:endParaRPr lang="en-IN" sz="2000" dirty="0">
              <a:solidFill>
                <a:schemeClr val="accent1">
                  <a:lumMod val="40000"/>
                  <a:lumOff val="60000"/>
                </a:schemeClr>
              </a:solidFill>
            </a:endParaRPr>
          </a:p>
          <a:p>
            <a:pPr marL="342900" indent="-342900">
              <a:buFont typeface="Arial" panose="020B0604020202020204" pitchFamily="34" charset="0"/>
              <a:buChar char="•"/>
            </a:pPr>
            <a:r>
              <a:rPr lang="en-IN" sz="2000" dirty="0" err="1">
                <a:solidFill>
                  <a:schemeClr val="accent1">
                    <a:lumMod val="40000"/>
                    <a:lumOff val="60000"/>
                  </a:schemeClr>
                </a:solidFill>
              </a:rPr>
              <a:t>Micheal</a:t>
            </a:r>
            <a:r>
              <a:rPr lang="en-IN" sz="2000" dirty="0">
                <a:solidFill>
                  <a:schemeClr val="accent1">
                    <a:lumMod val="40000"/>
                    <a:lumOff val="60000"/>
                  </a:schemeClr>
                </a:solidFill>
              </a:rPr>
              <a:t> Bowles, Machine Learning in Python: Essential Techniques for Predictive Analysis. John Wiley &amp; Sons, Inc. 2015</a:t>
            </a:r>
          </a:p>
          <a:p>
            <a:endParaRPr lang="en-IN" sz="2800" dirty="0">
              <a:solidFill>
                <a:schemeClr val="accent1">
                  <a:lumMod val="40000"/>
                  <a:lumOff val="60000"/>
                </a:schemeClr>
              </a:solidFill>
            </a:endParaRPr>
          </a:p>
        </p:txBody>
      </p:sp>
    </p:spTree>
    <p:extLst>
      <p:ext uri="{BB962C8B-B14F-4D97-AF65-F5344CB8AC3E}">
        <p14:creationId xmlns:p14="http://schemas.microsoft.com/office/powerpoint/2010/main" val="628711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1A6CE-76D0-43E2-B779-48FDB4F508A6}"/>
              </a:ext>
            </a:extLst>
          </p:cNvPr>
          <p:cNvSpPr>
            <a:spLocks noGrp="1"/>
          </p:cNvSpPr>
          <p:nvPr>
            <p:ph type="ctrTitle"/>
          </p:nvPr>
        </p:nvSpPr>
        <p:spPr>
          <a:xfrm>
            <a:off x="1683171" y="2990407"/>
            <a:ext cx="8825658" cy="877185"/>
          </a:xfrm>
        </p:spPr>
        <p:txBody>
          <a:bodyPr/>
          <a:lstStyle/>
          <a:p>
            <a:pPr algn="ctr"/>
            <a:r>
              <a:rPr lang="en-IN" sz="9600" dirty="0"/>
              <a:t>THANK YOU</a:t>
            </a:r>
          </a:p>
        </p:txBody>
      </p:sp>
    </p:spTree>
    <p:extLst>
      <p:ext uri="{BB962C8B-B14F-4D97-AF65-F5344CB8AC3E}">
        <p14:creationId xmlns:p14="http://schemas.microsoft.com/office/powerpoint/2010/main" val="4015666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5A51-5DAB-477B-897F-2B348C71A5C6}"/>
              </a:ext>
            </a:extLst>
          </p:cNvPr>
          <p:cNvSpPr>
            <a:spLocks noGrp="1"/>
          </p:cNvSpPr>
          <p:nvPr>
            <p:ph type="ctrTitle"/>
          </p:nvPr>
        </p:nvSpPr>
        <p:spPr>
          <a:xfrm>
            <a:off x="1154955" y="870826"/>
            <a:ext cx="8825658" cy="771362"/>
          </a:xfrm>
        </p:spPr>
        <p:txBody>
          <a:bodyPr/>
          <a:lstStyle/>
          <a:p>
            <a:r>
              <a:rPr lang="en-IN" dirty="0"/>
              <a:t>ABSTRACT</a:t>
            </a:r>
          </a:p>
        </p:txBody>
      </p:sp>
      <p:sp>
        <p:nvSpPr>
          <p:cNvPr id="4" name="TextBox 3">
            <a:extLst>
              <a:ext uri="{FF2B5EF4-FFF2-40B4-BE49-F238E27FC236}">
                <a16:creationId xmlns:a16="http://schemas.microsoft.com/office/drawing/2014/main" id="{0011DD21-10EB-4D42-8994-EB89B20CF689}"/>
              </a:ext>
            </a:extLst>
          </p:cNvPr>
          <p:cNvSpPr txBox="1"/>
          <p:nvPr/>
        </p:nvSpPr>
        <p:spPr>
          <a:xfrm>
            <a:off x="1238931" y="1769691"/>
            <a:ext cx="8825658" cy="4401205"/>
          </a:xfrm>
          <a:prstGeom prst="rect">
            <a:avLst/>
          </a:prstGeom>
          <a:noFill/>
        </p:spPr>
        <p:txBody>
          <a:bodyPr wrap="square" rtlCol="0">
            <a:spAutoFit/>
          </a:bodyPr>
          <a:lstStyle/>
          <a:p>
            <a:pPr algn="just"/>
            <a:r>
              <a:rPr lang="en-IN" sz="2000" dirty="0">
                <a:solidFill>
                  <a:schemeClr val="accent1">
                    <a:lumMod val="40000"/>
                    <a:lumOff val="60000"/>
                  </a:schemeClr>
                </a:solidFill>
              </a:rPr>
              <a:t>Preliminary education adds to a nation’s literacy rate but higher education has a direct impact on the work force being provided to the industry and hence directly affects the economy. Lots of Institutions of higher learning have been set up across India. However the quality of education is judged by the success rate of students and to what extent an institute is capable of retaining its students. Predicting students’ performance can help identify the students who are at risk of failure and thus management can provide timely help and take essential steps to coach the students to improve his performance. The ability to predict a student’s performance is very important in educational environments. Students’ academic performance is based upon diverse factors like personal, social, Psychological and other environmental variables.</a:t>
            </a:r>
          </a:p>
          <a:p>
            <a:pPr marL="285750" indent="-285750">
              <a:buFont typeface="Arial" panose="020B0604020202020204" pitchFamily="34" charset="0"/>
              <a:buChar char="•"/>
            </a:pPr>
            <a:endParaRPr lang="en-IN" sz="2000" dirty="0">
              <a:solidFill>
                <a:schemeClr val="accent1">
                  <a:lumMod val="40000"/>
                  <a:lumOff val="60000"/>
                </a:schemeClr>
              </a:solidFill>
            </a:endParaRPr>
          </a:p>
        </p:txBody>
      </p:sp>
    </p:spTree>
    <p:extLst>
      <p:ext uri="{BB962C8B-B14F-4D97-AF65-F5344CB8AC3E}">
        <p14:creationId xmlns:p14="http://schemas.microsoft.com/office/powerpoint/2010/main" val="249398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59BE-63A8-4634-A8DC-45D565E16A45}"/>
              </a:ext>
            </a:extLst>
          </p:cNvPr>
          <p:cNvSpPr>
            <a:spLocks noGrp="1"/>
          </p:cNvSpPr>
          <p:nvPr>
            <p:ph type="ctrTitle"/>
          </p:nvPr>
        </p:nvSpPr>
        <p:spPr>
          <a:xfrm>
            <a:off x="1154954" y="729515"/>
            <a:ext cx="8825658" cy="587483"/>
          </a:xfrm>
        </p:spPr>
        <p:txBody>
          <a:bodyPr/>
          <a:lstStyle/>
          <a:p>
            <a:r>
              <a:rPr lang="en-IN" sz="4800" dirty="0"/>
              <a:t>INTRODUCTION</a:t>
            </a:r>
          </a:p>
        </p:txBody>
      </p:sp>
      <p:sp>
        <p:nvSpPr>
          <p:cNvPr id="5" name="TextBox 4">
            <a:extLst>
              <a:ext uri="{FF2B5EF4-FFF2-40B4-BE49-F238E27FC236}">
                <a16:creationId xmlns:a16="http://schemas.microsoft.com/office/drawing/2014/main" id="{F26A603A-229B-4B9B-8163-E35452EB616B}"/>
              </a:ext>
            </a:extLst>
          </p:cNvPr>
          <p:cNvSpPr txBox="1"/>
          <p:nvPr/>
        </p:nvSpPr>
        <p:spPr>
          <a:xfrm>
            <a:off x="1154954" y="1316998"/>
            <a:ext cx="8273111" cy="5632311"/>
          </a:xfrm>
          <a:prstGeom prst="rect">
            <a:avLst/>
          </a:prstGeom>
          <a:noFill/>
        </p:spPr>
        <p:txBody>
          <a:bodyPr wrap="square" rtlCol="0">
            <a:spAutoFit/>
          </a:bodyPr>
          <a:lstStyle/>
          <a:p>
            <a:r>
              <a:rPr lang="en-IN" b="1" dirty="0">
                <a:solidFill>
                  <a:schemeClr val="accent1">
                    <a:lumMod val="40000"/>
                    <a:lumOff val="60000"/>
                  </a:schemeClr>
                </a:solidFill>
              </a:rPr>
              <a:t>Machine Learning</a:t>
            </a:r>
          </a:p>
          <a:p>
            <a:endParaRPr lang="en-IN" dirty="0">
              <a:solidFill>
                <a:schemeClr val="accent1">
                  <a:lumMod val="40000"/>
                  <a:lumOff val="60000"/>
                </a:schemeClr>
              </a:solidFill>
            </a:endParaRPr>
          </a:p>
          <a:p>
            <a:r>
              <a:rPr lang="en-IN" dirty="0">
                <a:solidFill>
                  <a:schemeClr val="accent1">
                    <a:lumMod val="40000"/>
                    <a:lumOff val="60000"/>
                  </a:schemeClr>
                </a:solidFill>
              </a:rPr>
              <a:t>ML concerns with construction and study of system that can learn from data. </a:t>
            </a:r>
          </a:p>
          <a:p>
            <a:r>
              <a:rPr lang="en-IN" dirty="0">
                <a:solidFill>
                  <a:schemeClr val="accent1">
                    <a:lumMod val="40000"/>
                    <a:lumOff val="60000"/>
                  </a:schemeClr>
                </a:solidFill>
              </a:rPr>
              <a:t>There are there types of Machine learning(ML), they are</a:t>
            </a:r>
          </a:p>
          <a:p>
            <a:r>
              <a:rPr lang="en-IN" dirty="0" err="1">
                <a:solidFill>
                  <a:schemeClr val="accent1">
                    <a:lumMod val="40000"/>
                    <a:lumOff val="60000"/>
                  </a:schemeClr>
                </a:solidFill>
              </a:rPr>
              <a:t>i</a:t>
            </a:r>
            <a:r>
              <a:rPr lang="en-IN" dirty="0">
                <a:solidFill>
                  <a:schemeClr val="accent1">
                    <a:lumMod val="40000"/>
                    <a:lumOff val="60000"/>
                  </a:schemeClr>
                </a:solidFill>
              </a:rPr>
              <a:t>. Supervised Machine Learning </a:t>
            </a:r>
          </a:p>
          <a:p>
            <a:r>
              <a:rPr lang="en-IN" dirty="0">
                <a:solidFill>
                  <a:schemeClr val="accent1">
                    <a:lumMod val="40000"/>
                    <a:lumOff val="60000"/>
                  </a:schemeClr>
                </a:solidFill>
              </a:rPr>
              <a:t>	Here we have labels and the input is past examples.</a:t>
            </a:r>
          </a:p>
          <a:p>
            <a:r>
              <a:rPr lang="en-IN" dirty="0">
                <a:solidFill>
                  <a:schemeClr val="accent1">
                    <a:lumMod val="40000"/>
                    <a:lumOff val="60000"/>
                  </a:schemeClr>
                </a:solidFill>
              </a:rPr>
              <a:t>	</a:t>
            </a:r>
          </a:p>
          <a:p>
            <a:r>
              <a:rPr lang="en-IN" dirty="0">
                <a:solidFill>
                  <a:schemeClr val="accent1">
                    <a:lumMod val="40000"/>
                    <a:lumOff val="60000"/>
                  </a:schemeClr>
                </a:solidFill>
              </a:rPr>
              <a:t>ii. Unsupervised Machine Learning</a:t>
            </a:r>
          </a:p>
          <a:p>
            <a:r>
              <a:rPr lang="en-IN" dirty="0">
                <a:solidFill>
                  <a:schemeClr val="accent1">
                    <a:lumMod val="40000"/>
                    <a:lumOff val="60000"/>
                  </a:schemeClr>
                </a:solidFill>
              </a:rPr>
              <a:t>	Extraction of patterns without labels.</a:t>
            </a:r>
          </a:p>
          <a:p>
            <a:r>
              <a:rPr lang="en-IN" dirty="0">
                <a:solidFill>
                  <a:schemeClr val="accent1">
                    <a:lumMod val="40000"/>
                    <a:lumOff val="60000"/>
                  </a:schemeClr>
                </a:solidFill>
              </a:rPr>
              <a:t>	</a:t>
            </a:r>
          </a:p>
          <a:p>
            <a:r>
              <a:rPr lang="en-IN" dirty="0">
                <a:solidFill>
                  <a:schemeClr val="accent1">
                    <a:lumMod val="40000"/>
                    <a:lumOff val="60000"/>
                  </a:schemeClr>
                </a:solidFill>
              </a:rPr>
              <a:t>iii. Semi-Supervised Machine Learning</a:t>
            </a:r>
          </a:p>
          <a:p>
            <a:r>
              <a:rPr lang="en-IN" dirty="0">
                <a:solidFill>
                  <a:schemeClr val="accent1">
                    <a:lumMod val="40000"/>
                    <a:lumOff val="60000"/>
                  </a:schemeClr>
                </a:solidFill>
              </a:rPr>
              <a:t>	Mixture of both Supervised and Unsupervised Machine Learning</a:t>
            </a:r>
          </a:p>
          <a:p>
            <a:r>
              <a:rPr lang="en-IN" dirty="0">
                <a:solidFill>
                  <a:schemeClr val="accent1">
                    <a:lumMod val="40000"/>
                    <a:lumOff val="60000"/>
                  </a:schemeClr>
                </a:solidFill>
              </a:rPr>
              <a:t>In the project we use supervised learning techniques to process educational data and to predict the class results. We use “</a:t>
            </a:r>
            <a:r>
              <a:rPr lang="en-IN" b="1" dirty="0">
                <a:solidFill>
                  <a:schemeClr val="accent1">
                    <a:lumMod val="40000"/>
                    <a:lumOff val="60000"/>
                  </a:schemeClr>
                </a:solidFill>
              </a:rPr>
              <a:t>Naive Bayes Algorithm”</a:t>
            </a:r>
            <a:r>
              <a:rPr lang="en-IN" dirty="0">
                <a:solidFill>
                  <a:schemeClr val="accent1">
                    <a:lumMod val="40000"/>
                    <a:lumOff val="60000"/>
                  </a:schemeClr>
                </a:solidFill>
              </a:rPr>
              <a:t> to predict class results.</a:t>
            </a:r>
          </a:p>
          <a:p>
            <a:endParaRPr lang="en-IN" dirty="0">
              <a:solidFill>
                <a:schemeClr val="accent1">
                  <a:lumMod val="40000"/>
                  <a:lumOff val="60000"/>
                </a:schemeClr>
              </a:solidFill>
            </a:endParaRPr>
          </a:p>
          <a:p>
            <a:endParaRPr lang="en-IN" dirty="0">
              <a:solidFill>
                <a:schemeClr val="accent1">
                  <a:lumMod val="40000"/>
                  <a:lumOff val="60000"/>
                </a:schemeClr>
              </a:solidFill>
            </a:endParaRPr>
          </a:p>
          <a:p>
            <a:endParaRPr lang="en-IN" dirty="0">
              <a:solidFill>
                <a:schemeClr val="accent1">
                  <a:lumMod val="40000"/>
                  <a:lumOff val="60000"/>
                </a:schemeClr>
              </a:solidFill>
            </a:endParaRPr>
          </a:p>
          <a:p>
            <a:endParaRPr lang="en-IN" dirty="0">
              <a:solidFill>
                <a:schemeClr val="accent1">
                  <a:lumMod val="40000"/>
                  <a:lumOff val="60000"/>
                </a:schemeClr>
              </a:solidFill>
            </a:endParaRPr>
          </a:p>
        </p:txBody>
      </p:sp>
    </p:spTree>
    <p:extLst>
      <p:ext uri="{BB962C8B-B14F-4D97-AF65-F5344CB8AC3E}">
        <p14:creationId xmlns:p14="http://schemas.microsoft.com/office/powerpoint/2010/main" val="334161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AF7DF7-A908-4837-8B1E-E6E815D1A2E2}"/>
              </a:ext>
            </a:extLst>
          </p:cNvPr>
          <p:cNvSpPr txBox="1">
            <a:spLocks/>
          </p:cNvSpPr>
          <p:nvPr/>
        </p:nvSpPr>
        <p:spPr bwMode="gray">
          <a:xfrm>
            <a:off x="1154954" y="1289351"/>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a:t>OBJECTIVES</a:t>
            </a:r>
          </a:p>
        </p:txBody>
      </p:sp>
      <p:sp>
        <p:nvSpPr>
          <p:cNvPr id="5" name="TextBox 4">
            <a:extLst>
              <a:ext uri="{FF2B5EF4-FFF2-40B4-BE49-F238E27FC236}">
                <a16:creationId xmlns:a16="http://schemas.microsoft.com/office/drawing/2014/main" id="{D48177CE-4859-4EB2-AC41-A3F67178C04A}"/>
              </a:ext>
            </a:extLst>
          </p:cNvPr>
          <p:cNvSpPr txBox="1"/>
          <p:nvPr/>
        </p:nvSpPr>
        <p:spPr>
          <a:xfrm>
            <a:off x="1154954" y="2228671"/>
            <a:ext cx="8273111" cy="1938992"/>
          </a:xfrm>
          <a:prstGeom prst="rect">
            <a:avLst/>
          </a:prstGeom>
          <a:noFill/>
        </p:spPr>
        <p:txBody>
          <a:bodyPr wrap="square" rtlCol="0">
            <a:spAutoFit/>
          </a:bodyPr>
          <a:lstStyle/>
          <a:p>
            <a:r>
              <a:rPr lang="en-IN" sz="2400" dirty="0">
                <a:solidFill>
                  <a:schemeClr val="accent1">
                    <a:lumMod val="40000"/>
                    <a:lumOff val="60000"/>
                  </a:schemeClr>
                </a:solidFill>
              </a:rPr>
              <a:t>Identification of different factors which affects a student’s learning behaviour and performance during academic career</a:t>
            </a:r>
            <a:r>
              <a:rPr lang="en-US" sz="2400" dirty="0">
                <a:solidFill>
                  <a:schemeClr val="accent1">
                    <a:lumMod val="40000"/>
                    <a:lumOff val="60000"/>
                  </a:schemeClr>
                </a:solidFill>
              </a:rPr>
              <a:t>. </a:t>
            </a:r>
            <a:r>
              <a:rPr lang="en-IN" sz="2400" dirty="0">
                <a:solidFill>
                  <a:schemeClr val="accent1">
                    <a:lumMod val="40000"/>
                    <a:lumOff val="60000"/>
                  </a:schemeClr>
                </a:solidFill>
              </a:rPr>
              <a:t>Construction of a prediction model using classification</a:t>
            </a:r>
            <a:r>
              <a:rPr lang="en-US" sz="2400" dirty="0">
                <a:solidFill>
                  <a:schemeClr val="accent1">
                    <a:lumMod val="40000"/>
                    <a:lumOff val="60000"/>
                  </a:schemeClr>
                </a:solidFill>
              </a:rPr>
              <a:t>n ML</a:t>
            </a:r>
            <a:r>
              <a:rPr lang="en-IN" sz="2400" dirty="0">
                <a:solidFill>
                  <a:schemeClr val="accent1">
                    <a:lumMod val="40000"/>
                    <a:lumOff val="60000"/>
                  </a:schemeClr>
                </a:solidFill>
              </a:rPr>
              <a:t> technique on the bases of identified predictive variables.</a:t>
            </a:r>
          </a:p>
        </p:txBody>
      </p:sp>
    </p:spTree>
    <p:extLst>
      <p:ext uri="{BB962C8B-B14F-4D97-AF65-F5344CB8AC3E}">
        <p14:creationId xmlns:p14="http://schemas.microsoft.com/office/powerpoint/2010/main" val="389981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832334-0F66-4073-8D24-C48D3105B093}"/>
              </a:ext>
            </a:extLst>
          </p:cNvPr>
          <p:cNvSpPr txBox="1">
            <a:spLocks/>
          </p:cNvSpPr>
          <p:nvPr/>
        </p:nvSpPr>
        <p:spPr bwMode="gray">
          <a:xfrm>
            <a:off x="1154954" y="1289351"/>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a:t>EXISTING SYSTEM</a:t>
            </a:r>
          </a:p>
        </p:txBody>
      </p:sp>
      <p:sp>
        <p:nvSpPr>
          <p:cNvPr id="5" name="TextBox 4">
            <a:extLst>
              <a:ext uri="{FF2B5EF4-FFF2-40B4-BE49-F238E27FC236}">
                <a16:creationId xmlns:a16="http://schemas.microsoft.com/office/drawing/2014/main" id="{B1D48868-943D-4CE9-803E-4B0B18405563}"/>
              </a:ext>
            </a:extLst>
          </p:cNvPr>
          <p:cNvSpPr txBox="1"/>
          <p:nvPr/>
        </p:nvSpPr>
        <p:spPr>
          <a:xfrm>
            <a:off x="1154954" y="2228671"/>
            <a:ext cx="8273111" cy="2862322"/>
          </a:xfrm>
          <a:prstGeom prst="rect">
            <a:avLst/>
          </a:prstGeom>
          <a:noFill/>
        </p:spPr>
        <p:txBody>
          <a:bodyPr wrap="square" rtlCol="0">
            <a:spAutoFit/>
          </a:bodyPr>
          <a:lstStyle/>
          <a:p>
            <a:r>
              <a:rPr lang="en-IN" dirty="0">
                <a:solidFill>
                  <a:schemeClr val="accent1">
                    <a:lumMod val="40000"/>
                    <a:lumOff val="60000"/>
                  </a:schemeClr>
                </a:solidFill>
              </a:rPr>
              <a:t>Existing system is a system which maintains the student information such as student details, marks details, attendance details etc. </a:t>
            </a:r>
          </a:p>
          <a:p>
            <a:endParaRPr lang="en-IN" dirty="0">
              <a:solidFill>
                <a:schemeClr val="accent1">
                  <a:lumMod val="40000"/>
                  <a:lumOff val="60000"/>
                </a:schemeClr>
              </a:solidFill>
            </a:endParaRPr>
          </a:p>
          <a:p>
            <a:r>
              <a:rPr lang="en-IN" dirty="0">
                <a:solidFill>
                  <a:schemeClr val="accent1">
                    <a:lumMod val="40000"/>
                    <a:lumOff val="60000"/>
                  </a:schemeClr>
                </a:solidFill>
              </a:rPr>
              <a:t>This system allows the users to upload the data and can view the uploaded data. </a:t>
            </a:r>
          </a:p>
          <a:p>
            <a:endParaRPr lang="en-IN" dirty="0">
              <a:solidFill>
                <a:schemeClr val="accent1">
                  <a:lumMod val="40000"/>
                  <a:lumOff val="60000"/>
                </a:schemeClr>
              </a:solidFill>
            </a:endParaRPr>
          </a:p>
          <a:p>
            <a:r>
              <a:rPr lang="en-IN" dirty="0">
                <a:solidFill>
                  <a:schemeClr val="accent1">
                    <a:lumMod val="40000"/>
                    <a:lumOff val="60000"/>
                  </a:schemeClr>
                </a:solidFill>
              </a:rPr>
              <a:t>But it does not provide the useful information which helps the education institute to produce the efficient results. </a:t>
            </a:r>
          </a:p>
          <a:p>
            <a:endParaRPr lang="en-IN" dirty="0">
              <a:solidFill>
                <a:schemeClr val="accent1">
                  <a:lumMod val="40000"/>
                  <a:lumOff val="60000"/>
                </a:schemeClr>
              </a:solidFill>
            </a:endParaRPr>
          </a:p>
          <a:p>
            <a:r>
              <a:rPr lang="en-IN" dirty="0">
                <a:solidFill>
                  <a:schemeClr val="accent1">
                    <a:lumMod val="40000"/>
                    <a:lumOff val="60000"/>
                  </a:schemeClr>
                </a:solidFill>
              </a:rPr>
              <a:t>So the system is less reliable, less efficient, lack of knowledge.</a:t>
            </a:r>
          </a:p>
        </p:txBody>
      </p:sp>
    </p:spTree>
    <p:extLst>
      <p:ext uri="{BB962C8B-B14F-4D97-AF65-F5344CB8AC3E}">
        <p14:creationId xmlns:p14="http://schemas.microsoft.com/office/powerpoint/2010/main" val="398506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9B37AC4-C24D-4737-9935-7EC007B5E50D}"/>
              </a:ext>
            </a:extLst>
          </p:cNvPr>
          <p:cNvSpPr txBox="1">
            <a:spLocks/>
          </p:cNvSpPr>
          <p:nvPr/>
        </p:nvSpPr>
        <p:spPr bwMode="gray">
          <a:xfrm>
            <a:off x="1154954" y="1663170"/>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a:t>LIMITATIONS OF EXISTING SYSTEM</a:t>
            </a:r>
          </a:p>
        </p:txBody>
      </p:sp>
      <p:sp>
        <p:nvSpPr>
          <p:cNvPr id="5" name="TextBox 4">
            <a:extLst>
              <a:ext uri="{FF2B5EF4-FFF2-40B4-BE49-F238E27FC236}">
                <a16:creationId xmlns:a16="http://schemas.microsoft.com/office/drawing/2014/main" id="{EAC6FED6-2EF7-440F-8BAC-0E6588041AF9}"/>
              </a:ext>
            </a:extLst>
          </p:cNvPr>
          <p:cNvSpPr txBox="1"/>
          <p:nvPr/>
        </p:nvSpPr>
        <p:spPr>
          <a:xfrm>
            <a:off x="1154954" y="2555242"/>
            <a:ext cx="8273111" cy="3329053"/>
          </a:xfrm>
          <a:prstGeom prst="rect">
            <a:avLst/>
          </a:prstGeom>
          <a:noFill/>
        </p:spPr>
        <p:txBody>
          <a:bodyPr wrap="square" rtlCol="0">
            <a:spAutoFit/>
          </a:bodyPr>
          <a:lstStyle/>
          <a:p>
            <a:pPr marL="285750" lvl="0" indent="-285750">
              <a:lnSpc>
                <a:spcPct val="200000"/>
              </a:lnSpc>
              <a:buFont typeface="Arial" panose="020B0604020202020204" pitchFamily="34" charset="0"/>
              <a:buChar char="•"/>
            </a:pPr>
            <a:r>
              <a:rPr lang="en-IN" dirty="0">
                <a:solidFill>
                  <a:schemeClr val="accent1">
                    <a:lumMod val="40000"/>
                    <a:lumOff val="60000"/>
                  </a:schemeClr>
                </a:solidFill>
              </a:rPr>
              <a:t>Less Efficient</a:t>
            </a:r>
          </a:p>
          <a:p>
            <a:pPr marL="285750" lvl="0" indent="-285750">
              <a:lnSpc>
                <a:spcPct val="200000"/>
              </a:lnSpc>
              <a:buFont typeface="Arial" panose="020B0604020202020204" pitchFamily="34" charset="0"/>
              <a:buChar char="•"/>
            </a:pPr>
            <a:r>
              <a:rPr lang="en-IN" dirty="0">
                <a:solidFill>
                  <a:schemeClr val="accent1">
                    <a:lumMod val="40000"/>
                    <a:lumOff val="60000"/>
                  </a:schemeClr>
                </a:solidFill>
              </a:rPr>
              <a:t>Lack of Knowledge</a:t>
            </a:r>
          </a:p>
          <a:p>
            <a:pPr marL="285750" lvl="0" indent="-285750">
              <a:lnSpc>
                <a:spcPct val="200000"/>
              </a:lnSpc>
              <a:buFont typeface="Arial" panose="020B0604020202020204" pitchFamily="34" charset="0"/>
              <a:buChar char="•"/>
            </a:pPr>
            <a:r>
              <a:rPr lang="en-IN" dirty="0">
                <a:solidFill>
                  <a:schemeClr val="accent1">
                    <a:lumMod val="40000"/>
                    <a:lumOff val="60000"/>
                  </a:schemeClr>
                </a:solidFill>
              </a:rPr>
              <a:t>Time consuming</a:t>
            </a:r>
          </a:p>
          <a:p>
            <a:pPr marL="285750" lvl="0" indent="-285750">
              <a:lnSpc>
                <a:spcPct val="200000"/>
              </a:lnSpc>
              <a:buFont typeface="Arial" panose="020B0604020202020204" pitchFamily="34" charset="0"/>
              <a:buChar char="•"/>
            </a:pPr>
            <a:r>
              <a:rPr lang="en-IN" dirty="0">
                <a:solidFill>
                  <a:schemeClr val="accent1">
                    <a:lumMod val="40000"/>
                    <a:lumOff val="60000"/>
                  </a:schemeClr>
                </a:solidFill>
              </a:rPr>
              <a:t>Less Reliable </a:t>
            </a:r>
          </a:p>
          <a:p>
            <a:pPr marL="285750" lvl="0" indent="-285750">
              <a:lnSpc>
                <a:spcPct val="200000"/>
              </a:lnSpc>
              <a:buFont typeface="Arial" panose="020B0604020202020204" pitchFamily="34" charset="0"/>
              <a:buChar char="•"/>
            </a:pPr>
            <a:r>
              <a:rPr lang="en-IN" dirty="0">
                <a:solidFill>
                  <a:schemeClr val="accent1">
                    <a:lumMod val="40000"/>
                    <a:lumOff val="60000"/>
                  </a:schemeClr>
                </a:solidFill>
              </a:rPr>
              <a:t>Lack of customized service</a:t>
            </a:r>
          </a:p>
          <a:p>
            <a:pPr marL="285750" lvl="0" indent="-285750">
              <a:lnSpc>
                <a:spcPct val="200000"/>
              </a:lnSpc>
              <a:buFont typeface="Arial" panose="020B0604020202020204" pitchFamily="34" charset="0"/>
              <a:buChar char="•"/>
            </a:pPr>
            <a:r>
              <a:rPr lang="en-IN" dirty="0">
                <a:solidFill>
                  <a:schemeClr val="accent1">
                    <a:lumMod val="40000"/>
                    <a:lumOff val="60000"/>
                  </a:schemeClr>
                </a:solidFill>
              </a:rPr>
              <a:t>Expensive</a:t>
            </a:r>
          </a:p>
        </p:txBody>
      </p:sp>
    </p:spTree>
    <p:extLst>
      <p:ext uri="{BB962C8B-B14F-4D97-AF65-F5344CB8AC3E}">
        <p14:creationId xmlns:p14="http://schemas.microsoft.com/office/powerpoint/2010/main" val="413657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D4D1442-0E3A-4CCB-BBEB-49ABB7A1537E}"/>
              </a:ext>
            </a:extLst>
          </p:cNvPr>
          <p:cNvSpPr txBox="1">
            <a:spLocks/>
          </p:cNvSpPr>
          <p:nvPr/>
        </p:nvSpPr>
        <p:spPr bwMode="gray">
          <a:xfrm>
            <a:off x="1024325" y="795423"/>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a:t>PROPOSED SYSTEM</a:t>
            </a:r>
          </a:p>
        </p:txBody>
      </p:sp>
      <p:sp>
        <p:nvSpPr>
          <p:cNvPr id="5" name="TextBox 4">
            <a:extLst>
              <a:ext uri="{FF2B5EF4-FFF2-40B4-BE49-F238E27FC236}">
                <a16:creationId xmlns:a16="http://schemas.microsoft.com/office/drawing/2014/main" id="{A4501190-E57F-4AA8-B224-F3F9344AFE3C}"/>
              </a:ext>
            </a:extLst>
          </p:cNvPr>
          <p:cNvSpPr txBox="1"/>
          <p:nvPr/>
        </p:nvSpPr>
        <p:spPr>
          <a:xfrm>
            <a:off x="1024325" y="1533155"/>
            <a:ext cx="8273111" cy="4739759"/>
          </a:xfrm>
          <a:prstGeom prst="rect">
            <a:avLst/>
          </a:prstGeom>
          <a:noFill/>
        </p:spPr>
        <p:txBody>
          <a:bodyPr wrap="square" rtlCol="0">
            <a:spAutoFit/>
          </a:bodyPr>
          <a:lstStyle/>
          <a:p>
            <a:pPr marL="342900" lvl="0" indent="-342900" algn="just">
              <a:spcBef>
                <a:spcPts val="1200"/>
              </a:spcBef>
              <a:spcAft>
                <a:spcPts val="1000"/>
              </a:spcAft>
              <a:buFont typeface="Wingdings" panose="05000000000000000000" pitchFamily="2" charset="2"/>
              <a:buChar char=""/>
              <a:tabLst>
                <a:tab pos="266700" algn="l"/>
              </a:tabLst>
            </a:pPr>
            <a:r>
              <a:rPr lang="en-IN" sz="1600" dirty="0">
                <a:solidFill>
                  <a:schemeClr val="accent1">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Proposed project is a class result prediction and management system which is meant for educational institute.</a:t>
            </a:r>
            <a:endParaRPr lang="en-IN" sz="14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spcAft>
                <a:spcPts val="1000"/>
              </a:spcAft>
              <a:buFont typeface="Wingdings" panose="05000000000000000000" pitchFamily="2" charset="2"/>
              <a:buChar char=""/>
              <a:tabLst>
                <a:tab pos="266700" algn="l"/>
              </a:tabLst>
            </a:pPr>
            <a:r>
              <a:rPr lang="en-IN" sz="1600" dirty="0">
                <a:solidFill>
                  <a:schemeClr val="accent1">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Proposed project makes use of ML technique for the result prediction of future.</a:t>
            </a:r>
            <a:endParaRPr lang="en-IN" sz="14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spcAft>
                <a:spcPts val="1000"/>
              </a:spcAft>
              <a:buFont typeface="Wingdings" panose="05000000000000000000" pitchFamily="2" charset="2"/>
              <a:buChar char=""/>
              <a:tabLst>
                <a:tab pos="266700" algn="l"/>
              </a:tabLst>
            </a:pPr>
            <a:r>
              <a:rPr lang="en-IN" sz="1600" dirty="0">
                <a:solidFill>
                  <a:schemeClr val="accent1">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To improve the performance of the student.</a:t>
            </a:r>
            <a:endParaRPr lang="en-IN" sz="14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spcAft>
                <a:spcPts val="1000"/>
              </a:spcAft>
              <a:buFont typeface="Wingdings" panose="05000000000000000000" pitchFamily="2" charset="2"/>
              <a:buChar char=""/>
              <a:tabLst>
                <a:tab pos="266700" algn="l"/>
              </a:tabLst>
            </a:pPr>
            <a:r>
              <a:rPr lang="en-IN" sz="1600" dirty="0">
                <a:solidFill>
                  <a:schemeClr val="accent1">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To provide valid information from existing students to manage relationships with upcoming students.</a:t>
            </a:r>
            <a:endParaRPr lang="en-IN" sz="14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spcAft>
                <a:spcPts val="1000"/>
              </a:spcAft>
              <a:buFont typeface="Wingdings" panose="05000000000000000000" pitchFamily="2" charset="2"/>
              <a:buChar char=""/>
              <a:tabLst>
                <a:tab pos="266700" algn="l"/>
              </a:tabLst>
            </a:pPr>
            <a:r>
              <a:rPr lang="en-IN" sz="1600" dirty="0">
                <a:solidFill>
                  <a:schemeClr val="accent1">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Identification of different factors which affects a student’s learning behaviour and performance during academic career.</a:t>
            </a:r>
            <a:endParaRPr lang="en-IN" sz="14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spcAft>
                <a:spcPts val="1000"/>
              </a:spcAft>
              <a:buFont typeface="Wingdings" panose="05000000000000000000" pitchFamily="2" charset="2"/>
              <a:buChar char=""/>
              <a:tabLst>
                <a:tab pos="266700" algn="l"/>
              </a:tabLst>
            </a:pPr>
            <a:r>
              <a:rPr lang="en-IN" sz="1600" dirty="0">
                <a:solidFill>
                  <a:schemeClr val="accent1">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Construction of a prediction model using classification data mining technique on the bases of identified predictive variables.</a:t>
            </a:r>
            <a:endParaRPr lang="en-IN" sz="14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spcAft>
                <a:spcPts val="1000"/>
              </a:spcAft>
              <a:buFont typeface="Wingdings" panose="05000000000000000000" pitchFamily="2" charset="2"/>
              <a:buChar char=""/>
              <a:tabLst>
                <a:tab pos="266700" algn="l"/>
              </a:tabLst>
            </a:pPr>
            <a:r>
              <a:rPr lang="en-IN" sz="1600" dirty="0">
                <a:solidFill>
                  <a:schemeClr val="accent1">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Validation of the developed model for higher education students studying in Indian universities/institutions</a:t>
            </a:r>
            <a:endParaRPr lang="en-IN" sz="1400" dirty="0">
              <a:solidFill>
                <a:schemeClr val="accent1">
                  <a:lumMod val="40000"/>
                  <a:lumOff val="6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07726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CD62C1A-A4E7-4B14-AC2C-C6D2C5454A5A}"/>
              </a:ext>
            </a:extLst>
          </p:cNvPr>
          <p:cNvSpPr txBox="1">
            <a:spLocks/>
          </p:cNvSpPr>
          <p:nvPr/>
        </p:nvSpPr>
        <p:spPr bwMode="gray">
          <a:xfrm>
            <a:off x="1154954" y="1344989"/>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a:t>PROJECT PLANNING</a:t>
            </a:r>
          </a:p>
        </p:txBody>
      </p:sp>
      <p:sp>
        <p:nvSpPr>
          <p:cNvPr id="5" name="TextBox 4">
            <a:extLst>
              <a:ext uri="{FF2B5EF4-FFF2-40B4-BE49-F238E27FC236}">
                <a16:creationId xmlns:a16="http://schemas.microsoft.com/office/drawing/2014/main" id="{EA7203FC-6755-4688-9064-09CED330E7F1}"/>
              </a:ext>
            </a:extLst>
          </p:cNvPr>
          <p:cNvSpPr txBox="1"/>
          <p:nvPr/>
        </p:nvSpPr>
        <p:spPr>
          <a:xfrm>
            <a:off x="1154954" y="1961845"/>
            <a:ext cx="8273111" cy="3299686"/>
          </a:xfrm>
          <a:prstGeom prst="rect">
            <a:avLst/>
          </a:prstGeom>
          <a:noFill/>
        </p:spPr>
        <p:txBody>
          <a:bodyPr wrap="square" rtlCol="0">
            <a:spAutoFit/>
          </a:bodyPr>
          <a:lstStyle/>
          <a:p>
            <a:endParaRPr lang="en-IN" sz="2400" b="1" dirty="0">
              <a:solidFill>
                <a:schemeClr val="accent1">
                  <a:lumMod val="40000"/>
                  <a:lumOff val="60000"/>
                </a:schemeClr>
              </a:solidFill>
            </a:endParaRPr>
          </a:p>
          <a:p>
            <a:r>
              <a:rPr lang="en-IN" sz="2400" dirty="0">
                <a:solidFill>
                  <a:schemeClr val="accent1">
                    <a:lumMod val="40000"/>
                    <a:lumOff val="60000"/>
                  </a:schemeClr>
                </a:solidFill>
              </a:rPr>
              <a:t>Project consists of 3 actors, namely:</a:t>
            </a:r>
          </a:p>
          <a:p>
            <a:endParaRPr lang="en-IN" sz="2400" dirty="0">
              <a:solidFill>
                <a:schemeClr val="accent1">
                  <a:lumMod val="40000"/>
                  <a:lumOff val="60000"/>
                </a:schemeClr>
              </a:solidFill>
            </a:endParaRPr>
          </a:p>
          <a:p>
            <a:pPr marL="342900" lvl="0" indent="-342900">
              <a:lnSpc>
                <a:spcPct val="200000"/>
              </a:lnSpc>
              <a:buFont typeface="Arial" panose="020B0604020202020204" pitchFamily="34" charset="0"/>
              <a:buChar char="•"/>
            </a:pPr>
            <a:r>
              <a:rPr lang="en-IN" sz="2400" b="1" dirty="0">
                <a:solidFill>
                  <a:schemeClr val="accent1">
                    <a:lumMod val="40000"/>
                    <a:lumOff val="60000"/>
                  </a:schemeClr>
                </a:solidFill>
              </a:rPr>
              <a:t>Administrator</a:t>
            </a:r>
            <a:endParaRPr lang="en-IN" sz="2400" dirty="0">
              <a:solidFill>
                <a:schemeClr val="accent1">
                  <a:lumMod val="40000"/>
                  <a:lumOff val="60000"/>
                </a:schemeClr>
              </a:solidFill>
            </a:endParaRPr>
          </a:p>
          <a:p>
            <a:pPr marL="342900" lvl="0" indent="-342900">
              <a:lnSpc>
                <a:spcPct val="200000"/>
              </a:lnSpc>
              <a:buFont typeface="Arial" panose="020B0604020202020204" pitchFamily="34" charset="0"/>
              <a:buChar char="•"/>
            </a:pPr>
            <a:r>
              <a:rPr lang="en-IN" sz="2400" b="1" dirty="0">
                <a:solidFill>
                  <a:schemeClr val="accent1">
                    <a:lumMod val="40000"/>
                    <a:lumOff val="60000"/>
                  </a:schemeClr>
                </a:solidFill>
              </a:rPr>
              <a:t>Student</a:t>
            </a:r>
            <a:endParaRPr lang="en-IN" sz="2400" dirty="0">
              <a:solidFill>
                <a:schemeClr val="accent1">
                  <a:lumMod val="40000"/>
                  <a:lumOff val="60000"/>
                </a:schemeClr>
              </a:solidFill>
            </a:endParaRPr>
          </a:p>
          <a:p>
            <a:pPr marL="342900" lvl="0" indent="-342900">
              <a:lnSpc>
                <a:spcPct val="200000"/>
              </a:lnSpc>
              <a:buFont typeface="Arial" panose="020B0604020202020204" pitchFamily="34" charset="0"/>
              <a:buChar char="•"/>
            </a:pPr>
            <a:r>
              <a:rPr lang="en-IN" sz="2400" b="1" dirty="0">
                <a:solidFill>
                  <a:schemeClr val="accent1">
                    <a:lumMod val="40000"/>
                    <a:lumOff val="60000"/>
                  </a:schemeClr>
                </a:solidFill>
              </a:rPr>
              <a:t>Site Visitor [Guest]</a:t>
            </a:r>
            <a:endParaRPr lang="en-IN" sz="2400" dirty="0">
              <a:solidFill>
                <a:schemeClr val="accent1">
                  <a:lumMod val="40000"/>
                  <a:lumOff val="60000"/>
                </a:schemeClr>
              </a:solidFill>
            </a:endParaRPr>
          </a:p>
        </p:txBody>
      </p:sp>
    </p:spTree>
    <p:extLst>
      <p:ext uri="{BB962C8B-B14F-4D97-AF65-F5344CB8AC3E}">
        <p14:creationId xmlns:p14="http://schemas.microsoft.com/office/powerpoint/2010/main" val="927640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761F47A-5B31-4256-A775-8F9CC9A9C59F}"/>
              </a:ext>
            </a:extLst>
          </p:cNvPr>
          <p:cNvSpPr txBox="1">
            <a:spLocks/>
          </p:cNvSpPr>
          <p:nvPr/>
        </p:nvSpPr>
        <p:spPr bwMode="gray">
          <a:xfrm>
            <a:off x="1154954" y="799557"/>
            <a:ext cx="8825658" cy="587483"/>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t>PROJECT PLANNING continued</a:t>
            </a:r>
          </a:p>
        </p:txBody>
      </p:sp>
      <p:sp>
        <p:nvSpPr>
          <p:cNvPr id="5" name="TextBox 4">
            <a:extLst>
              <a:ext uri="{FF2B5EF4-FFF2-40B4-BE49-F238E27FC236}">
                <a16:creationId xmlns:a16="http://schemas.microsoft.com/office/drawing/2014/main" id="{FEA6C8D8-D9E2-4151-B62D-3E2B79DFE600}"/>
              </a:ext>
            </a:extLst>
          </p:cNvPr>
          <p:cNvSpPr txBox="1"/>
          <p:nvPr/>
        </p:nvSpPr>
        <p:spPr>
          <a:xfrm>
            <a:off x="1154954" y="1624961"/>
            <a:ext cx="8273111" cy="4708981"/>
          </a:xfrm>
          <a:prstGeom prst="rect">
            <a:avLst/>
          </a:prstGeom>
          <a:noFill/>
        </p:spPr>
        <p:txBody>
          <a:bodyPr wrap="square" rtlCol="0">
            <a:spAutoFit/>
          </a:bodyPr>
          <a:lstStyle/>
          <a:p>
            <a:pPr marL="342900" indent="-342900">
              <a:buFont typeface="Wingdings" panose="05000000000000000000" pitchFamily="2" charset="2"/>
              <a:buChar char="v"/>
            </a:pPr>
            <a:r>
              <a:rPr lang="en-IN" sz="2000" b="1" dirty="0">
                <a:solidFill>
                  <a:schemeClr val="accent1">
                    <a:lumMod val="40000"/>
                    <a:lumOff val="60000"/>
                  </a:schemeClr>
                </a:solidFill>
              </a:rPr>
              <a:t>Administrator</a:t>
            </a:r>
            <a:r>
              <a:rPr lang="en-IN" sz="2000" dirty="0">
                <a:solidFill>
                  <a:schemeClr val="accent1">
                    <a:lumMod val="40000"/>
                    <a:lumOff val="60000"/>
                  </a:schemeClr>
                </a:solidFill>
              </a:rPr>
              <a:t> has the following Modules:</a:t>
            </a:r>
          </a:p>
          <a:p>
            <a:endParaRPr lang="en-IN" sz="2000" dirty="0">
              <a:solidFill>
                <a:schemeClr val="accent1">
                  <a:lumMod val="40000"/>
                  <a:lumOff val="60000"/>
                </a:schemeClr>
              </a:solidFill>
            </a:endParaRPr>
          </a:p>
          <a:p>
            <a:pPr marL="285750" lvl="0" indent="-285750">
              <a:buFont typeface="Wingdings" panose="05000000000000000000" pitchFamily="2" charset="2"/>
              <a:buChar char="Ø"/>
            </a:pPr>
            <a:r>
              <a:rPr lang="en-IN" sz="2000" b="1" dirty="0">
                <a:solidFill>
                  <a:schemeClr val="accent1">
                    <a:lumMod val="40000"/>
                    <a:lumOff val="60000"/>
                  </a:schemeClr>
                </a:solidFill>
              </a:rPr>
              <a:t>Login Module</a:t>
            </a:r>
            <a:endParaRPr lang="en-IN" sz="2000" dirty="0">
              <a:solidFill>
                <a:schemeClr val="accent1">
                  <a:lumMod val="40000"/>
                  <a:lumOff val="60000"/>
                </a:schemeClr>
              </a:solidFill>
            </a:endParaRPr>
          </a:p>
          <a:p>
            <a:r>
              <a:rPr lang="en-IN" sz="2000" dirty="0">
                <a:solidFill>
                  <a:schemeClr val="accent1">
                    <a:lumMod val="40000"/>
                    <a:lumOff val="60000"/>
                  </a:schemeClr>
                </a:solidFill>
              </a:rPr>
              <a:t>	Here administrator gets login to the application by specifying credentials such as admin Id and password.</a:t>
            </a:r>
          </a:p>
          <a:p>
            <a:pPr marL="285750" lvl="0" indent="-285750">
              <a:buFont typeface="Wingdings" panose="05000000000000000000" pitchFamily="2" charset="2"/>
              <a:buChar char="Ø"/>
            </a:pPr>
            <a:r>
              <a:rPr lang="en-IN" sz="2000" b="1" dirty="0">
                <a:solidFill>
                  <a:schemeClr val="accent1">
                    <a:lumMod val="40000"/>
                    <a:lumOff val="60000"/>
                  </a:schemeClr>
                </a:solidFill>
              </a:rPr>
              <a:t>Course Management</a:t>
            </a:r>
            <a:endParaRPr lang="en-IN" sz="2000" dirty="0">
              <a:solidFill>
                <a:schemeClr val="accent1">
                  <a:lumMod val="40000"/>
                  <a:lumOff val="60000"/>
                </a:schemeClr>
              </a:solidFill>
            </a:endParaRPr>
          </a:p>
          <a:p>
            <a:r>
              <a:rPr lang="en-IN" sz="2000" dirty="0">
                <a:solidFill>
                  <a:schemeClr val="accent1">
                    <a:lumMod val="40000"/>
                    <a:lumOff val="60000"/>
                  </a:schemeClr>
                </a:solidFill>
              </a:rPr>
              <a:t>	In this module administrator adds the new course details into the server, updates and deletes existing course details, views the existing courses.</a:t>
            </a:r>
          </a:p>
          <a:p>
            <a:pPr marL="285750" lvl="0" indent="-285750">
              <a:buFont typeface="Wingdings" panose="05000000000000000000" pitchFamily="2" charset="2"/>
              <a:buChar char="Ø"/>
            </a:pPr>
            <a:r>
              <a:rPr lang="en-IN" sz="2000" b="1" dirty="0">
                <a:solidFill>
                  <a:schemeClr val="accent1">
                    <a:lumMod val="40000"/>
                    <a:lumOff val="60000"/>
                  </a:schemeClr>
                </a:solidFill>
              </a:rPr>
              <a:t>Manage Students (old and new students) - Dataset Module</a:t>
            </a:r>
            <a:endParaRPr lang="en-IN" sz="2000" dirty="0">
              <a:solidFill>
                <a:schemeClr val="accent1">
                  <a:lumMod val="40000"/>
                  <a:lumOff val="60000"/>
                </a:schemeClr>
              </a:solidFill>
            </a:endParaRPr>
          </a:p>
          <a:p>
            <a:r>
              <a:rPr lang="en-IN" sz="2000" dirty="0">
                <a:solidFill>
                  <a:schemeClr val="accent1">
                    <a:lumMod val="40000"/>
                    <a:lumOff val="60000"/>
                  </a:schemeClr>
                </a:solidFill>
              </a:rPr>
              <a:t>	In this module administrator uploads the student details into the server such as register number, course, semester, name, parent name, mobile, emailed etc, updates and deletes the existing student registration details</a:t>
            </a:r>
          </a:p>
          <a:p>
            <a:endParaRPr lang="en-IN" sz="2000" dirty="0">
              <a:solidFill>
                <a:schemeClr val="accent1">
                  <a:lumMod val="40000"/>
                  <a:lumOff val="60000"/>
                </a:schemeClr>
              </a:solidFill>
            </a:endParaRPr>
          </a:p>
        </p:txBody>
      </p:sp>
    </p:spTree>
    <p:extLst>
      <p:ext uri="{BB962C8B-B14F-4D97-AF65-F5344CB8AC3E}">
        <p14:creationId xmlns:p14="http://schemas.microsoft.com/office/powerpoint/2010/main" val="3751445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1055</TotalTime>
  <Words>959</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Ion Boardroom</vt:lpstr>
      <vt:lpstr>STUDENT PERFORMANCE EVALUATION USING ML</vt:lpstr>
      <vt:lpstr>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RESULT ESTIMATION USING PREDICTIVE ANALYSIS</dc:title>
  <dc:creator>gbhatgoutham@gmail.com</dc:creator>
  <cp:lastModifiedBy>gbhatgoutham@gmail.com</cp:lastModifiedBy>
  <cp:revision>14</cp:revision>
  <dcterms:created xsi:type="dcterms:W3CDTF">2019-10-08T11:34:52Z</dcterms:created>
  <dcterms:modified xsi:type="dcterms:W3CDTF">2020-02-15T05:36:00Z</dcterms:modified>
</cp:coreProperties>
</file>