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Poppins" charset="1" panose="00000500000000000000"/>
      <p:regular r:id="rId24"/>
    </p:embeddedFont>
    <p:embeddedFont>
      <p:font typeface="Poppins Bold Italics" charset="1" panose="00000800000000000000"/>
      <p:regular r:id="rId25"/>
    </p:embeddedFont>
    <p:embeddedFont>
      <p:font typeface="Poppins Italics" charset="1" panose="00000500000000000000"/>
      <p:regular r:id="rId26"/>
    </p:embeddedFont>
    <p:embeddedFont>
      <p:font typeface="Arturo Bold" charset="1" panose="02000503020000020004"/>
      <p:regular r:id="rId27"/>
    </p:embeddedFont>
    <p:embeddedFont>
      <p:font typeface="Poppins Bold" charset="1" panose="000008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21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public.tableau.com/views/ML1_Project_Dashboard/Dashboard1?:language=en-US&amp;:sid=&amp;:redirect=auth&amp;:display_count=n&amp;:origin=viz_share_link" TargetMode="External" Type="http://schemas.openxmlformats.org/officeDocument/2006/relationships/hyperlink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https://public.tableau.com/views/ML1_Project_Dashboard/Dashboard1?:language=en-US&amp;:sid=&amp;:redirect=auth&amp;:display_count=n&amp;:origin=viz_share_link" TargetMode="External" Type="http://schemas.openxmlformats.org/officeDocument/2006/relationships/hyperlink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https://colab.research.google.com/drive/1VM5IDFRKX7_vyXFTA-iPUh0RWcz0thLI?usp=sharing" TargetMode="External" Type="http://schemas.openxmlformats.org/officeDocument/2006/relationships/hyperlink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8BF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754971" y="-8594708"/>
            <a:ext cx="12895883" cy="25767929"/>
          </a:xfrm>
          <a:custGeom>
            <a:avLst/>
            <a:gdLst/>
            <a:ahLst/>
            <a:cxnLst/>
            <a:rect r="r" b="b" t="t" l="l"/>
            <a:pathLst>
              <a:path h="25767929" w="12895883">
                <a:moveTo>
                  <a:pt x="0" y="0"/>
                </a:moveTo>
                <a:lnTo>
                  <a:pt x="12895883" y="0"/>
                </a:lnTo>
                <a:lnTo>
                  <a:pt x="12895883" y="25767929"/>
                </a:lnTo>
                <a:lnTo>
                  <a:pt x="0" y="257679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59470" y="7196819"/>
            <a:ext cx="10453162" cy="8583329"/>
          </a:xfrm>
          <a:custGeom>
            <a:avLst/>
            <a:gdLst/>
            <a:ahLst/>
            <a:cxnLst/>
            <a:rect r="r" b="b" t="t" l="l"/>
            <a:pathLst>
              <a:path h="8583329" w="10453162">
                <a:moveTo>
                  <a:pt x="0" y="0"/>
                </a:moveTo>
                <a:lnTo>
                  <a:pt x="10453163" y="0"/>
                </a:lnTo>
                <a:lnTo>
                  <a:pt x="10453163" y="8583329"/>
                </a:lnTo>
                <a:lnTo>
                  <a:pt x="0" y="85833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7693501" cy="4578831"/>
          </a:xfrm>
          <a:custGeom>
            <a:avLst/>
            <a:gdLst/>
            <a:ahLst/>
            <a:cxnLst/>
            <a:rect r="r" b="b" t="t" l="l"/>
            <a:pathLst>
              <a:path h="4578831" w="7693501">
                <a:moveTo>
                  <a:pt x="0" y="0"/>
                </a:moveTo>
                <a:lnTo>
                  <a:pt x="7693501" y="0"/>
                </a:lnTo>
                <a:lnTo>
                  <a:pt x="7693501" y="4578831"/>
                </a:lnTo>
                <a:lnTo>
                  <a:pt x="0" y="45788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245454" y="4852962"/>
            <a:ext cx="7042546" cy="5434038"/>
          </a:xfrm>
          <a:custGeom>
            <a:avLst/>
            <a:gdLst/>
            <a:ahLst/>
            <a:cxnLst/>
            <a:rect r="r" b="b" t="t" l="l"/>
            <a:pathLst>
              <a:path h="5434038" w="7042546">
                <a:moveTo>
                  <a:pt x="0" y="0"/>
                </a:moveTo>
                <a:lnTo>
                  <a:pt x="7042546" y="0"/>
                </a:lnTo>
                <a:lnTo>
                  <a:pt x="7042546" y="5434038"/>
                </a:lnTo>
                <a:lnTo>
                  <a:pt x="0" y="54340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432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62632" y="875189"/>
            <a:ext cx="11182440" cy="2079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35"/>
              </a:lnSpc>
              <a:spcBef>
                <a:spcPct val="0"/>
              </a:spcBef>
            </a:pPr>
            <a:r>
              <a:rPr lang="en-US" sz="11525">
                <a:solidFill>
                  <a:srgbClr val="EED9C6"/>
                </a:solidFill>
                <a:latin typeface="Poppins"/>
                <a:ea typeface="Poppins"/>
                <a:cs typeface="Poppins"/>
                <a:sym typeface="Poppins"/>
              </a:rPr>
              <a:t>Obesity Risk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2701" y="6805297"/>
            <a:ext cx="7490799" cy="3031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9"/>
              </a:lnSpc>
            </a:pPr>
            <a:r>
              <a:rPr lang="en-US" b="true" sz="4513" i="true">
                <a:solidFill>
                  <a:srgbClr val="F3F3F3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Made by:</a:t>
            </a:r>
          </a:p>
          <a:p>
            <a:pPr algn="ctr">
              <a:lnSpc>
                <a:spcPts val="5847"/>
              </a:lnSpc>
              <a:spcBef>
                <a:spcPct val="0"/>
              </a:spcBef>
            </a:pPr>
            <a:r>
              <a:rPr lang="en-US" sz="4176" i="true">
                <a:solidFill>
                  <a:srgbClr val="F7F2ED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Hajar El Behairy</a:t>
            </a:r>
          </a:p>
          <a:p>
            <a:pPr algn="ctr">
              <a:lnSpc>
                <a:spcPts val="5847"/>
              </a:lnSpc>
              <a:spcBef>
                <a:spcPct val="0"/>
              </a:spcBef>
            </a:pPr>
            <a:r>
              <a:rPr lang="en-US" sz="4176" i="true">
                <a:solidFill>
                  <a:srgbClr val="F3F3F3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Nagwa Mohamed</a:t>
            </a:r>
          </a:p>
          <a:p>
            <a:pPr algn="ctr">
              <a:lnSpc>
                <a:spcPts val="5847"/>
              </a:lnSpc>
              <a:spcBef>
                <a:spcPct val="0"/>
              </a:spcBef>
            </a:pPr>
            <a:r>
              <a:rPr lang="en-US" sz="4176" i="true">
                <a:solidFill>
                  <a:srgbClr val="F3F3F3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Mohamed Salama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34937" y="3391079"/>
            <a:ext cx="9921334" cy="1461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5"/>
              </a:lnSpc>
            </a:pPr>
            <a:r>
              <a:rPr lang="en-US" sz="4104">
                <a:solidFill>
                  <a:srgbClr val="F3F3F3"/>
                </a:solidFill>
                <a:latin typeface="Poppins"/>
                <a:ea typeface="Poppins"/>
                <a:cs typeface="Poppins"/>
                <a:sym typeface="Poppins"/>
              </a:rPr>
              <a:t>Under supervision :</a:t>
            </a:r>
          </a:p>
          <a:p>
            <a:pPr algn="ctr">
              <a:lnSpc>
                <a:spcPts val="5745"/>
              </a:lnSpc>
              <a:spcBef>
                <a:spcPct val="0"/>
              </a:spcBef>
            </a:pPr>
            <a:r>
              <a:rPr lang="en-US" b="true" sz="4104" i="true">
                <a:solidFill>
                  <a:srgbClr val="FBC1AD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Eng:Abd Elrahman Eid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8BF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2504972" y="-7740464"/>
            <a:ext cx="12895883" cy="25767929"/>
          </a:xfrm>
          <a:custGeom>
            <a:avLst/>
            <a:gdLst/>
            <a:ahLst/>
            <a:cxnLst/>
            <a:rect r="r" b="b" t="t" l="l"/>
            <a:pathLst>
              <a:path h="25767929" w="12895883">
                <a:moveTo>
                  <a:pt x="0" y="0"/>
                </a:moveTo>
                <a:lnTo>
                  <a:pt x="12895883" y="0"/>
                </a:lnTo>
                <a:lnTo>
                  <a:pt x="12895883" y="25767928"/>
                </a:lnTo>
                <a:lnTo>
                  <a:pt x="0" y="25767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34240" y="1419225"/>
            <a:ext cx="3232211" cy="873444"/>
          </a:xfrm>
          <a:custGeom>
            <a:avLst/>
            <a:gdLst/>
            <a:ahLst/>
            <a:cxnLst/>
            <a:rect r="r" b="b" t="t" l="l"/>
            <a:pathLst>
              <a:path h="873444" w="3232211">
                <a:moveTo>
                  <a:pt x="0" y="0"/>
                </a:moveTo>
                <a:lnTo>
                  <a:pt x="3232211" y="0"/>
                </a:lnTo>
                <a:lnTo>
                  <a:pt x="3232211" y="873444"/>
                </a:lnTo>
                <a:lnTo>
                  <a:pt x="0" y="8734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650345" y="2367347"/>
            <a:ext cx="10295819" cy="7301627"/>
          </a:xfrm>
          <a:custGeom>
            <a:avLst/>
            <a:gdLst/>
            <a:ahLst/>
            <a:cxnLst/>
            <a:rect r="r" b="b" t="t" l="l"/>
            <a:pathLst>
              <a:path h="7301627" w="10295819">
                <a:moveTo>
                  <a:pt x="0" y="0"/>
                </a:moveTo>
                <a:lnTo>
                  <a:pt x="10295819" y="0"/>
                </a:lnTo>
                <a:lnTo>
                  <a:pt x="10295819" y="7301626"/>
                </a:lnTo>
                <a:lnTo>
                  <a:pt x="0" y="73016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91289" y="1197360"/>
            <a:ext cx="6966138" cy="1095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74"/>
              </a:lnSpc>
              <a:spcBef>
                <a:spcPct val="0"/>
              </a:spcBef>
            </a:pPr>
            <a:r>
              <a:rPr lang="en-US" b="true" sz="7500" strike="noStrike" u="none">
                <a:solidFill>
                  <a:srgbClr val="EED9C6"/>
                </a:solidFill>
                <a:latin typeface="Arturo Bold"/>
                <a:ea typeface="Arturo Bold"/>
                <a:cs typeface="Arturo Bold"/>
                <a:sym typeface="Arturo Bold"/>
              </a:rPr>
              <a:t>Visulizations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8BF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2504972" y="-7740464"/>
            <a:ext cx="12895883" cy="25767929"/>
          </a:xfrm>
          <a:custGeom>
            <a:avLst/>
            <a:gdLst/>
            <a:ahLst/>
            <a:cxnLst/>
            <a:rect r="r" b="b" t="t" l="l"/>
            <a:pathLst>
              <a:path h="25767929" w="12895883">
                <a:moveTo>
                  <a:pt x="0" y="0"/>
                </a:moveTo>
                <a:lnTo>
                  <a:pt x="12895883" y="0"/>
                </a:lnTo>
                <a:lnTo>
                  <a:pt x="12895883" y="25767928"/>
                </a:lnTo>
                <a:lnTo>
                  <a:pt x="0" y="25767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34240" y="1419225"/>
            <a:ext cx="3232211" cy="873444"/>
          </a:xfrm>
          <a:custGeom>
            <a:avLst/>
            <a:gdLst/>
            <a:ahLst/>
            <a:cxnLst/>
            <a:rect r="r" b="b" t="t" l="l"/>
            <a:pathLst>
              <a:path h="873444" w="3232211">
                <a:moveTo>
                  <a:pt x="0" y="0"/>
                </a:moveTo>
                <a:lnTo>
                  <a:pt x="3232211" y="0"/>
                </a:lnTo>
                <a:lnTo>
                  <a:pt x="3232211" y="873444"/>
                </a:lnTo>
                <a:lnTo>
                  <a:pt x="0" y="8734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39185" y="2292669"/>
            <a:ext cx="10427458" cy="8216524"/>
          </a:xfrm>
          <a:custGeom>
            <a:avLst/>
            <a:gdLst/>
            <a:ahLst/>
            <a:cxnLst/>
            <a:rect r="r" b="b" t="t" l="l"/>
            <a:pathLst>
              <a:path h="8216524" w="10427458">
                <a:moveTo>
                  <a:pt x="0" y="0"/>
                </a:moveTo>
                <a:lnTo>
                  <a:pt x="10427457" y="0"/>
                </a:lnTo>
                <a:lnTo>
                  <a:pt x="10427457" y="8216525"/>
                </a:lnTo>
                <a:lnTo>
                  <a:pt x="0" y="82165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224" t="0" r="-3224" b="-4866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91289" y="1197360"/>
            <a:ext cx="6966138" cy="1095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74"/>
              </a:lnSpc>
              <a:spcBef>
                <a:spcPct val="0"/>
              </a:spcBef>
            </a:pPr>
            <a:r>
              <a:rPr lang="en-US" b="true" sz="7500" strike="noStrike" u="none">
                <a:solidFill>
                  <a:srgbClr val="EED9C6"/>
                </a:solidFill>
                <a:latin typeface="Arturo Bold"/>
                <a:ea typeface="Arturo Bold"/>
                <a:cs typeface="Arturo Bold"/>
                <a:sym typeface="Arturo Bold"/>
              </a:rPr>
              <a:t>Visulizations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8BF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2504972" y="-7740464"/>
            <a:ext cx="12895883" cy="25767929"/>
          </a:xfrm>
          <a:custGeom>
            <a:avLst/>
            <a:gdLst/>
            <a:ahLst/>
            <a:cxnLst/>
            <a:rect r="r" b="b" t="t" l="l"/>
            <a:pathLst>
              <a:path h="25767929" w="12895883">
                <a:moveTo>
                  <a:pt x="0" y="0"/>
                </a:moveTo>
                <a:lnTo>
                  <a:pt x="12895883" y="0"/>
                </a:lnTo>
                <a:lnTo>
                  <a:pt x="12895883" y="25767928"/>
                </a:lnTo>
                <a:lnTo>
                  <a:pt x="0" y="25767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34240" y="1419225"/>
            <a:ext cx="3232211" cy="873444"/>
          </a:xfrm>
          <a:custGeom>
            <a:avLst/>
            <a:gdLst/>
            <a:ahLst/>
            <a:cxnLst/>
            <a:rect r="r" b="b" t="t" l="l"/>
            <a:pathLst>
              <a:path h="873444" w="3232211">
                <a:moveTo>
                  <a:pt x="0" y="0"/>
                </a:moveTo>
                <a:lnTo>
                  <a:pt x="3232211" y="0"/>
                </a:lnTo>
                <a:lnTo>
                  <a:pt x="3232211" y="873444"/>
                </a:lnTo>
                <a:lnTo>
                  <a:pt x="0" y="8734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73920" y="2292669"/>
            <a:ext cx="11800876" cy="7545107"/>
          </a:xfrm>
          <a:custGeom>
            <a:avLst/>
            <a:gdLst/>
            <a:ahLst/>
            <a:cxnLst/>
            <a:rect r="r" b="b" t="t" l="l"/>
            <a:pathLst>
              <a:path h="7545107" w="11800876">
                <a:moveTo>
                  <a:pt x="0" y="0"/>
                </a:moveTo>
                <a:lnTo>
                  <a:pt x="11800876" y="0"/>
                </a:lnTo>
                <a:lnTo>
                  <a:pt x="11800876" y="7545107"/>
                </a:lnTo>
                <a:lnTo>
                  <a:pt x="0" y="75451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93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91289" y="1197360"/>
            <a:ext cx="6966138" cy="1095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74"/>
              </a:lnSpc>
              <a:spcBef>
                <a:spcPct val="0"/>
              </a:spcBef>
            </a:pPr>
            <a:r>
              <a:rPr lang="en-US" b="true" sz="7500" strike="noStrike" u="none">
                <a:solidFill>
                  <a:srgbClr val="EED9C6"/>
                </a:solidFill>
                <a:latin typeface="Arturo Bold"/>
                <a:ea typeface="Arturo Bold"/>
                <a:cs typeface="Arturo Bold"/>
                <a:sym typeface="Arturo Bold"/>
              </a:rPr>
              <a:t>Visulizations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8BF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2504972" y="-7740464"/>
            <a:ext cx="12895883" cy="25767929"/>
          </a:xfrm>
          <a:custGeom>
            <a:avLst/>
            <a:gdLst/>
            <a:ahLst/>
            <a:cxnLst/>
            <a:rect r="r" b="b" t="t" l="l"/>
            <a:pathLst>
              <a:path h="25767929" w="12895883">
                <a:moveTo>
                  <a:pt x="0" y="0"/>
                </a:moveTo>
                <a:lnTo>
                  <a:pt x="12895883" y="0"/>
                </a:lnTo>
                <a:lnTo>
                  <a:pt x="12895883" y="25767928"/>
                </a:lnTo>
                <a:lnTo>
                  <a:pt x="0" y="25767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34240" y="1419225"/>
            <a:ext cx="3232211" cy="873444"/>
          </a:xfrm>
          <a:custGeom>
            <a:avLst/>
            <a:gdLst/>
            <a:ahLst/>
            <a:cxnLst/>
            <a:rect r="r" b="b" t="t" l="l"/>
            <a:pathLst>
              <a:path h="873444" w="3232211">
                <a:moveTo>
                  <a:pt x="0" y="0"/>
                </a:moveTo>
                <a:lnTo>
                  <a:pt x="3232211" y="0"/>
                </a:lnTo>
                <a:lnTo>
                  <a:pt x="3232211" y="873444"/>
                </a:lnTo>
                <a:lnTo>
                  <a:pt x="0" y="8734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07618" y="2609920"/>
            <a:ext cx="12704551" cy="5653525"/>
          </a:xfrm>
          <a:custGeom>
            <a:avLst/>
            <a:gdLst/>
            <a:ahLst/>
            <a:cxnLst/>
            <a:rect r="r" b="b" t="t" l="l"/>
            <a:pathLst>
              <a:path h="5653525" w="12704551">
                <a:moveTo>
                  <a:pt x="0" y="0"/>
                </a:moveTo>
                <a:lnTo>
                  <a:pt x="12704551" y="0"/>
                </a:lnTo>
                <a:lnTo>
                  <a:pt x="12704551" y="5653525"/>
                </a:lnTo>
                <a:lnTo>
                  <a:pt x="0" y="56535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91289" y="1197360"/>
            <a:ext cx="6966138" cy="1095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74"/>
              </a:lnSpc>
              <a:spcBef>
                <a:spcPct val="0"/>
              </a:spcBef>
            </a:pPr>
            <a:r>
              <a:rPr lang="en-US" b="true" sz="7500" strike="noStrike" u="none">
                <a:solidFill>
                  <a:srgbClr val="EED9C6"/>
                </a:solidFill>
                <a:latin typeface="Arturo Bold"/>
                <a:ea typeface="Arturo Bold"/>
                <a:cs typeface="Arturo Bold"/>
                <a:sym typeface="Arturo Bold"/>
              </a:rPr>
              <a:t>Visulizations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18229" y="8698964"/>
            <a:ext cx="9483328" cy="575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6"/>
              </a:lnSpc>
              <a:spcBef>
                <a:spcPct val="0"/>
              </a:spcBef>
            </a:pPr>
            <a:r>
              <a:rPr lang="en-US" sz="3705">
                <a:solidFill>
                  <a:srgbClr val="F3F3F3"/>
                </a:solidFill>
                <a:latin typeface="Poppins"/>
                <a:ea typeface="Poppins"/>
                <a:cs typeface="Poppins"/>
                <a:sym typeface="Poppins"/>
              </a:rPr>
              <a:t>correlation between targett and  gender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8BF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2504972" y="-7740464"/>
            <a:ext cx="12895883" cy="25767929"/>
          </a:xfrm>
          <a:custGeom>
            <a:avLst/>
            <a:gdLst/>
            <a:ahLst/>
            <a:cxnLst/>
            <a:rect r="r" b="b" t="t" l="l"/>
            <a:pathLst>
              <a:path h="25767929" w="12895883">
                <a:moveTo>
                  <a:pt x="0" y="0"/>
                </a:moveTo>
                <a:lnTo>
                  <a:pt x="12895883" y="0"/>
                </a:lnTo>
                <a:lnTo>
                  <a:pt x="12895883" y="25767928"/>
                </a:lnTo>
                <a:lnTo>
                  <a:pt x="0" y="25767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34240" y="1419225"/>
            <a:ext cx="3232211" cy="873444"/>
          </a:xfrm>
          <a:custGeom>
            <a:avLst/>
            <a:gdLst/>
            <a:ahLst/>
            <a:cxnLst/>
            <a:rect r="r" b="b" t="t" l="l"/>
            <a:pathLst>
              <a:path h="873444" w="3232211">
                <a:moveTo>
                  <a:pt x="0" y="0"/>
                </a:moveTo>
                <a:lnTo>
                  <a:pt x="3232211" y="0"/>
                </a:lnTo>
                <a:lnTo>
                  <a:pt x="3232211" y="873444"/>
                </a:lnTo>
                <a:lnTo>
                  <a:pt x="0" y="8734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5217287" y="-756895"/>
            <a:ext cx="6778234" cy="12877362"/>
          </a:xfrm>
          <a:custGeom>
            <a:avLst/>
            <a:gdLst/>
            <a:ahLst/>
            <a:cxnLst/>
            <a:rect r="r" b="b" t="t" l="l"/>
            <a:pathLst>
              <a:path h="12877362" w="6778234">
                <a:moveTo>
                  <a:pt x="0" y="0"/>
                </a:moveTo>
                <a:lnTo>
                  <a:pt x="6778234" y="0"/>
                </a:lnTo>
                <a:lnTo>
                  <a:pt x="6778234" y="12877362"/>
                </a:lnTo>
                <a:lnTo>
                  <a:pt x="0" y="128773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553" t="0" r="-1506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91289" y="1197360"/>
            <a:ext cx="6966138" cy="1095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74"/>
              </a:lnSpc>
              <a:spcBef>
                <a:spcPct val="0"/>
              </a:spcBef>
            </a:pPr>
            <a:r>
              <a:rPr lang="en-US" b="true" sz="7500" strike="noStrike" u="none">
                <a:solidFill>
                  <a:srgbClr val="EED9C6"/>
                </a:solidFill>
                <a:latin typeface="Arturo Bold"/>
                <a:ea typeface="Arturo Bold"/>
                <a:cs typeface="Arturo Bold"/>
                <a:sym typeface="Arturo Bold"/>
              </a:rPr>
              <a:t>Visulizations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70768" y="9239250"/>
            <a:ext cx="8735020" cy="575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6"/>
              </a:lnSpc>
              <a:spcBef>
                <a:spcPct val="0"/>
              </a:spcBef>
            </a:pPr>
            <a:r>
              <a:rPr lang="en-US" sz="3705">
                <a:solidFill>
                  <a:srgbClr val="F3F3F3"/>
                </a:solidFill>
                <a:latin typeface="Poppins"/>
                <a:ea typeface="Poppins"/>
                <a:cs typeface="Poppins"/>
                <a:sym typeface="Poppins"/>
              </a:rPr>
              <a:t>corralation between taregte and Age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8BF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hlinkClick r:id="rId4" tooltip="https://public.tableau.com/views/ML1_Project_Dashboard/Dashboard1?:language=en-US&amp;:sid=&amp;:redirect=auth&amp;:display_count=n&amp;:origin=viz_share_link"/>
          </p:cNvPr>
          <p:cNvSpPr/>
          <p:nvPr/>
        </p:nvSpPr>
        <p:spPr>
          <a:xfrm flipH="false" flipV="false" rot="-5400000">
            <a:off x="4427186" y="-7420621"/>
            <a:ext cx="12895883" cy="25767929"/>
          </a:xfrm>
          <a:custGeom>
            <a:avLst/>
            <a:gdLst/>
            <a:ahLst/>
            <a:cxnLst/>
            <a:rect r="r" b="b" t="t" l="l"/>
            <a:pathLst>
              <a:path h="25767929" w="12895883">
                <a:moveTo>
                  <a:pt x="0" y="0"/>
                </a:moveTo>
                <a:lnTo>
                  <a:pt x="12895883" y="0"/>
                </a:lnTo>
                <a:lnTo>
                  <a:pt x="12895883" y="25767929"/>
                </a:lnTo>
                <a:lnTo>
                  <a:pt x="0" y="257679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34240" y="1419225"/>
            <a:ext cx="3232211" cy="873444"/>
          </a:xfrm>
          <a:custGeom>
            <a:avLst/>
            <a:gdLst/>
            <a:ahLst/>
            <a:cxnLst/>
            <a:rect r="r" b="b" t="t" l="l"/>
            <a:pathLst>
              <a:path h="873444" w="3232211">
                <a:moveTo>
                  <a:pt x="0" y="0"/>
                </a:moveTo>
                <a:lnTo>
                  <a:pt x="3232211" y="0"/>
                </a:lnTo>
                <a:lnTo>
                  <a:pt x="3232211" y="873444"/>
                </a:lnTo>
                <a:lnTo>
                  <a:pt x="0" y="8734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491289" y="1197360"/>
            <a:ext cx="6966138" cy="1095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74"/>
              </a:lnSpc>
              <a:spcBef>
                <a:spcPct val="0"/>
              </a:spcBef>
            </a:pPr>
            <a:r>
              <a:rPr lang="en-US" b="true" sz="7500" strike="noStrike" u="none">
                <a:solidFill>
                  <a:srgbClr val="EED9C6"/>
                </a:solidFill>
                <a:latin typeface="Arturo Bold"/>
                <a:ea typeface="Arturo Bold"/>
                <a:cs typeface="Arturo Bold"/>
                <a:sym typeface="Arturo Bold"/>
              </a:rPr>
              <a:t>Visulizations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2615284"/>
            <a:ext cx="18288000" cy="3228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74"/>
              </a:lnSpc>
              <a:spcBef>
                <a:spcPct val="0"/>
              </a:spcBef>
            </a:pPr>
            <a:r>
              <a:rPr lang="en-US" b="true" sz="7500">
                <a:solidFill>
                  <a:srgbClr val="F7F2ED"/>
                </a:solidFill>
                <a:latin typeface="Arturo Bold"/>
                <a:ea typeface="Arturo Bold"/>
                <a:cs typeface="Arturo Bold"/>
                <a:sym typeface="Arturo Bold"/>
              </a:rPr>
              <a:t>For better interactive visualization check Tableau DashBoard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39238" y="7413527"/>
            <a:ext cx="9525" cy="1095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74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043703" y="6846823"/>
            <a:ext cx="4573746" cy="1095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74"/>
              </a:lnSpc>
              <a:spcBef>
                <a:spcPct val="0"/>
              </a:spcBef>
            </a:pPr>
            <a:r>
              <a:rPr lang="en-US" b="true" sz="7500" u="sng">
                <a:solidFill>
                  <a:srgbClr val="FBC1AD"/>
                </a:solidFill>
                <a:latin typeface="Arturo Bold"/>
                <a:ea typeface="Arturo Bold"/>
                <a:cs typeface="Arturo Bold"/>
                <a:sym typeface="Arturo Bold"/>
                <a:hlinkClick r:id="rId7" tooltip="https://public.tableau.com/views/ML1_Project_Dashboard/Dashboard1?:language=en-US&amp;:sid=&amp;:redirect=auth&amp;:display_count=n&amp;:origin=viz_share_link"/>
              </a:rPr>
              <a:t>The LINK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8BF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2504972" y="-7740464"/>
            <a:ext cx="12895883" cy="25767929"/>
          </a:xfrm>
          <a:custGeom>
            <a:avLst/>
            <a:gdLst/>
            <a:ahLst/>
            <a:cxnLst/>
            <a:rect r="r" b="b" t="t" l="l"/>
            <a:pathLst>
              <a:path h="25767929" w="12895883">
                <a:moveTo>
                  <a:pt x="0" y="0"/>
                </a:moveTo>
                <a:lnTo>
                  <a:pt x="12895883" y="0"/>
                </a:lnTo>
                <a:lnTo>
                  <a:pt x="12895883" y="25767928"/>
                </a:lnTo>
                <a:lnTo>
                  <a:pt x="0" y="25767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34240" y="1419225"/>
            <a:ext cx="3232211" cy="873444"/>
          </a:xfrm>
          <a:custGeom>
            <a:avLst/>
            <a:gdLst/>
            <a:ahLst/>
            <a:cxnLst/>
            <a:rect r="r" b="b" t="t" l="l"/>
            <a:pathLst>
              <a:path h="873444" w="3232211">
                <a:moveTo>
                  <a:pt x="0" y="0"/>
                </a:moveTo>
                <a:lnTo>
                  <a:pt x="3232211" y="0"/>
                </a:lnTo>
                <a:lnTo>
                  <a:pt x="3232211" y="873444"/>
                </a:lnTo>
                <a:lnTo>
                  <a:pt x="0" y="8734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491289" y="1197360"/>
            <a:ext cx="6966138" cy="1095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74"/>
              </a:lnSpc>
              <a:spcBef>
                <a:spcPct val="0"/>
              </a:spcBef>
            </a:pPr>
            <a:r>
              <a:rPr lang="en-US" b="true" sz="7500" strike="noStrike" u="none">
                <a:solidFill>
                  <a:srgbClr val="EED9C6"/>
                </a:solidFill>
                <a:latin typeface="Arturo Bold"/>
                <a:ea typeface="Arturo Bold"/>
                <a:cs typeface="Arturo Bold"/>
                <a:sym typeface="Arturo Bold"/>
              </a:rPr>
              <a:t>Visulizations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224623"/>
            <a:ext cx="18288000" cy="536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74"/>
              </a:lnSpc>
            </a:pPr>
            <a:r>
              <a:rPr lang="en-US" sz="7500" b="true">
                <a:solidFill>
                  <a:srgbClr val="F7F2ED"/>
                </a:solidFill>
                <a:latin typeface="Arturo Bold"/>
                <a:ea typeface="Arturo Bold"/>
                <a:cs typeface="Arturo Bold"/>
                <a:sym typeface="Arturo Bold"/>
              </a:rPr>
              <a:t>for more exploring Descriptive Analysis check this notebook</a:t>
            </a:r>
          </a:p>
          <a:p>
            <a:pPr algn="ctr">
              <a:lnSpc>
                <a:spcPts val="8474"/>
              </a:lnSpc>
            </a:pPr>
          </a:p>
          <a:p>
            <a:pPr algn="ctr">
              <a:lnSpc>
                <a:spcPts val="8474"/>
              </a:lnSpc>
              <a:spcBef>
                <a:spcPct val="0"/>
              </a:spcBef>
            </a:pPr>
            <a:r>
              <a:rPr lang="en-US" b="true" sz="7500" u="sng">
                <a:solidFill>
                  <a:srgbClr val="F7F2ED"/>
                </a:solidFill>
                <a:latin typeface="Arturo Bold"/>
                <a:ea typeface="Arturo Bold"/>
                <a:cs typeface="Arturo Bold"/>
                <a:sym typeface="Arturo Bold"/>
                <a:hlinkClick r:id="rId6" tooltip="https://colab.research.google.com/drive/1VM5IDFRKX7_vyXFTA-iPUh0RWcz0thLI?usp=sharing"/>
              </a:rPr>
              <a:t>link</a:t>
            </a:r>
          </a:p>
          <a:p>
            <a:pPr algn="ctr">
              <a:lnSpc>
                <a:spcPts val="847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8BF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754971" y="-8594708"/>
            <a:ext cx="12895883" cy="25767929"/>
          </a:xfrm>
          <a:custGeom>
            <a:avLst/>
            <a:gdLst/>
            <a:ahLst/>
            <a:cxnLst/>
            <a:rect r="r" b="b" t="t" l="l"/>
            <a:pathLst>
              <a:path h="25767929" w="12895883">
                <a:moveTo>
                  <a:pt x="0" y="0"/>
                </a:moveTo>
                <a:lnTo>
                  <a:pt x="12895883" y="0"/>
                </a:lnTo>
                <a:lnTo>
                  <a:pt x="12895883" y="25767929"/>
                </a:lnTo>
                <a:lnTo>
                  <a:pt x="0" y="257679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72800" y="7203328"/>
            <a:ext cx="7315200" cy="3298490"/>
          </a:xfrm>
          <a:custGeom>
            <a:avLst/>
            <a:gdLst/>
            <a:ahLst/>
            <a:cxnLst/>
            <a:rect r="r" b="b" t="t" l="l"/>
            <a:pathLst>
              <a:path h="3298490" w="7315200">
                <a:moveTo>
                  <a:pt x="0" y="0"/>
                </a:moveTo>
                <a:lnTo>
                  <a:pt x="7315200" y="0"/>
                </a:lnTo>
                <a:lnTo>
                  <a:pt x="7315200" y="3298490"/>
                </a:lnTo>
                <a:lnTo>
                  <a:pt x="0" y="32984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21587"/>
            <a:ext cx="16859424" cy="1047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19"/>
              </a:lnSpc>
            </a:pPr>
            <a:r>
              <a:rPr lang="en-US" sz="7185" b="true">
                <a:solidFill>
                  <a:srgbClr val="EED9C6"/>
                </a:solidFill>
                <a:latin typeface="Arturo Bold"/>
                <a:ea typeface="Arturo Bold"/>
                <a:cs typeface="Arturo Bold"/>
                <a:sym typeface="Arturo Bold"/>
              </a:rPr>
              <a:t>Conclusion &amp; Recommendations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30606" y="2407097"/>
            <a:ext cx="15877720" cy="4625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6"/>
              </a:lnSpc>
            </a:pPr>
            <a:r>
              <a:rPr lang="en-US" sz="3897" b="true">
                <a:solidFill>
                  <a:srgbClr val="F7F2ED"/>
                </a:solidFill>
                <a:latin typeface="Poppins Bold"/>
                <a:ea typeface="Poppins Bold"/>
                <a:cs typeface="Poppins Bold"/>
                <a:sym typeface="Poppins Bold"/>
              </a:rPr>
              <a:t>Bu</a:t>
            </a:r>
            <a:r>
              <a:rPr lang="en-US" sz="3897" b="true">
                <a:solidFill>
                  <a:srgbClr val="F7F2ED"/>
                </a:solidFill>
                <a:latin typeface="Poppins Bold"/>
                <a:ea typeface="Poppins Bold"/>
                <a:cs typeface="Poppins Bold"/>
                <a:sym typeface="Poppins Bold"/>
              </a:rPr>
              <a:t>sin</a:t>
            </a:r>
            <a:r>
              <a:rPr lang="en-US" sz="3897" b="true">
                <a:solidFill>
                  <a:srgbClr val="F7F2ED"/>
                </a:solidFill>
                <a:latin typeface="Poppins Bold"/>
                <a:ea typeface="Poppins Bold"/>
                <a:cs typeface="Poppins Bold"/>
                <a:sym typeface="Poppins Bold"/>
              </a:rPr>
              <a:t>ess Insight:</a:t>
            </a:r>
            <a:r>
              <a:rPr lang="en-US" sz="3897">
                <a:solidFill>
                  <a:srgbClr val="F7F2ED"/>
                </a:solidFill>
                <a:latin typeface="Poppins"/>
                <a:ea typeface="Poppins"/>
                <a:cs typeface="Poppins"/>
                <a:sym typeface="Poppins"/>
              </a:rPr>
              <a:t> Understanding obesity risk factors can guide targeted health interventions.</a:t>
            </a:r>
          </a:p>
          <a:p>
            <a:pPr algn="l">
              <a:lnSpc>
                <a:spcPts val="5456"/>
              </a:lnSpc>
            </a:pPr>
          </a:p>
          <a:p>
            <a:pPr algn="l">
              <a:lnSpc>
                <a:spcPts val="5014"/>
              </a:lnSpc>
            </a:pPr>
          </a:p>
          <a:p>
            <a:pPr algn="l">
              <a:lnSpc>
                <a:spcPts val="5014"/>
              </a:lnSpc>
            </a:pPr>
            <a:r>
              <a:rPr lang="en-US" sz="3581" b="true">
                <a:solidFill>
                  <a:srgbClr val="F7F2ED"/>
                </a:solidFill>
                <a:latin typeface="Poppins Bold"/>
                <a:ea typeface="Poppins Bold"/>
                <a:cs typeface="Poppins Bold"/>
                <a:sym typeface="Poppins Bold"/>
              </a:rPr>
              <a:t>Technical</a:t>
            </a:r>
            <a:r>
              <a:rPr lang="en-US" sz="3581" b="true">
                <a:solidFill>
                  <a:srgbClr val="F7F2ED"/>
                </a:solidFill>
                <a:latin typeface="Poppins Bold"/>
                <a:ea typeface="Poppins Bold"/>
                <a:cs typeface="Poppins Bold"/>
                <a:sym typeface="Poppins Bold"/>
              </a:rPr>
              <a:t> Insight:</a:t>
            </a:r>
            <a:r>
              <a:rPr lang="en-US" sz="3581">
                <a:solidFill>
                  <a:srgbClr val="F7F2ED"/>
                </a:solidFill>
                <a:latin typeface="Poppins"/>
                <a:ea typeface="Poppins"/>
                <a:cs typeface="Poppins"/>
                <a:sym typeface="Poppins"/>
              </a:rPr>
              <a:t> Xgboost is highly effective for this probl</a:t>
            </a:r>
            <a:r>
              <a:rPr lang="en-US" sz="3581">
                <a:solidFill>
                  <a:srgbClr val="F7F2ED"/>
                </a:solidFill>
                <a:latin typeface="Poppins"/>
                <a:ea typeface="Poppins"/>
                <a:cs typeface="Poppins"/>
                <a:sym typeface="Poppins"/>
              </a:rPr>
              <a:t>em; further improvement could be achieved through </a:t>
            </a:r>
            <a:r>
              <a:rPr lang="en-US" sz="3581">
                <a:solidFill>
                  <a:srgbClr val="F7F2ED"/>
                </a:solidFill>
                <a:latin typeface="Poppins"/>
                <a:ea typeface="Poppins"/>
                <a:cs typeface="Poppins"/>
                <a:sym typeface="Poppins"/>
              </a:rPr>
              <a:t>ensemble techniques or deep learning models.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8BF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754971" y="-8594708"/>
            <a:ext cx="12895883" cy="25767929"/>
          </a:xfrm>
          <a:custGeom>
            <a:avLst/>
            <a:gdLst/>
            <a:ahLst/>
            <a:cxnLst/>
            <a:rect r="r" b="b" t="t" l="l"/>
            <a:pathLst>
              <a:path h="25767929" w="12895883">
                <a:moveTo>
                  <a:pt x="0" y="0"/>
                </a:moveTo>
                <a:lnTo>
                  <a:pt x="12895883" y="0"/>
                </a:lnTo>
                <a:lnTo>
                  <a:pt x="12895883" y="25767929"/>
                </a:lnTo>
                <a:lnTo>
                  <a:pt x="0" y="257679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30826" y="2295573"/>
            <a:ext cx="15336711" cy="6887578"/>
          </a:xfrm>
          <a:custGeom>
            <a:avLst/>
            <a:gdLst/>
            <a:ahLst/>
            <a:cxnLst/>
            <a:rect r="r" b="b" t="t" l="l"/>
            <a:pathLst>
              <a:path h="6887578" w="15336711">
                <a:moveTo>
                  <a:pt x="0" y="0"/>
                </a:moveTo>
                <a:lnTo>
                  <a:pt x="15336711" y="0"/>
                </a:lnTo>
                <a:lnTo>
                  <a:pt x="15336711" y="6887577"/>
                </a:lnTo>
                <a:lnTo>
                  <a:pt x="0" y="68875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14754" y="1028700"/>
            <a:ext cx="3948746" cy="1067074"/>
          </a:xfrm>
          <a:custGeom>
            <a:avLst/>
            <a:gdLst/>
            <a:ahLst/>
            <a:cxnLst/>
            <a:rect r="r" b="b" t="t" l="l"/>
            <a:pathLst>
              <a:path h="1067074" w="3948746">
                <a:moveTo>
                  <a:pt x="0" y="0"/>
                </a:moveTo>
                <a:lnTo>
                  <a:pt x="3948746" y="0"/>
                </a:lnTo>
                <a:lnTo>
                  <a:pt x="3948746" y="1067074"/>
                </a:lnTo>
                <a:lnTo>
                  <a:pt x="0" y="10670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39584" y="4632011"/>
            <a:ext cx="5362891" cy="4114800"/>
          </a:xfrm>
          <a:custGeom>
            <a:avLst/>
            <a:gdLst/>
            <a:ahLst/>
            <a:cxnLst/>
            <a:rect r="r" b="b" t="t" l="l"/>
            <a:pathLst>
              <a:path h="4114800" w="5362891">
                <a:moveTo>
                  <a:pt x="0" y="0"/>
                </a:moveTo>
                <a:lnTo>
                  <a:pt x="5362891" y="0"/>
                </a:lnTo>
                <a:lnTo>
                  <a:pt x="536289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03207" y="4011624"/>
            <a:ext cx="9579892" cy="3946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31"/>
              </a:lnSpc>
            </a:pPr>
            <a:r>
              <a:rPr lang="en-US" sz="13744" b="true">
                <a:solidFill>
                  <a:srgbClr val="6492D6"/>
                </a:solidFill>
                <a:latin typeface="Arturo Bold"/>
                <a:ea typeface="Arturo Bold"/>
                <a:cs typeface="Arturo Bold"/>
                <a:sym typeface="Arturo Bold"/>
              </a:rPr>
              <a:t>Thank</a:t>
            </a:r>
          </a:p>
          <a:p>
            <a:pPr algn="ctr">
              <a:lnSpc>
                <a:spcPts val="15531"/>
              </a:lnSpc>
            </a:pPr>
            <a:r>
              <a:rPr lang="en-US" sz="13744" b="true">
                <a:solidFill>
                  <a:srgbClr val="6492D6"/>
                </a:solidFill>
                <a:latin typeface="Arturo Bold"/>
                <a:ea typeface="Arturo Bold"/>
                <a:cs typeface="Arturo Bold"/>
                <a:sym typeface="Arturo Bold"/>
              </a:rPr>
              <a:t>You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353008" y="4394183"/>
            <a:ext cx="1204458" cy="1345178"/>
          </a:xfrm>
          <a:custGeom>
            <a:avLst/>
            <a:gdLst/>
            <a:ahLst/>
            <a:cxnLst/>
            <a:rect r="r" b="b" t="t" l="l"/>
            <a:pathLst>
              <a:path h="1345178" w="1204458">
                <a:moveTo>
                  <a:pt x="0" y="0"/>
                </a:moveTo>
                <a:lnTo>
                  <a:pt x="1204459" y="0"/>
                </a:lnTo>
                <a:lnTo>
                  <a:pt x="1204459" y="1345178"/>
                </a:lnTo>
                <a:lnTo>
                  <a:pt x="0" y="134517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8BF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754971" y="-8594708"/>
            <a:ext cx="12895883" cy="25767929"/>
          </a:xfrm>
          <a:custGeom>
            <a:avLst/>
            <a:gdLst/>
            <a:ahLst/>
            <a:cxnLst/>
            <a:rect r="r" b="b" t="t" l="l"/>
            <a:pathLst>
              <a:path h="25767929" w="12895883">
                <a:moveTo>
                  <a:pt x="0" y="0"/>
                </a:moveTo>
                <a:lnTo>
                  <a:pt x="12895883" y="0"/>
                </a:lnTo>
                <a:lnTo>
                  <a:pt x="12895883" y="25767929"/>
                </a:lnTo>
                <a:lnTo>
                  <a:pt x="0" y="257679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72800" y="7203328"/>
            <a:ext cx="7315200" cy="3298490"/>
          </a:xfrm>
          <a:custGeom>
            <a:avLst/>
            <a:gdLst/>
            <a:ahLst/>
            <a:cxnLst/>
            <a:rect r="r" b="b" t="t" l="l"/>
            <a:pathLst>
              <a:path h="3298490" w="7315200">
                <a:moveTo>
                  <a:pt x="0" y="0"/>
                </a:moveTo>
                <a:lnTo>
                  <a:pt x="7315200" y="0"/>
                </a:lnTo>
                <a:lnTo>
                  <a:pt x="7315200" y="3298490"/>
                </a:lnTo>
                <a:lnTo>
                  <a:pt x="0" y="32984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87312" y="1066800"/>
            <a:ext cx="11907947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74"/>
              </a:lnSpc>
            </a:pPr>
            <a:r>
              <a:rPr lang="en-US" sz="7500" b="true">
                <a:solidFill>
                  <a:srgbClr val="EED9C6"/>
                </a:solidFill>
                <a:latin typeface="Arturo Bold"/>
                <a:ea typeface="Arturo Bold"/>
                <a:cs typeface="Arturo Bold"/>
                <a:sym typeface="Arturo Bold"/>
              </a:rPr>
              <a:t>Agenda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30606" y="2397572"/>
            <a:ext cx="14541165" cy="6157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44" indent="-485772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F7F2ED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4499">
                <a:solidFill>
                  <a:srgbClr val="F7F2ED"/>
                </a:solidFill>
                <a:latin typeface="Poppins"/>
                <a:ea typeface="Poppins"/>
                <a:cs typeface="Poppins"/>
                <a:sym typeface="Poppins"/>
              </a:rPr>
              <a:t>ntroduction</a:t>
            </a:r>
          </a:p>
          <a:p>
            <a:pPr algn="l" marL="971544" indent="-485772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F7F2ED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4499">
                <a:solidFill>
                  <a:srgbClr val="F7F2ED"/>
                </a:solidFill>
                <a:latin typeface="Poppins"/>
                <a:ea typeface="Poppins"/>
                <a:cs typeface="Poppins"/>
                <a:sym typeface="Poppins"/>
              </a:rPr>
              <a:t>roblem Statement</a:t>
            </a:r>
          </a:p>
          <a:p>
            <a:pPr algn="l" marL="971544" indent="-485772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F7F2ED"/>
                </a:solidFill>
                <a:latin typeface="Poppins"/>
                <a:ea typeface="Poppins"/>
                <a:cs typeface="Poppins"/>
                <a:sym typeface="Poppins"/>
              </a:rPr>
              <a:t>Key Findings</a:t>
            </a:r>
          </a:p>
          <a:p>
            <a:pPr algn="l" marL="971544" indent="-485772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F7F2ED"/>
                </a:solidFill>
                <a:latin typeface="Poppins"/>
                <a:ea typeface="Poppins"/>
                <a:cs typeface="Poppins"/>
                <a:sym typeface="Poppins"/>
              </a:rPr>
              <a:t>Approach</a:t>
            </a:r>
          </a:p>
          <a:p>
            <a:pPr algn="l" marL="971544" indent="-485772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F7F2ED"/>
                </a:solidFill>
                <a:latin typeface="Poppins"/>
                <a:ea typeface="Poppins"/>
                <a:cs typeface="Poppins"/>
                <a:sym typeface="Poppins"/>
              </a:rPr>
              <a:t>Results</a:t>
            </a:r>
          </a:p>
          <a:p>
            <a:pPr algn="l" marL="971544" indent="-485772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F7F2ED"/>
                </a:solidFill>
                <a:latin typeface="Poppins"/>
                <a:ea typeface="Poppins"/>
                <a:cs typeface="Poppins"/>
                <a:sym typeface="Poppins"/>
              </a:rPr>
              <a:t>Visual</a:t>
            </a:r>
            <a:r>
              <a:rPr lang="en-US" sz="4499">
                <a:solidFill>
                  <a:srgbClr val="F7F2ED"/>
                </a:solidFill>
                <a:latin typeface="Poppins"/>
                <a:ea typeface="Poppins"/>
                <a:cs typeface="Poppins"/>
                <a:sym typeface="Poppins"/>
              </a:rPr>
              <a:t>ization</a:t>
            </a:r>
          </a:p>
          <a:p>
            <a:pPr algn="l" marL="971544" indent="-485772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F7F2ED"/>
                </a:solidFill>
                <a:latin typeface="Poppins"/>
                <a:ea typeface="Poppins"/>
                <a:cs typeface="Poppins"/>
                <a:sym typeface="Poppins"/>
              </a:rPr>
              <a:t>Conclusion &amp; Recommendations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8BF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90234" y="-13864937"/>
            <a:ext cx="12895883" cy="25767929"/>
          </a:xfrm>
          <a:custGeom>
            <a:avLst/>
            <a:gdLst/>
            <a:ahLst/>
            <a:cxnLst/>
            <a:rect r="r" b="b" t="t" l="l"/>
            <a:pathLst>
              <a:path h="25767929" w="12895883">
                <a:moveTo>
                  <a:pt x="0" y="0"/>
                </a:moveTo>
                <a:lnTo>
                  <a:pt x="12895883" y="0"/>
                </a:lnTo>
                <a:lnTo>
                  <a:pt x="12895883" y="25767928"/>
                </a:lnTo>
                <a:lnTo>
                  <a:pt x="0" y="25767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608433"/>
            <a:ext cx="3110423" cy="840533"/>
          </a:xfrm>
          <a:custGeom>
            <a:avLst/>
            <a:gdLst/>
            <a:ahLst/>
            <a:cxnLst/>
            <a:rect r="r" b="b" t="t" l="l"/>
            <a:pathLst>
              <a:path h="840533" w="3110423">
                <a:moveTo>
                  <a:pt x="0" y="0"/>
                </a:moveTo>
                <a:lnTo>
                  <a:pt x="3110423" y="0"/>
                </a:lnTo>
                <a:lnTo>
                  <a:pt x="3110423" y="840534"/>
                </a:lnTo>
                <a:lnTo>
                  <a:pt x="0" y="840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48877" y="8838033"/>
            <a:ext cx="3110423" cy="840533"/>
          </a:xfrm>
          <a:custGeom>
            <a:avLst/>
            <a:gdLst/>
            <a:ahLst/>
            <a:cxnLst/>
            <a:rect r="r" b="b" t="t" l="l"/>
            <a:pathLst>
              <a:path h="840533" w="3110423">
                <a:moveTo>
                  <a:pt x="0" y="0"/>
                </a:moveTo>
                <a:lnTo>
                  <a:pt x="3110423" y="0"/>
                </a:lnTo>
                <a:lnTo>
                  <a:pt x="3110423" y="840534"/>
                </a:lnTo>
                <a:lnTo>
                  <a:pt x="0" y="840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5000" y="2465048"/>
            <a:ext cx="17913000" cy="5842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61"/>
              </a:lnSpc>
              <a:spcBef>
                <a:spcPct val="0"/>
              </a:spcBef>
            </a:pPr>
          </a:p>
          <a:p>
            <a:pPr algn="l">
              <a:lnSpc>
                <a:spcPts val="7661"/>
              </a:lnSpc>
              <a:spcBef>
                <a:spcPct val="0"/>
              </a:spcBef>
            </a:pPr>
          </a:p>
          <a:p>
            <a:pPr algn="ctr">
              <a:lnSpc>
                <a:spcPts val="7661"/>
              </a:lnSpc>
              <a:spcBef>
                <a:spcPct val="0"/>
              </a:spcBef>
            </a:pPr>
            <a:r>
              <a:rPr lang="en-US" sz="5472">
                <a:solidFill>
                  <a:srgbClr val="F3F3F3"/>
                </a:solidFill>
                <a:latin typeface="Poppins"/>
                <a:ea typeface="Poppins"/>
                <a:cs typeface="Poppins"/>
                <a:sym typeface="Poppins"/>
              </a:rPr>
              <a:t>Predicting obesity risk based on lifestyle and demographic factors.</a:t>
            </a:r>
          </a:p>
          <a:p>
            <a:pPr algn="l">
              <a:lnSpc>
                <a:spcPts val="7661"/>
              </a:lnSpc>
              <a:spcBef>
                <a:spcPct val="0"/>
              </a:spcBef>
            </a:pPr>
            <a:r>
              <a:rPr lang="en-US" sz="5472">
                <a:solidFill>
                  <a:srgbClr val="F3F3F3"/>
                </a:solidFill>
                <a:latin typeface="Poppins"/>
                <a:ea typeface="Poppins"/>
                <a:cs typeface="Poppins"/>
                <a:sym typeface="Poppins"/>
              </a:rPr>
              <a:t>Multi-class classification problem to categorize individuals into different obesity risk levels.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69442" y="1066800"/>
            <a:ext cx="8179434" cy="1095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74"/>
              </a:lnSpc>
              <a:spcBef>
                <a:spcPct val="0"/>
              </a:spcBef>
            </a:pPr>
            <a:r>
              <a:rPr lang="en-US" b="true" sz="7500" strike="noStrike" u="none">
                <a:solidFill>
                  <a:srgbClr val="EED9C6"/>
                </a:solidFill>
                <a:latin typeface="Arturo Bold"/>
                <a:ea typeface="Arturo Bold"/>
                <a:cs typeface="Arturo Bold"/>
                <a:sym typeface="Arturo Bold"/>
              </a:rPr>
              <a:t>Problem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8BF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754971" y="-8594708"/>
            <a:ext cx="12895883" cy="25767929"/>
          </a:xfrm>
          <a:custGeom>
            <a:avLst/>
            <a:gdLst/>
            <a:ahLst/>
            <a:cxnLst/>
            <a:rect r="r" b="b" t="t" l="l"/>
            <a:pathLst>
              <a:path h="25767929" w="12895883">
                <a:moveTo>
                  <a:pt x="0" y="0"/>
                </a:moveTo>
                <a:lnTo>
                  <a:pt x="12895883" y="0"/>
                </a:lnTo>
                <a:lnTo>
                  <a:pt x="12895883" y="25767929"/>
                </a:lnTo>
                <a:lnTo>
                  <a:pt x="0" y="257679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72800" y="7203328"/>
            <a:ext cx="7315200" cy="3298490"/>
          </a:xfrm>
          <a:custGeom>
            <a:avLst/>
            <a:gdLst/>
            <a:ahLst/>
            <a:cxnLst/>
            <a:rect r="r" b="b" t="t" l="l"/>
            <a:pathLst>
              <a:path h="3298490" w="7315200">
                <a:moveTo>
                  <a:pt x="0" y="0"/>
                </a:moveTo>
                <a:lnTo>
                  <a:pt x="7315200" y="0"/>
                </a:lnTo>
                <a:lnTo>
                  <a:pt x="7315200" y="3298490"/>
                </a:lnTo>
                <a:lnTo>
                  <a:pt x="0" y="32984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87312" y="1066800"/>
            <a:ext cx="11907947" cy="2162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74"/>
              </a:lnSpc>
            </a:pPr>
            <a:r>
              <a:rPr lang="en-US" sz="7500" b="true">
                <a:solidFill>
                  <a:srgbClr val="EED9C6"/>
                </a:solidFill>
                <a:latin typeface="Arturo Bold"/>
                <a:ea typeface="Arturo Bold"/>
                <a:cs typeface="Arturo Bold"/>
                <a:sym typeface="Arturo Bold"/>
              </a:rPr>
              <a:t>Key Findings</a:t>
            </a:r>
          </a:p>
          <a:p>
            <a:pPr algn="l">
              <a:lnSpc>
                <a:spcPts val="847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730606" y="2416622"/>
            <a:ext cx="14541165" cy="6019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7F2ED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3399">
                <a:solidFill>
                  <a:srgbClr val="F7F2ED"/>
                </a:solidFill>
                <a:latin typeface="Poppins"/>
                <a:ea typeface="Poppins"/>
                <a:cs typeface="Poppins"/>
                <a:sym typeface="Poppins"/>
              </a:rPr>
              <a:t>hysical activity l</a:t>
            </a:r>
            <a:r>
              <a:rPr lang="en-US" sz="3399">
                <a:solidFill>
                  <a:srgbClr val="F7F2ED"/>
                </a:solidFill>
                <a:latin typeface="Poppins"/>
                <a:ea typeface="Poppins"/>
                <a:cs typeface="Poppins"/>
                <a:sym typeface="Poppins"/>
              </a:rPr>
              <a:t>evels, caloric intake, and age are significant factors influencing obesity risk.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7F2ED"/>
                </a:solidFill>
                <a:latin typeface="Poppins"/>
                <a:ea typeface="Poppins"/>
                <a:cs typeface="Poppins"/>
                <a:sym typeface="Poppins"/>
              </a:rPr>
              <a:t>V</a:t>
            </a:r>
            <a:r>
              <a:rPr lang="en-US" sz="3399">
                <a:solidFill>
                  <a:srgbClr val="F7F2ED"/>
                </a:solidFill>
                <a:latin typeface="Poppins"/>
                <a:ea typeface="Poppins"/>
                <a:cs typeface="Poppins"/>
                <a:sym typeface="Poppins"/>
              </a:rPr>
              <a:t>arious models were tested, with the highest accuracy achieved using </a:t>
            </a:r>
            <a:r>
              <a:rPr lang="en-US" b="true" sz="3399">
                <a:solidFill>
                  <a:srgbClr val="FBC1AD"/>
                </a:solidFill>
                <a:latin typeface="Poppins Bold"/>
                <a:ea typeface="Poppins Bold"/>
                <a:cs typeface="Poppins Bold"/>
                <a:sym typeface="Poppins Bold"/>
              </a:rPr>
              <a:t>XGBoost (92% on train, 91% on test).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7F2ED"/>
                </a:solidFill>
                <a:latin typeface="Poppins"/>
                <a:ea typeface="Poppins"/>
                <a:cs typeface="Poppins"/>
                <a:sym typeface="Poppins"/>
              </a:rPr>
              <a:t>Feature importance analysis revealed that l</a:t>
            </a:r>
            <a:r>
              <a:rPr lang="en-US" sz="3399">
                <a:solidFill>
                  <a:srgbClr val="F7F2ED"/>
                </a:solidFill>
                <a:latin typeface="Poppins"/>
                <a:ea typeface="Poppins"/>
                <a:cs typeface="Poppins"/>
                <a:sym typeface="Poppins"/>
              </a:rPr>
              <a:t>ifestyle factors are strong predictors of obesity risk.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8BF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888900" y="-9044906"/>
            <a:ext cx="12895883" cy="25767929"/>
          </a:xfrm>
          <a:custGeom>
            <a:avLst/>
            <a:gdLst/>
            <a:ahLst/>
            <a:cxnLst/>
            <a:rect r="r" b="b" t="t" l="l"/>
            <a:pathLst>
              <a:path h="25767929" w="12895883">
                <a:moveTo>
                  <a:pt x="0" y="0"/>
                </a:moveTo>
                <a:lnTo>
                  <a:pt x="12895883" y="0"/>
                </a:lnTo>
                <a:lnTo>
                  <a:pt x="12895883" y="25767929"/>
                </a:lnTo>
                <a:lnTo>
                  <a:pt x="0" y="257679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09103" y="1066800"/>
            <a:ext cx="10869795" cy="1095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74"/>
              </a:lnSpc>
            </a:pPr>
            <a:r>
              <a:rPr lang="en-US" sz="7500" b="true">
                <a:solidFill>
                  <a:srgbClr val="EED9C6"/>
                </a:solidFill>
                <a:latin typeface="Arturo Bold"/>
                <a:ea typeface="Arturo Bold"/>
                <a:cs typeface="Arturo Bold"/>
                <a:sym typeface="Arturo Bold"/>
              </a:rPr>
              <a:t>Approach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9771" y="2940531"/>
            <a:ext cx="6538245" cy="6010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62"/>
              </a:lnSpc>
              <a:spcBef>
                <a:spcPct val="0"/>
              </a:spcBef>
            </a:pPr>
            <a:r>
              <a:rPr lang="en-US" b="true" sz="3758" i="true">
                <a:solidFill>
                  <a:srgbClr val="EED9C6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Data Preprocessing:</a:t>
            </a:r>
            <a:r>
              <a:rPr lang="en-US" b="true" sz="3758" i="true">
                <a:solidFill>
                  <a:srgbClr val="EED9C6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 </a:t>
            </a:r>
          </a:p>
          <a:p>
            <a:pPr algn="l" marL="0" indent="0" lvl="0">
              <a:lnSpc>
                <a:spcPts val="5262"/>
              </a:lnSpc>
              <a:spcBef>
                <a:spcPct val="0"/>
              </a:spcBef>
            </a:pPr>
            <a:r>
              <a:rPr lang="en-US" sz="3758" strike="noStrike" u="none">
                <a:solidFill>
                  <a:srgbClr val="F3F3F3"/>
                </a:solidFill>
                <a:latin typeface="Poppins"/>
                <a:ea typeface="Poppins"/>
                <a:cs typeface="Poppins"/>
                <a:sym typeface="Poppins"/>
              </a:rPr>
              <a:t>This step involves managing encoding categorical variables and scaling numerical features to ensure consistency and enhance model performance.</a:t>
            </a:r>
          </a:p>
          <a:p>
            <a:pPr algn="l" marL="0" indent="0" lvl="0">
              <a:lnSpc>
                <a:spcPts val="5262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814424" y="2931006"/>
            <a:ext cx="6018436" cy="4941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55"/>
              </a:lnSpc>
              <a:spcBef>
                <a:spcPct val="0"/>
              </a:spcBef>
            </a:pPr>
            <a:r>
              <a:rPr lang="en-US" b="true" sz="3968" i="true" strike="noStrike" u="none">
                <a:solidFill>
                  <a:srgbClr val="EED9C6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Feature Engineering:</a:t>
            </a:r>
            <a:r>
              <a:rPr lang="en-US" sz="3968" strike="noStrike" u="none">
                <a:solidFill>
                  <a:srgbClr val="F3F3F3"/>
                </a:solidFill>
                <a:latin typeface="Poppins"/>
                <a:ea typeface="Poppins"/>
                <a:cs typeface="Poppins"/>
                <a:sym typeface="Poppins"/>
              </a:rPr>
              <a:t> Identifying and selecting the most relevant features that contribute significantly to obesity risk prediction.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98BF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09103" y="1066800"/>
            <a:ext cx="10869795" cy="1095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74"/>
              </a:lnSpc>
            </a:pPr>
            <a:r>
              <a:rPr lang="en-US" sz="7500" b="true">
                <a:solidFill>
                  <a:srgbClr val="EED9C6"/>
                </a:solidFill>
                <a:latin typeface="Arturo Bold"/>
                <a:ea typeface="Arturo Bold"/>
                <a:cs typeface="Arturo Bold"/>
                <a:sym typeface="Arturo Bold"/>
              </a:rPr>
              <a:t>Approach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12628" y="2921481"/>
            <a:ext cx="6708843" cy="8047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9165" indent="-469582" lvl="1">
              <a:lnSpc>
                <a:spcPts val="6090"/>
              </a:lnSpc>
              <a:buFont typeface="Arial"/>
              <a:buChar char="•"/>
            </a:pPr>
            <a:r>
              <a:rPr lang="en-US" b="true" sz="4350" i="true" strike="noStrike" u="none">
                <a:solidFill>
                  <a:srgbClr val="EED9C6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Model Training: </a:t>
            </a:r>
            <a:r>
              <a:rPr lang="en-US" sz="4350" strike="noStrike" u="none">
                <a:solidFill>
                  <a:srgbClr val="F3F3F3"/>
                </a:solidFill>
                <a:latin typeface="Poppins"/>
                <a:ea typeface="Poppins"/>
                <a:cs typeface="Poppins"/>
                <a:sym typeface="Poppins"/>
              </a:rPr>
              <a:t>Implementing and evaluating various algorithms, including:</a:t>
            </a:r>
          </a:p>
          <a:p>
            <a:pPr algn="l" marL="1699730" indent="-566577" lvl="2">
              <a:lnSpc>
                <a:spcPts val="5510"/>
              </a:lnSpc>
              <a:buFont typeface="Arial"/>
              <a:buChar char="⚬"/>
            </a:pPr>
            <a:r>
              <a:rPr lang="en-US" sz="3936" strike="noStrike" u="none">
                <a:solidFill>
                  <a:srgbClr val="F7F2ED"/>
                </a:solidFill>
                <a:latin typeface="Poppins"/>
                <a:ea typeface="Poppins"/>
                <a:cs typeface="Poppins"/>
                <a:sym typeface="Poppins"/>
              </a:rPr>
              <a:t>Logistic Regression</a:t>
            </a:r>
          </a:p>
          <a:p>
            <a:pPr algn="l" marL="1699730" indent="-566577" lvl="2">
              <a:lnSpc>
                <a:spcPts val="5510"/>
              </a:lnSpc>
              <a:buFont typeface="Arial"/>
              <a:buChar char="⚬"/>
            </a:pPr>
            <a:r>
              <a:rPr lang="en-US" sz="3936" strike="noStrike" u="none">
                <a:solidFill>
                  <a:srgbClr val="F7F2ED"/>
                </a:solidFill>
                <a:latin typeface="Poppins"/>
                <a:ea typeface="Poppins"/>
                <a:cs typeface="Poppins"/>
                <a:sym typeface="Poppins"/>
              </a:rPr>
              <a:t>Decision Tree</a:t>
            </a:r>
          </a:p>
          <a:p>
            <a:pPr algn="l" marL="1699730" indent="-566577" lvl="2">
              <a:lnSpc>
                <a:spcPts val="5510"/>
              </a:lnSpc>
              <a:buFont typeface="Arial"/>
              <a:buChar char="⚬"/>
            </a:pPr>
            <a:r>
              <a:rPr lang="en-US" sz="3936" strike="noStrike" u="none">
                <a:solidFill>
                  <a:srgbClr val="F7F2ED"/>
                </a:solidFill>
                <a:latin typeface="Poppins"/>
                <a:ea typeface="Poppins"/>
                <a:cs typeface="Poppins"/>
                <a:sym typeface="Poppins"/>
              </a:rPr>
              <a:t>Random Forest</a:t>
            </a:r>
          </a:p>
          <a:p>
            <a:pPr algn="l" marL="1699730" indent="-566577" lvl="2">
              <a:lnSpc>
                <a:spcPts val="5510"/>
              </a:lnSpc>
              <a:buFont typeface="Arial"/>
              <a:buChar char="⚬"/>
            </a:pPr>
            <a:r>
              <a:rPr lang="en-US" sz="3936" strike="noStrike" u="none">
                <a:solidFill>
                  <a:srgbClr val="F7F2ED"/>
                </a:solidFill>
                <a:latin typeface="Poppins"/>
                <a:ea typeface="Poppins"/>
                <a:cs typeface="Poppins"/>
                <a:sym typeface="Poppins"/>
              </a:rPr>
              <a:t>XGBoost</a:t>
            </a:r>
          </a:p>
          <a:p>
            <a:pPr algn="l" marL="0" indent="0" lvl="0">
              <a:lnSpc>
                <a:spcPts val="551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551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814424" y="2921481"/>
            <a:ext cx="7798122" cy="4641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87"/>
              </a:lnSpc>
              <a:spcBef>
                <a:spcPct val="0"/>
              </a:spcBef>
            </a:pPr>
            <a:r>
              <a:rPr lang="en-US" b="true" sz="4348" i="true">
                <a:solidFill>
                  <a:srgbClr val="EED9C6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Hyp</a:t>
            </a:r>
            <a:r>
              <a:rPr lang="en-US" b="true" sz="4348" i="true" strike="noStrike" u="none">
                <a:solidFill>
                  <a:srgbClr val="EED9C6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e</a:t>
            </a:r>
            <a:r>
              <a:rPr lang="en-US" b="true" sz="4348" i="true" strike="noStrike" u="none">
                <a:solidFill>
                  <a:srgbClr val="EED9C6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rp</a:t>
            </a:r>
            <a:r>
              <a:rPr lang="en-US" b="true" sz="4348" i="true" strike="noStrike" u="none">
                <a:solidFill>
                  <a:srgbClr val="EED9C6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ar</a:t>
            </a:r>
            <a:r>
              <a:rPr lang="en-US" b="true" sz="4348" i="true" strike="noStrike" u="none">
                <a:solidFill>
                  <a:srgbClr val="EED9C6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am</a:t>
            </a:r>
            <a:r>
              <a:rPr lang="en-US" b="true" sz="4348" i="true" strike="noStrike" u="none">
                <a:solidFill>
                  <a:srgbClr val="EED9C6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e</a:t>
            </a:r>
            <a:r>
              <a:rPr lang="en-US" b="true" sz="4348" i="true" strike="noStrike" u="none">
                <a:solidFill>
                  <a:srgbClr val="EED9C6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t</a:t>
            </a:r>
            <a:r>
              <a:rPr lang="en-US" b="true" sz="4348" i="true" strike="noStrike" u="none">
                <a:solidFill>
                  <a:srgbClr val="EED9C6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er</a:t>
            </a:r>
            <a:r>
              <a:rPr lang="en-US" b="true" sz="4348" i="true" strike="noStrike" u="none">
                <a:solidFill>
                  <a:srgbClr val="EED9C6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 Tun</a:t>
            </a:r>
            <a:r>
              <a:rPr lang="en-US" b="true" sz="4348" i="true" strike="noStrike" u="none">
                <a:solidFill>
                  <a:srgbClr val="EED9C6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ing:</a:t>
            </a:r>
            <a:r>
              <a:rPr lang="en-US" sz="4348" strike="noStrike" u="none">
                <a:solidFill>
                  <a:srgbClr val="F3F3F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 marL="0" indent="0" lvl="0">
              <a:lnSpc>
                <a:spcPts val="6087"/>
              </a:lnSpc>
              <a:spcBef>
                <a:spcPct val="0"/>
              </a:spcBef>
            </a:pPr>
            <a:r>
              <a:rPr lang="en-US" sz="4348" strike="noStrike" u="none">
                <a:solidFill>
                  <a:srgbClr val="F3F3F3"/>
                </a:solidFill>
                <a:latin typeface="Poppins"/>
                <a:ea typeface="Poppins"/>
                <a:cs typeface="Poppins"/>
                <a:sym typeface="Poppins"/>
              </a:rPr>
              <a:t>Applying GridSearchCV to optimize model performance by selecting the best combination of hyperparameters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8BF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754971" y="-8594708"/>
            <a:ext cx="12895883" cy="25767929"/>
          </a:xfrm>
          <a:custGeom>
            <a:avLst/>
            <a:gdLst/>
            <a:ahLst/>
            <a:cxnLst/>
            <a:rect r="r" b="b" t="t" l="l"/>
            <a:pathLst>
              <a:path h="25767929" w="12895883">
                <a:moveTo>
                  <a:pt x="0" y="0"/>
                </a:moveTo>
                <a:lnTo>
                  <a:pt x="12895883" y="0"/>
                </a:lnTo>
                <a:lnTo>
                  <a:pt x="12895883" y="25767929"/>
                </a:lnTo>
                <a:lnTo>
                  <a:pt x="0" y="257679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50810" y="4911843"/>
            <a:ext cx="3606242" cy="5375157"/>
          </a:xfrm>
          <a:custGeom>
            <a:avLst/>
            <a:gdLst/>
            <a:ahLst/>
            <a:cxnLst/>
            <a:rect r="r" b="b" t="t" l="l"/>
            <a:pathLst>
              <a:path h="5375157" w="3606242">
                <a:moveTo>
                  <a:pt x="0" y="0"/>
                </a:moveTo>
                <a:lnTo>
                  <a:pt x="3606241" y="0"/>
                </a:lnTo>
                <a:lnTo>
                  <a:pt x="3606241" y="5375157"/>
                </a:lnTo>
                <a:lnTo>
                  <a:pt x="0" y="5375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168976" y="757748"/>
            <a:ext cx="3950047" cy="1095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74"/>
              </a:lnSpc>
              <a:spcBef>
                <a:spcPct val="0"/>
              </a:spcBef>
            </a:pPr>
            <a:r>
              <a:rPr lang="en-US" b="true" sz="7500" strike="noStrike" u="none">
                <a:solidFill>
                  <a:srgbClr val="EED9C6"/>
                </a:solidFill>
                <a:latin typeface="Arturo Bold"/>
                <a:ea typeface="Arturo Bold"/>
                <a:cs typeface="Arturo Bold"/>
                <a:sym typeface="Arturo Bold"/>
              </a:rPr>
              <a:t>Results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605348"/>
            <a:ext cx="18288000" cy="4691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55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6928"/>
              </a:lnSpc>
              <a:spcBef>
                <a:spcPct val="0"/>
              </a:spcBef>
            </a:pPr>
            <a:r>
              <a:rPr lang="en-US" b="true" sz="4949" strike="noStrike" u="none">
                <a:solidFill>
                  <a:srgbClr val="A0755E"/>
                </a:solidFill>
                <a:latin typeface="Poppins Bold"/>
                <a:ea typeface="Poppins Bold"/>
                <a:cs typeface="Poppins Bold"/>
                <a:sym typeface="Poppins Bold"/>
              </a:rPr>
              <a:t>Best model:</a:t>
            </a:r>
          </a:p>
          <a:p>
            <a:pPr algn="l" marL="0" indent="0" lvl="0">
              <a:lnSpc>
                <a:spcPts val="6840"/>
              </a:lnSpc>
              <a:spcBef>
                <a:spcPct val="0"/>
              </a:spcBef>
            </a:pPr>
            <a:r>
              <a:rPr lang="en-US" sz="4886" strike="noStrike" u="none">
                <a:solidFill>
                  <a:srgbClr val="F7F2E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4886" strike="noStrike" u="none">
                <a:solidFill>
                  <a:srgbClr val="FBC1AD"/>
                </a:solidFill>
                <a:latin typeface="Poppins Bold"/>
                <a:ea typeface="Poppins Bold"/>
                <a:cs typeface="Poppins Bold"/>
                <a:sym typeface="Poppins Bold"/>
              </a:rPr>
              <a:t>XGBoost </a:t>
            </a:r>
            <a:r>
              <a:rPr lang="en-US" sz="4886" strike="noStrike" u="none">
                <a:solidFill>
                  <a:srgbClr val="F7F2ED"/>
                </a:solidFill>
                <a:latin typeface="Poppins"/>
                <a:ea typeface="Poppins"/>
                <a:cs typeface="Poppins"/>
                <a:sym typeface="Poppins"/>
              </a:rPr>
              <a:t>with approximately</a:t>
            </a:r>
            <a:r>
              <a:rPr lang="en-US" b="true" sz="4886" strike="noStrike" u="none">
                <a:solidFill>
                  <a:srgbClr val="F7F2ED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4886" strike="noStrike" u="none">
                <a:solidFill>
                  <a:srgbClr val="FBC1AD"/>
                </a:solidFill>
                <a:latin typeface="Poppins Bold"/>
                <a:ea typeface="Poppins Bold"/>
                <a:cs typeface="Poppins Bold"/>
                <a:sym typeface="Poppins Bold"/>
              </a:rPr>
              <a:t>92% accuracy</a:t>
            </a:r>
            <a:r>
              <a:rPr lang="en-US" sz="4886" strike="noStrike" u="none">
                <a:solidFill>
                  <a:srgbClr val="F7F2ED"/>
                </a:solidFill>
                <a:latin typeface="Poppins"/>
                <a:ea typeface="Poppins"/>
                <a:cs typeface="Poppins"/>
                <a:sym typeface="Poppins"/>
              </a:rPr>
              <a:t> on the </a:t>
            </a:r>
            <a:r>
              <a:rPr lang="en-US" sz="4886" i="true" strike="noStrike" u="none">
                <a:solidFill>
                  <a:srgbClr val="F7F2ED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training </a:t>
            </a:r>
            <a:r>
              <a:rPr lang="en-US" sz="4886" strike="noStrike" u="none">
                <a:solidFill>
                  <a:srgbClr val="F7F2ED"/>
                </a:solidFill>
                <a:latin typeface="Poppins"/>
                <a:ea typeface="Poppins"/>
                <a:cs typeface="Poppins"/>
                <a:sym typeface="Poppins"/>
              </a:rPr>
              <a:t>set and </a:t>
            </a:r>
            <a:r>
              <a:rPr lang="en-US" b="true" sz="4886" strike="noStrike" u="none">
                <a:solidFill>
                  <a:srgbClr val="F7F2ED"/>
                </a:solidFill>
                <a:latin typeface="Poppins Bold"/>
                <a:ea typeface="Poppins Bold"/>
                <a:cs typeface="Poppins Bold"/>
                <a:sym typeface="Poppins Bold"/>
              </a:rPr>
              <a:t>91% accuracy</a:t>
            </a:r>
            <a:r>
              <a:rPr lang="en-US" sz="4886" strike="noStrike" u="none">
                <a:solidFill>
                  <a:srgbClr val="F7F2ED"/>
                </a:solidFill>
                <a:latin typeface="Poppins"/>
                <a:ea typeface="Poppins"/>
                <a:cs typeface="Poppins"/>
                <a:sym typeface="Poppins"/>
              </a:rPr>
              <a:t> on the </a:t>
            </a:r>
            <a:r>
              <a:rPr lang="en-US" sz="4886" i="true" strike="noStrike" u="none">
                <a:solidFill>
                  <a:srgbClr val="F7F2ED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test </a:t>
            </a:r>
            <a:r>
              <a:rPr lang="en-US" sz="4886" strike="noStrike" u="none">
                <a:solidFill>
                  <a:srgbClr val="F7F2ED"/>
                </a:solidFill>
                <a:latin typeface="Poppins"/>
                <a:ea typeface="Poppins"/>
                <a:cs typeface="Poppins"/>
                <a:sym typeface="Poppins"/>
              </a:rPr>
              <a:t>set.</a:t>
            </a:r>
          </a:p>
          <a:p>
            <a:pPr algn="l" marL="0" indent="0" lvl="0">
              <a:lnSpc>
                <a:spcPts val="5455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5455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0" y="5010150"/>
            <a:ext cx="18288000" cy="1778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94"/>
              </a:lnSpc>
              <a:spcBef>
                <a:spcPct val="0"/>
              </a:spcBef>
            </a:pPr>
            <a:r>
              <a:rPr lang="en-US" b="true" sz="4996" strike="noStrike" u="none">
                <a:solidFill>
                  <a:srgbClr val="FBC1AD"/>
                </a:solidFill>
                <a:latin typeface="Poppins Bold"/>
                <a:ea typeface="Poppins Bold"/>
                <a:cs typeface="Poppins Bold"/>
                <a:sym typeface="Poppins Bold"/>
              </a:rPr>
              <a:t>XGBoost</a:t>
            </a:r>
            <a:r>
              <a:rPr lang="en-US" sz="4996" strike="noStrike" u="none">
                <a:solidFill>
                  <a:srgbClr val="F7F2ED"/>
                </a:solidFill>
                <a:latin typeface="Poppins"/>
                <a:ea typeface="Poppins"/>
                <a:cs typeface="Poppins"/>
                <a:sym typeface="Poppins"/>
              </a:rPr>
              <a:t> outperformed other models by effectively capturing complex patterns in the data.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5574" y="7278082"/>
            <a:ext cx="14856645" cy="2148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86"/>
              </a:lnSpc>
              <a:spcBef>
                <a:spcPct val="0"/>
              </a:spcBef>
            </a:pPr>
            <a:r>
              <a:rPr lang="en-US" sz="4855">
                <a:solidFill>
                  <a:srgbClr val="F3F3F3"/>
                </a:solidFill>
                <a:latin typeface="Poppins"/>
                <a:ea typeface="Poppins"/>
                <a:cs typeface="Poppins"/>
                <a:sym typeface="Poppins"/>
              </a:rPr>
              <a:t>Various models were tested, with the highest accuracy achieved using XGBoost </a:t>
            </a:r>
            <a:r>
              <a:rPr lang="en-US" sz="4855">
                <a:solidFill>
                  <a:srgbClr val="FBC1AD"/>
                </a:solidFill>
                <a:latin typeface="Poppins"/>
                <a:ea typeface="Poppins"/>
                <a:cs typeface="Poppins"/>
                <a:sym typeface="Poppins"/>
              </a:rPr>
              <a:t>(92% on train, 91% on test).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5400000">
            <a:off x="1907371" y="-8442308"/>
            <a:ext cx="12895883" cy="25767929"/>
          </a:xfrm>
          <a:custGeom>
            <a:avLst/>
            <a:gdLst/>
            <a:ahLst/>
            <a:cxnLst/>
            <a:rect r="r" b="b" t="t" l="l"/>
            <a:pathLst>
              <a:path h="25767929" w="12895883">
                <a:moveTo>
                  <a:pt x="0" y="0"/>
                </a:moveTo>
                <a:lnTo>
                  <a:pt x="12895883" y="0"/>
                </a:lnTo>
                <a:lnTo>
                  <a:pt x="12895883" y="25767929"/>
                </a:lnTo>
                <a:lnTo>
                  <a:pt x="0" y="257679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8BF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754971" y="-8594708"/>
            <a:ext cx="12895883" cy="25767929"/>
          </a:xfrm>
          <a:custGeom>
            <a:avLst/>
            <a:gdLst/>
            <a:ahLst/>
            <a:cxnLst/>
            <a:rect r="r" b="b" t="t" l="l"/>
            <a:pathLst>
              <a:path h="25767929" w="12895883">
                <a:moveTo>
                  <a:pt x="0" y="0"/>
                </a:moveTo>
                <a:lnTo>
                  <a:pt x="12895883" y="0"/>
                </a:lnTo>
                <a:lnTo>
                  <a:pt x="12895883" y="25767929"/>
                </a:lnTo>
                <a:lnTo>
                  <a:pt x="0" y="257679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46223" y="1028700"/>
            <a:ext cx="2987112" cy="807211"/>
          </a:xfrm>
          <a:custGeom>
            <a:avLst/>
            <a:gdLst/>
            <a:ahLst/>
            <a:cxnLst/>
            <a:rect r="r" b="b" t="t" l="l"/>
            <a:pathLst>
              <a:path h="807211" w="2987112">
                <a:moveTo>
                  <a:pt x="0" y="0"/>
                </a:moveTo>
                <a:lnTo>
                  <a:pt x="2987112" y="0"/>
                </a:lnTo>
                <a:lnTo>
                  <a:pt x="2987112" y="807211"/>
                </a:lnTo>
                <a:lnTo>
                  <a:pt x="0" y="8072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64199" y="4050965"/>
            <a:ext cx="6428599" cy="5850672"/>
          </a:xfrm>
          <a:custGeom>
            <a:avLst/>
            <a:gdLst/>
            <a:ahLst/>
            <a:cxnLst/>
            <a:rect r="r" b="b" t="t" l="l"/>
            <a:pathLst>
              <a:path h="5850672" w="6428599">
                <a:moveTo>
                  <a:pt x="0" y="0"/>
                </a:moveTo>
                <a:lnTo>
                  <a:pt x="6428599" y="0"/>
                </a:lnTo>
                <a:lnTo>
                  <a:pt x="6428599" y="5850671"/>
                </a:lnTo>
                <a:lnTo>
                  <a:pt x="0" y="58506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411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2383566"/>
            <a:ext cx="18288000" cy="1099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6"/>
              </a:lnSpc>
              <a:spcBef>
                <a:spcPct val="0"/>
              </a:spcBef>
            </a:pPr>
            <a:r>
              <a:rPr lang="en-US" sz="3705">
                <a:solidFill>
                  <a:srgbClr val="F3F3F3"/>
                </a:solidFill>
                <a:latin typeface="Poppins"/>
                <a:ea typeface="Poppins"/>
                <a:cs typeface="Poppins"/>
                <a:sym typeface="Poppins"/>
              </a:rPr>
              <a:t>Confusion matrices and classification reports indicate strong performance across all categories.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45134" y="903701"/>
            <a:ext cx="3918478" cy="1095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74"/>
              </a:lnSpc>
              <a:spcBef>
                <a:spcPct val="0"/>
              </a:spcBef>
            </a:pPr>
            <a:r>
              <a:rPr lang="en-US" b="true" sz="7500">
                <a:solidFill>
                  <a:srgbClr val="EACAB3"/>
                </a:solidFill>
                <a:latin typeface="Arturo Bold"/>
                <a:ea typeface="Arturo Bold"/>
                <a:cs typeface="Arturo Bold"/>
                <a:sym typeface="Arturo Bold"/>
              </a:rPr>
              <a:t>Results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4045162"/>
            <a:ext cx="7398215" cy="5856474"/>
          </a:xfrm>
          <a:custGeom>
            <a:avLst/>
            <a:gdLst/>
            <a:ahLst/>
            <a:cxnLst/>
            <a:rect r="r" b="b" t="t" l="l"/>
            <a:pathLst>
              <a:path h="5856474" w="7398215">
                <a:moveTo>
                  <a:pt x="0" y="0"/>
                </a:moveTo>
                <a:lnTo>
                  <a:pt x="7398215" y="0"/>
                </a:lnTo>
                <a:lnTo>
                  <a:pt x="7398215" y="5856474"/>
                </a:lnTo>
                <a:lnTo>
                  <a:pt x="0" y="58564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8BF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2504972" y="-7740464"/>
            <a:ext cx="12895883" cy="25767929"/>
          </a:xfrm>
          <a:custGeom>
            <a:avLst/>
            <a:gdLst/>
            <a:ahLst/>
            <a:cxnLst/>
            <a:rect r="r" b="b" t="t" l="l"/>
            <a:pathLst>
              <a:path h="25767929" w="12895883">
                <a:moveTo>
                  <a:pt x="0" y="0"/>
                </a:moveTo>
                <a:lnTo>
                  <a:pt x="12895883" y="0"/>
                </a:lnTo>
                <a:lnTo>
                  <a:pt x="12895883" y="25767928"/>
                </a:lnTo>
                <a:lnTo>
                  <a:pt x="0" y="25767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34240" y="1419225"/>
            <a:ext cx="3232211" cy="873444"/>
          </a:xfrm>
          <a:custGeom>
            <a:avLst/>
            <a:gdLst/>
            <a:ahLst/>
            <a:cxnLst/>
            <a:rect r="r" b="b" t="t" l="l"/>
            <a:pathLst>
              <a:path h="873444" w="3232211">
                <a:moveTo>
                  <a:pt x="0" y="0"/>
                </a:moveTo>
                <a:lnTo>
                  <a:pt x="3232211" y="0"/>
                </a:lnTo>
                <a:lnTo>
                  <a:pt x="3232211" y="873444"/>
                </a:lnTo>
                <a:lnTo>
                  <a:pt x="0" y="8734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6328" y="3400156"/>
            <a:ext cx="17015343" cy="4360182"/>
          </a:xfrm>
          <a:custGeom>
            <a:avLst/>
            <a:gdLst/>
            <a:ahLst/>
            <a:cxnLst/>
            <a:rect r="r" b="b" t="t" l="l"/>
            <a:pathLst>
              <a:path h="4360182" w="17015343">
                <a:moveTo>
                  <a:pt x="0" y="0"/>
                </a:moveTo>
                <a:lnTo>
                  <a:pt x="17015344" y="0"/>
                </a:lnTo>
                <a:lnTo>
                  <a:pt x="17015344" y="4360181"/>
                </a:lnTo>
                <a:lnTo>
                  <a:pt x="0" y="43601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91289" y="1197360"/>
            <a:ext cx="6966138" cy="1095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74"/>
              </a:lnSpc>
              <a:spcBef>
                <a:spcPct val="0"/>
              </a:spcBef>
            </a:pPr>
            <a:r>
              <a:rPr lang="en-US" b="true" sz="7500" strike="noStrike" u="none">
                <a:solidFill>
                  <a:srgbClr val="EED9C6"/>
                </a:solidFill>
                <a:latin typeface="Arturo Bold"/>
                <a:ea typeface="Arturo Bold"/>
                <a:cs typeface="Arturo Bold"/>
                <a:sym typeface="Arturo Bold"/>
              </a:rPr>
              <a:t>Visulizations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24200" y="8450135"/>
            <a:ext cx="4657427" cy="575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6"/>
              </a:lnSpc>
              <a:spcBef>
                <a:spcPct val="0"/>
              </a:spcBef>
            </a:pPr>
            <a:r>
              <a:rPr lang="en-US" sz="3705">
                <a:solidFill>
                  <a:srgbClr val="F3F3F3"/>
                </a:solidFill>
                <a:latin typeface="Poppins"/>
                <a:ea typeface="Poppins"/>
                <a:cs typeface="Poppins"/>
                <a:sym typeface="Poppins"/>
              </a:rPr>
              <a:t>Descriptive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DAGjl85KCHA</dc:identifier>
  <dcterms:modified xsi:type="dcterms:W3CDTF">2011-08-01T06:04:30Z</dcterms:modified>
  <cp:revision>1</cp:revision>
  <dc:title>Blue Pink Colorful Cute Vibrant Health and Wellness Presentation</dc:title>
</cp:coreProperties>
</file>