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embeddedFontLst>
    <p:embeddedFont>
      <p:font typeface="Raleway"/>
      <p:regular r:id="rId17"/>
    </p:embeddedFont>
    <p:embeddedFont>
      <p:font typeface="Lato" panose="020F0502020204030203"/>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c8520e33dc_0_1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8520e33dc_0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c8520e33dc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8520e33dc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c8520e33dc_0_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8520e33dc_0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c8520e33dc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8520e33dc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c8520e33dc_0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8520e33dc_0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c8520e33dc_0_1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8520e33dc_0_1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c8520e33dc_0_1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8520e33dc_0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c8520e33dc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8520e33dc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c8520e33dc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8520e33dc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hyperlink" Target="https://scikit-learn.org/stable/auto_examples/compose/plot_transformed_target.html" TargetMode="External"/><Relationship Id="rId4" Type="http://schemas.openxmlformats.org/officeDocument/2006/relationships/hyperlink" Target="https://scikit-learn.org/stable/modules/linear_model.html" TargetMode="External"/><Relationship Id="rId3" Type="http://schemas.openxmlformats.org/officeDocument/2006/relationships/hyperlink" Target="https://data.gov.in/" TargetMode="External"/><Relationship Id="rId2" Type="http://schemas.openxmlformats.org/officeDocument/2006/relationships/hyperlink" Target="http://data.icrisat.org/dld/src/crops.html" TargetMode="External"/><Relationship Id="rId1" Type="http://schemas.openxmlformats.org/officeDocument/2006/relationships/hyperlink" Target="https://iasri.icar.gov.i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AGRICULTUR</a:t>
            </a:r>
            <a:r>
              <a:rPr lang="id-ID" altLang="en-GB"/>
              <a:t>E</a:t>
            </a:r>
            <a:r>
              <a:rPr lang="en-GB"/>
              <a:t> YIELD PR</a:t>
            </a:r>
            <a:r>
              <a:rPr lang="id-ID" altLang="en-GB"/>
              <a:t>E</a:t>
            </a:r>
            <a:r>
              <a:rPr lang="en-GB"/>
              <a:t>D</a:t>
            </a:r>
            <a:r>
              <a:rPr lang="id-ID" altLang="en-GB"/>
              <a:t>I</a:t>
            </a:r>
            <a:r>
              <a:rPr lang="en-GB"/>
              <a:t>CTION</a:t>
            </a:r>
            <a:endParaRPr lang="en-GB"/>
          </a:p>
        </p:txBody>
      </p:sp>
      <p:sp>
        <p:nvSpPr>
          <p:cNvPr id="87" name="Google Shape;87;p13"/>
          <p:cNvSpPr txBox="1"/>
          <p:nvPr>
            <p:ph type="subTitle" idx="1"/>
          </p:nvPr>
        </p:nvSpPr>
        <p:spPr>
          <a:xfrm>
            <a:off x="729615" y="2760980"/>
            <a:ext cx="7687945" cy="218821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IN" altLang="en-GB"/>
              <a:t>by Data Pirates:</a:t>
            </a:r>
            <a:endParaRPr lang="en-GB"/>
          </a:p>
          <a:p>
            <a:pPr marL="0" lvl="0" indent="0" algn="l" rtl="0">
              <a:spcBef>
                <a:spcPts val="0"/>
              </a:spcBef>
              <a:spcAft>
                <a:spcPts val="0"/>
              </a:spcAft>
              <a:buNone/>
            </a:pPr>
            <a:r>
              <a:rPr lang="en-GB"/>
              <a:t>Kashish Shah - AU1841014</a:t>
            </a:r>
            <a:endParaRPr lang="en-GB"/>
          </a:p>
          <a:p>
            <a:pPr marL="0" lvl="0" indent="0" algn="l" rtl="0">
              <a:spcBef>
                <a:spcPts val="0"/>
              </a:spcBef>
              <a:spcAft>
                <a:spcPts val="0"/>
              </a:spcAft>
              <a:buNone/>
            </a:pPr>
            <a:r>
              <a:rPr lang="en-GB"/>
              <a:t>Harsh Patel - AU1841015</a:t>
            </a:r>
            <a:endParaRPr lang="en-GB"/>
          </a:p>
          <a:p>
            <a:pPr marL="0" lvl="0" indent="0" algn="l" rtl="0">
              <a:spcBef>
                <a:spcPts val="0"/>
              </a:spcBef>
              <a:spcAft>
                <a:spcPts val="0"/>
              </a:spcAft>
              <a:buNone/>
            </a:pPr>
            <a:r>
              <a:rPr lang="en-GB"/>
              <a:t>Hriday Nagrani - AU1841042</a:t>
            </a:r>
            <a:endParaRPr lang="en-GB"/>
          </a:p>
          <a:p>
            <a:pPr marL="0" lvl="0" indent="0" algn="l" rtl="0">
              <a:spcBef>
                <a:spcPts val="0"/>
              </a:spcBef>
              <a:spcAft>
                <a:spcPts val="0"/>
              </a:spcAft>
              <a:buNone/>
            </a:pPr>
            <a:r>
              <a:rPr lang="en-GB"/>
              <a:t>Yugamsinh Chavda - AU1841090</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lang="en-GB"/>
          </a:p>
        </p:txBody>
      </p:sp>
      <p:sp>
        <p:nvSpPr>
          <p:cNvPr id="148" name="Google Shape;148;p22"/>
          <p:cNvSpPr txBox="1"/>
          <p:nvPr>
            <p:ph type="body" idx="1"/>
          </p:nvPr>
        </p:nvSpPr>
        <p:spPr>
          <a:xfrm>
            <a:off x="729450" y="2078875"/>
            <a:ext cx="7857900" cy="233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800" u="sng">
                <a:solidFill>
                  <a:schemeClr val="hlink"/>
                </a:solidFill>
                <a:hlinkClick r:id="rId1"/>
              </a:rPr>
              <a:t>https://iasri.icar.gov.in/</a:t>
            </a:r>
            <a:endParaRPr sz="1800"/>
          </a:p>
          <a:p>
            <a:pPr marL="457200" lvl="0" indent="-342900" algn="l" rtl="0">
              <a:spcBef>
                <a:spcPts val="0"/>
              </a:spcBef>
              <a:spcAft>
                <a:spcPts val="0"/>
              </a:spcAft>
              <a:buSzPts val="1800"/>
              <a:buChar char="●"/>
            </a:pPr>
            <a:r>
              <a:rPr lang="en-GB" sz="1800" u="sng">
                <a:solidFill>
                  <a:schemeClr val="hlink"/>
                </a:solidFill>
                <a:hlinkClick r:id="rId2"/>
              </a:rPr>
              <a:t>http://data.icrisat.org/dld/src/crops.html</a:t>
            </a:r>
            <a:endParaRPr sz="1800"/>
          </a:p>
          <a:p>
            <a:pPr marL="457200" lvl="0" indent="-342900" algn="l" rtl="0">
              <a:spcBef>
                <a:spcPts val="0"/>
              </a:spcBef>
              <a:spcAft>
                <a:spcPts val="0"/>
              </a:spcAft>
              <a:buSzPts val="1800"/>
              <a:buChar char="●"/>
            </a:pPr>
            <a:r>
              <a:rPr lang="en-GB" sz="1800" u="sng">
                <a:solidFill>
                  <a:schemeClr val="hlink"/>
                </a:solidFill>
                <a:hlinkClick r:id="rId3"/>
              </a:rPr>
              <a:t>https://data.gov.in/</a:t>
            </a:r>
            <a:endParaRPr sz="1800"/>
          </a:p>
          <a:p>
            <a:pPr marL="457200" lvl="0" indent="-342900" algn="l" rtl="0">
              <a:spcBef>
                <a:spcPts val="0"/>
              </a:spcBef>
              <a:spcAft>
                <a:spcPts val="0"/>
              </a:spcAft>
              <a:buSzPts val="1800"/>
              <a:buChar char="●"/>
            </a:pPr>
            <a:r>
              <a:rPr lang="en-GB" sz="1800" u="sng">
                <a:solidFill>
                  <a:schemeClr val="hlink"/>
                </a:solidFill>
                <a:hlinkClick r:id="rId4"/>
              </a:rPr>
              <a:t>https://scikit-learn.org/stable/modules/linear_model.html</a:t>
            </a:r>
            <a:endParaRPr sz="1800" u="sng"/>
          </a:p>
          <a:p>
            <a:pPr marL="457200" lvl="0" indent="-342900" algn="l" rtl="0">
              <a:spcBef>
                <a:spcPts val="0"/>
              </a:spcBef>
              <a:spcAft>
                <a:spcPts val="0"/>
              </a:spcAft>
              <a:buSzPts val="1800"/>
              <a:buChar char="●"/>
            </a:pPr>
            <a:r>
              <a:rPr lang="en-GB" sz="1800" u="sng">
                <a:solidFill>
                  <a:schemeClr val="hlink"/>
                </a:solidFill>
                <a:hlinkClick r:id="rId5"/>
              </a:rPr>
              <a:t>Effect of transforming the targets in regression model — scikit-learn 0.24.1 documentation (scikit-learn.org)</a:t>
            </a:r>
            <a:endParaRPr sz="1800" u="sng"/>
          </a:p>
          <a:p>
            <a:pPr marL="457200" lvl="0" indent="0" algn="l" rtl="0">
              <a:spcBef>
                <a:spcPts val="1200"/>
              </a:spcBef>
              <a:spcAft>
                <a:spcPts val="120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lang="en-GB"/>
          </a:p>
        </p:txBody>
      </p:sp>
      <p:sp>
        <p:nvSpPr>
          <p:cNvPr id="93" name="Google Shape;93;p14"/>
          <p:cNvSpPr txBox="1"/>
          <p:nvPr>
            <p:ph type="body" idx="1"/>
          </p:nvPr>
        </p:nvSpPr>
        <p:spPr>
          <a:xfrm>
            <a:off x="729450" y="1966350"/>
            <a:ext cx="8274600" cy="2869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GB" sz="192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Agriculture sector is one of the most important </a:t>
            </a:r>
            <a:r>
              <a:rPr lang="en-GB" sz="192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sector</a:t>
            </a:r>
            <a:r>
              <a:rPr lang="en-GB" sz="192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in Indian economy. With the continuing expansion of the human population and urbanization, understanding a</a:t>
            </a:r>
            <a:r>
              <a:rPr lang="en-GB" sz="192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gricultural </a:t>
            </a:r>
            <a:r>
              <a:rPr lang="en-GB" sz="192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yield is central to addressing food security challenges </a:t>
            </a:r>
            <a:endParaRPr sz="192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1200"/>
              </a:spcBef>
              <a:spcAft>
                <a:spcPts val="0"/>
              </a:spcAft>
              <a:buSzPts val="688"/>
              <a:buNone/>
            </a:pPr>
            <a:r>
              <a:rPr lang="en-GB" sz="1925">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Studying the impacts of climatic change on crop yield has become one of the most important topics to look forward as our surroundings are changing due to the impact of global warming.</a:t>
            </a:r>
            <a:endParaRPr sz="192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1200"/>
              </a:spcBef>
              <a:spcAft>
                <a:spcPts val="0"/>
              </a:spcAft>
              <a:buSzPts val="688"/>
              <a:buNone/>
            </a:pPr>
            <a:r>
              <a:rPr lang="en-GB" sz="1925">
                <a:solidFill>
                  <a:srgbClr val="000000"/>
                </a:solidFill>
                <a:latin typeface="Times New Roman" panose="02020603050405020304"/>
                <a:ea typeface="Times New Roman" panose="02020603050405020304"/>
                <a:cs typeface="Times New Roman" panose="02020603050405020304"/>
                <a:sym typeface="Times New Roman" panose="02020603050405020304"/>
              </a:rPr>
              <a:t>The Agricultural yield mainly depends on weather conditions like </a:t>
            </a:r>
            <a:r>
              <a:rPr lang="en-GB" sz="1925">
                <a:solidFill>
                  <a:srgbClr val="000000"/>
                </a:solidFill>
                <a:latin typeface="Times New Roman" panose="02020603050405020304"/>
                <a:ea typeface="Times New Roman" panose="02020603050405020304"/>
                <a:cs typeface="Times New Roman" panose="02020603050405020304"/>
                <a:sym typeface="Times New Roman" panose="02020603050405020304"/>
              </a:rPr>
              <a:t>temperature</a:t>
            </a:r>
            <a:r>
              <a:rPr lang="en-GB" sz="1925">
                <a:solidFill>
                  <a:srgbClr val="000000"/>
                </a:solidFill>
                <a:latin typeface="Times New Roman" panose="02020603050405020304"/>
                <a:ea typeface="Times New Roman" panose="02020603050405020304"/>
                <a:cs typeface="Times New Roman" panose="02020603050405020304"/>
                <a:sym typeface="Times New Roman" panose="02020603050405020304"/>
              </a:rPr>
              <a:t> and rainfall , type and quantity of pesticides used,and the soil type.</a:t>
            </a:r>
            <a:endParaRPr sz="192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1200"/>
              </a:spcBef>
              <a:spcAft>
                <a:spcPts val="1200"/>
              </a:spcAft>
              <a:buSzPts val="688"/>
              <a:buNone/>
            </a:pPr>
            <a:endParaRPr sz="8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lang="en-GB"/>
          </a:p>
        </p:txBody>
      </p:sp>
      <p:sp>
        <p:nvSpPr>
          <p:cNvPr id="99" name="Google Shape;99;p1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000000"/>
              </a:buClr>
              <a:buSzPts val="1900"/>
              <a:buFont typeface="Times New Roman" panose="02020603050405020304"/>
              <a:buChar char="●"/>
            </a:pPr>
            <a:r>
              <a:rPr lang="en-GB" sz="1900">
                <a:solidFill>
                  <a:srgbClr val="000000"/>
                </a:solidFill>
                <a:latin typeface="Times New Roman" panose="02020603050405020304"/>
                <a:ea typeface="Times New Roman" panose="02020603050405020304"/>
                <a:cs typeface="Times New Roman" panose="02020603050405020304"/>
                <a:sym typeface="Times New Roman" panose="02020603050405020304"/>
              </a:rPr>
              <a:t>We want to predict the agricultural yield production for a variety of crops by taking into consideration the various </a:t>
            </a:r>
            <a:r>
              <a:rPr lang="en-GB" sz="1900">
                <a:solidFill>
                  <a:srgbClr val="000000"/>
                </a:solidFill>
                <a:latin typeface="Times New Roman" panose="02020603050405020304"/>
                <a:ea typeface="Times New Roman" panose="02020603050405020304"/>
                <a:cs typeface="Times New Roman" panose="02020603050405020304"/>
                <a:sym typeface="Times New Roman" panose="02020603050405020304"/>
              </a:rPr>
              <a:t>parameters</a:t>
            </a:r>
            <a:r>
              <a:rPr lang="en-GB" sz="1900">
                <a:solidFill>
                  <a:srgbClr val="000000"/>
                </a:solidFill>
                <a:latin typeface="Times New Roman" panose="02020603050405020304"/>
                <a:ea typeface="Times New Roman" panose="02020603050405020304"/>
                <a:cs typeface="Times New Roman" panose="02020603050405020304"/>
                <a:sym typeface="Times New Roman" panose="02020603050405020304"/>
              </a:rPr>
              <a:t> which significantly affect the production . The parameters include types of soils used for agriculture, average rainfall in a region throughout the year,types of fertilizers used and many others.</a:t>
            </a:r>
            <a:endParaRPr sz="19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ts val="1900"/>
              <a:buFont typeface="Times New Roman" panose="02020603050405020304"/>
              <a:buChar char="●"/>
            </a:pPr>
            <a:r>
              <a:rPr lang="en-GB" sz="1900">
                <a:solidFill>
                  <a:srgbClr val="000000"/>
                </a:solidFill>
                <a:latin typeface="Times New Roman" panose="02020603050405020304"/>
                <a:ea typeface="Times New Roman" panose="02020603050405020304"/>
                <a:cs typeface="Times New Roman" panose="02020603050405020304"/>
                <a:sym typeface="Times New Roman" panose="02020603050405020304"/>
              </a:rPr>
              <a:t>After predicting the yield, we want to ana</a:t>
            </a:r>
            <a:r>
              <a:rPr lang="en-GB" sz="1900">
                <a:solidFill>
                  <a:srgbClr val="000000"/>
                </a:solidFill>
                <a:latin typeface="Times New Roman" panose="02020603050405020304"/>
                <a:ea typeface="Times New Roman" panose="02020603050405020304"/>
                <a:cs typeface="Times New Roman" panose="02020603050405020304"/>
                <a:sym typeface="Times New Roman" panose="02020603050405020304"/>
              </a:rPr>
              <a:t>lyze the effect of climatic change in crop </a:t>
            </a:r>
            <a:r>
              <a:rPr lang="en-GB" sz="1900">
                <a:solidFill>
                  <a:srgbClr val="000000"/>
                </a:solidFill>
                <a:latin typeface="Times New Roman" panose="02020603050405020304"/>
                <a:ea typeface="Times New Roman" panose="02020603050405020304"/>
                <a:cs typeface="Times New Roman" panose="02020603050405020304"/>
                <a:sym typeface="Times New Roman" panose="02020603050405020304"/>
              </a:rPr>
              <a:t>yield</a:t>
            </a:r>
            <a:r>
              <a:rPr lang="en-GB" sz="1900">
                <a:solidFill>
                  <a:srgbClr val="000000"/>
                </a:solidFill>
                <a:latin typeface="Times New Roman" panose="02020603050405020304"/>
                <a:ea typeface="Times New Roman" panose="02020603050405020304"/>
                <a:cs typeface="Times New Roman" panose="02020603050405020304"/>
                <a:sym typeface="Times New Roman" panose="02020603050405020304"/>
              </a:rPr>
              <a:t> over the range of many years.</a:t>
            </a:r>
            <a:endParaRPr sz="19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Approach</a:t>
            </a:r>
            <a:endParaRPr lang="en-GB"/>
          </a:p>
        </p:txBody>
      </p:sp>
      <p:sp>
        <p:nvSpPr>
          <p:cNvPr id="105" name="Google Shape;105;p16"/>
          <p:cNvSpPr txBox="1"/>
          <p:nvPr>
            <p:ph type="body" idx="1"/>
          </p:nvPr>
        </p:nvSpPr>
        <p:spPr>
          <a:xfrm>
            <a:off x="362875" y="1975775"/>
            <a:ext cx="8526600" cy="2995800"/>
          </a:xfrm>
          <a:prstGeom prst="rect">
            <a:avLst/>
          </a:prstGeom>
        </p:spPr>
        <p:txBody>
          <a:bodyPr spcFirstLastPara="1" wrap="square" lIns="91425" tIns="91425" rIns="91425" bIns="91425" anchor="t" anchorCtr="0">
            <a:normAutofit lnSpcReduction="20000"/>
          </a:bodyPr>
          <a:lstStyle/>
          <a:p>
            <a:pPr marL="457200" lvl="0" indent="-350520" algn="l" rtl="0">
              <a:spcBef>
                <a:spcPts val="0"/>
              </a:spcBef>
              <a:spcAft>
                <a:spcPts val="0"/>
              </a:spcAft>
              <a:buClr>
                <a:srgbClr val="000000"/>
              </a:buClr>
              <a:buSzPts val="1916"/>
              <a:buFont typeface="Times New Roman" panose="02020603050405020304"/>
              <a:buChar char="●"/>
            </a:pP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Studying the problem and exploring various official </a:t>
            </a: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government</a:t>
            </a: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 sources like annual reports,articles etc related to the crop production.</a:t>
            </a:r>
            <a:endParaRPr sz="191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0520" algn="l" rtl="0">
              <a:spcBef>
                <a:spcPts val="0"/>
              </a:spcBef>
              <a:spcAft>
                <a:spcPts val="0"/>
              </a:spcAft>
              <a:buClr>
                <a:srgbClr val="000000"/>
              </a:buClr>
              <a:buSzPts val="1916"/>
              <a:buFont typeface="Times New Roman" panose="02020603050405020304"/>
              <a:buChar char="●"/>
            </a:pP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Preparing the list of parameters which affect the crop </a:t>
            </a: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yield</a:t>
            </a: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91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0520" algn="l" rtl="0">
              <a:spcBef>
                <a:spcPts val="0"/>
              </a:spcBef>
              <a:spcAft>
                <a:spcPts val="0"/>
              </a:spcAft>
              <a:buClr>
                <a:srgbClr val="000000"/>
              </a:buClr>
              <a:buSzPts val="1916"/>
              <a:buFont typeface="Times New Roman" panose="02020603050405020304"/>
              <a:buChar char="●"/>
            </a:pP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Collecting the data for various factors like rainfall, temperature, soil types, types of fertilizers etc for India.</a:t>
            </a:r>
            <a:endParaRPr sz="191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0520" algn="l" rtl="0">
              <a:spcBef>
                <a:spcPts val="0"/>
              </a:spcBef>
              <a:spcAft>
                <a:spcPts val="0"/>
              </a:spcAft>
              <a:buClr>
                <a:srgbClr val="000000"/>
              </a:buClr>
              <a:buSzPts val="1916"/>
              <a:buFont typeface="Times New Roman" panose="02020603050405020304"/>
              <a:buChar char="●"/>
            </a:pP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Data </a:t>
            </a: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cleaning</a:t>
            </a: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 and </a:t>
            </a: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Preprocessing for different datasets collected for different affecting parameters</a:t>
            </a:r>
            <a:r>
              <a:rPr lang="en-GB" sz="1915">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91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20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7"/>
          <p:cNvSpPr txBox="1"/>
          <p:nvPr>
            <p:ph type="body" idx="1"/>
          </p:nvPr>
        </p:nvSpPr>
        <p:spPr>
          <a:xfrm>
            <a:off x="727650" y="1898200"/>
            <a:ext cx="7688700" cy="2964300"/>
          </a:xfrm>
          <a:prstGeom prst="rect">
            <a:avLst/>
          </a:prstGeom>
        </p:spPr>
        <p:txBody>
          <a:bodyPr spcFirstLastPara="1" wrap="square" lIns="91425" tIns="91425" rIns="91425" bIns="91425" anchor="t" anchorCtr="0">
            <a:normAutofit fontScale="25000" lnSpcReduction="20000"/>
          </a:bodyPr>
          <a:lstStyle/>
          <a:p>
            <a:pPr marL="457200" lvl="0" indent="-349250" algn="l" rtl="0">
              <a:spcBef>
                <a:spcPts val="0"/>
              </a:spcBef>
              <a:spcAft>
                <a:spcPts val="0"/>
              </a:spcAft>
              <a:buClr>
                <a:srgbClr val="000000"/>
              </a:buClr>
              <a:buSzPct val="100000"/>
              <a:buFont typeface="Times New Roman" panose="02020603050405020304"/>
              <a:buChar char="●"/>
            </a:pPr>
            <a:r>
              <a:rPr lang="en-GB" sz="7600">
                <a:solidFill>
                  <a:srgbClr val="000000"/>
                </a:solidFill>
                <a:latin typeface="Times New Roman" panose="02020603050405020304"/>
                <a:ea typeface="Times New Roman" panose="02020603050405020304"/>
                <a:cs typeface="Times New Roman" panose="02020603050405020304"/>
                <a:sym typeface="Times New Roman" panose="02020603050405020304"/>
              </a:rPr>
              <a:t>Merging the data from different tables into one.</a:t>
            </a:r>
            <a:endParaRPr sz="7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ct val="100000"/>
              <a:buFont typeface="Times New Roman" panose="02020603050405020304"/>
              <a:buChar char="●"/>
            </a:pPr>
            <a:r>
              <a:rPr lang="en-GB" sz="7600">
                <a:solidFill>
                  <a:srgbClr val="000000"/>
                </a:solidFill>
                <a:latin typeface="Times New Roman" panose="02020603050405020304"/>
                <a:ea typeface="Times New Roman" panose="02020603050405020304"/>
                <a:cs typeface="Times New Roman" panose="02020603050405020304"/>
                <a:sym typeface="Times New Roman" panose="02020603050405020304"/>
              </a:rPr>
              <a:t>Data Normalization.</a:t>
            </a:r>
            <a:endParaRPr sz="7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ct val="100000"/>
              <a:buFont typeface="Times New Roman" panose="02020603050405020304"/>
              <a:buChar char="●"/>
            </a:pPr>
            <a:r>
              <a:rPr lang="en-GB" sz="7600">
                <a:solidFill>
                  <a:srgbClr val="000000"/>
                </a:solidFill>
                <a:latin typeface="Times New Roman" panose="02020603050405020304"/>
                <a:ea typeface="Times New Roman" panose="02020603050405020304"/>
                <a:cs typeface="Times New Roman" panose="02020603050405020304"/>
                <a:sym typeface="Times New Roman" panose="02020603050405020304"/>
              </a:rPr>
              <a:t>Splitting data into train and test sets.</a:t>
            </a:r>
            <a:endParaRPr sz="7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ct val="100000"/>
              <a:buFont typeface="Times New Roman" panose="02020603050405020304"/>
              <a:buChar char="●"/>
            </a:pPr>
            <a:r>
              <a:rPr lang="en-GB" sz="7600">
                <a:solidFill>
                  <a:srgbClr val="000000"/>
                </a:solidFill>
                <a:latin typeface="Times New Roman" panose="02020603050405020304"/>
                <a:ea typeface="Times New Roman" panose="02020603050405020304"/>
                <a:cs typeface="Times New Roman" panose="02020603050405020304"/>
                <a:sym typeface="Times New Roman" panose="02020603050405020304"/>
              </a:rPr>
              <a:t>Creating a basic linear regression model.</a:t>
            </a:r>
            <a:endParaRPr sz="7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ct val="100000"/>
              <a:buFont typeface="Times New Roman" panose="02020603050405020304"/>
              <a:buChar char="●"/>
            </a:pPr>
            <a:r>
              <a:rPr lang="en-GB" sz="7600">
                <a:solidFill>
                  <a:srgbClr val="000000"/>
                </a:solidFill>
                <a:latin typeface="Times New Roman" panose="02020603050405020304"/>
                <a:ea typeface="Times New Roman" panose="02020603050405020304"/>
                <a:cs typeface="Times New Roman" panose="02020603050405020304"/>
                <a:sym typeface="Times New Roman" panose="02020603050405020304"/>
              </a:rPr>
              <a:t>Observing the results generated for the linear model.We observed the MSE and r2_score values.</a:t>
            </a:r>
            <a:endParaRPr sz="7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ct val="100000"/>
              <a:buFont typeface="Times New Roman" panose="02020603050405020304"/>
              <a:buChar char="●"/>
            </a:pPr>
            <a:r>
              <a:rPr lang="en-GB" sz="7600">
                <a:solidFill>
                  <a:srgbClr val="000000"/>
                </a:solidFill>
                <a:latin typeface="Times New Roman" panose="02020603050405020304"/>
                <a:ea typeface="Times New Roman" panose="02020603050405020304"/>
                <a:cs typeface="Times New Roman" panose="02020603050405020304"/>
                <a:sym typeface="Times New Roman" panose="02020603050405020304"/>
              </a:rPr>
              <a:t>Then we tried to fit a polynomial regression model trying different degrees. </a:t>
            </a:r>
            <a:endParaRPr sz="7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20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p>
        </p:txBody>
      </p:sp>
      <p:sp>
        <p:nvSpPr>
          <p:cNvPr id="111" name="Google Shape;111;p17"/>
          <p:cNvSpPr txBox="1"/>
          <p:nvPr>
            <p:ph type="title"/>
          </p:nvPr>
        </p:nvSpPr>
        <p:spPr>
          <a:xfrm>
            <a:off x="727650" y="1312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Approach</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Initial Results</a:t>
            </a:r>
            <a:endParaRPr lang="en-GB"/>
          </a:p>
        </p:txBody>
      </p:sp>
      <p:sp>
        <p:nvSpPr>
          <p:cNvPr id="117" name="Google Shape;117;p18"/>
          <p:cNvSpPr txBox="1"/>
          <p:nvPr>
            <p:ph type="body" idx="1"/>
          </p:nvPr>
        </p:nvSpPr>
        <p:spPr>
          <a:xfrm>
            <a:off x="729450" y="2078875"/>
            <a:ext cx="5026800" cy="2853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Complete processing of the data has been done. The image on the right is the information of our final dataset( for yield prediction of rice). </a:t>
            </a:r>
            <a:endParaRPr lang="en-GB"/>
          </a:p>
          <a:p>
            <a:pPr marL="457200" lvl="0" indent="-311150" algn="l" rtl="0">
              <a:spcBef>
                <a:spcPts val="0"/>
              </a:spcBef>
              <a:spcAft>
                <a:spcPts val="0"/>
              </a:spcAft>
              <a:buSzPts val="1300"/>
              <a:buAutoNum type="arabicPeriod"/>
            </a:pPr>
            <a:r>
              <a:rPr lang="en-GB"/>
              <a:t>Different regression techniques implemented and their results.</a:t>
            </a:r>
            <a:endParaRPr lang="en-GB"/>
          </a:p>
          <a:p>
            <a:pPr marL="457200" lvl="0" indent="-311150" algn="l" rtl="0">
              <a:spcBef>
                <a:spcPts val="0"/>
              </a:spcBef>
              <a:spcAft>
                <a:spcPts val="0"/>
              </a:spcAft>
              <a:buSzPts val="1300"/>
              <a:buAutoNum type="arabicPeriod"/>
            </a:pPr>
            <a:r>
              <a:rPr lang="en-GB"/>
              <a:t>We applied Linear Regression, Polynomial Regression, Ridge Regression and Lasso Regression</a:t>
            </a:r>
            <a:endParaRPr lang="en-GB"/>
          </a:p>
          <a:p>
            <a:pPr marL="0" lvl="0" indent="0" algn="l" rtl="0">
              <a:spcBef>
                <a:spcPts val="1200"/>
              </a:spcBef>
              <a:spcAft>
                <a:spcPts val="1200"/>
              </a:spcAft>
              <a:buNone/>
            </a:pPr>
          </a:p>
        </p:txBody>
      </p:sp>
      <p:pic>
        <p:nvPicPr>
          <p:cNvPr id="118" name="Google Shape;118;p18"/>
          <p:cNvPicPr preferRelativeResize="0"/>
          <p:nvPr/>
        </p:nvPicPr>
        <p:blipFill>
          <a:blip r:embed="rId1"/>
          <a:stretch>
            <a:fillRect/>
          </a:stretch>
        </p:blipFill>
        <p:spPr>
          <a:xfrm>
            <a:off x="5852950" y="572600"/>
            <a:ext cx="3127500" cy="447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1"/>
          <a:stretch>
            <a:fillRect/>
          </a:stretch>
        </p:blipFill>
        <p:spPr>
          <a:xfrm>
            <a:off x="4884749" y="1526714"/>
            <a:ext cx="3941025" cy="2833150"/>
          </a:xfrm>
          <a:prstGeom prst="rect">
            <a:avLst/>
          </a:prstGeom>
          <a:noFill/>
          <a:ln>
            <a:noFill/>
          </a:ln>
        </p:spPr>
      </p:pic>
      <p:pic>
        <p:nvPicPr>
          <p:cNvPr id="124" name="Google Shape;124;p19"/>
          <p:cNvPicPr preferRelativeResize="0"/>
          <p:nvPr/>
        </p:nvPicPr>
        <p:blipFill>
          <a:blip r:embed="rId2"/>
          <a:stretch>
            <a:fillRect/>
          </a:stretch>
        </p:blipFill>
        <p:spPr>
          <a:xfrm>
            <a:off x="482775" y="1486829"/>
            <a:ext cx="4089225" cy="2912916"/>
          </a:xfrm>
          <a:prstGeom prst="rect">
            <a:avLst/>
          </a:prstGeom>
          <a:noFill/>
          <a:ln>
            <a:noFill/>
          </a:ln>
        </p:spPr>
      </p:pic>
      <p:sp>
        <p:nvSpPr>
          <p:cNvPr id="125" name="Google Shape;125;p19"/>
          <p:cNvSpPr txBox="1"/>
          <p:nvPr>
            <p:ph type="title"/>
          </p:nvPr>
        </p:nvSpPr>
        <p:spPr>
          <a:xfrm>
            <a:off x="727650" y="535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Initial Results</a:t>
            </a:r>
            <a:endParaRPr lang="en-GB"/>
          </a:p>
        </p:txBody>
      </p:sp>
      <p:sp>
        <p:nvSpPr>
          <p:cNvPr id="126" name="Google Shape;126;p19"/>
          <p:cNvSpPr txBox="1"/>
          <p:nvPr/>
        </p:nvSpPr>
        <p:spPr>
          <a:xfrm>
            <a:off x="855675" y="4530700"/>
            <a:ext cx="79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Above are the two outputs for Linear Regression and for Lasso Regression.</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1"/>
          <a:stretch>
            <a:fillRect/>
          </a:stretch>
        </p:blipFill>
        <p:spPr>
          <a:xfrm>
            <a:off x="739675" y="1419237"/>
            <a:ext cx="3832325" cy="2752375"/>
          </a:xfrm>
          <a:prstGeom prst="rect">
            <a:avLst/>
          </a:prstGeom>
          <a:noFill/>
          <a:ln>
            <a:noFill/>
          </a:ln>
        </p:spPr>
      </p:pic>
      <p:pic>
        <p:nvPicPr>
          <p:cNvPr id="132" name="Google Shape;132;p20"/>
          <p:cNvPicPr preferRelativeResize="0"/>
          <p:nvPr/>
        </p:nvPicPr>
        <p:blipFill>
          <a:blip r:embed="rId2"/>
          <a:stretch>
            <a:fillRect/>
          </a:stretch>
        </p:blipFill>
        <p:spPr>
          <a:xfrm>
            <a:off x="5058875" y="1419225"/>
            <a:ext cx="3832325" cy="2709625"/>
          </a:xfrm>
          <a:prstGeom prst="rect">
            <a:avLst/>
          </a:prstGeom>
          <a:noFill/>
          <a:ln>
            <a:noFill/>
          </a:ln>
        </p:spPr>
      </p:pic>
      <p:sp>
        <p:nvSpPr>
          <p:cNvPr id="133" name="Google Shape;133;p20"/>
          <p:cNvSpPr txBox="1"/>
          <p:nvPr/>
        </p:nvSpPr>
        <p:spPr>
          <a:xfrm>
            <a:off x="840750" y="4229325"/>
            <a:ext cx="79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Above are the two outputs for Polynomial Regression(Degree=3) and for Ridge Regression.</a:t>
            </a:r>
            <a:endParaRPr>
              <a:latin typeface="Lato" panose="020F0502020204030203"/>
              <a:ea typeface="Lato" panose="020F0502020204030203"/>
              <a:cs typeface="Lato" panose="020F0502020204030203"/>
              <a:sym typeface="Lato" panose="020F0502020204030203"/>
            </a:endParaRPr>
          </a:p>
        </p:txBody>
      </p:sp>
      <p:sp>
        <p:nvSpPr>
          <p:cNvPr id="134" name="Google Shape;134;p20"/>
          <p:cNvSpPr txBox="1"/>
          <p:nvPr>
            <p:ph type="title"/>
          </p:nvPr>
        </p:nvSpPr>
        <p:spPr>
          <a:xfrm>
            <a:off x="617150" y="434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Initial Results</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Role of Group Members</a:t>
            </a:r>
            <a:endParaRPr lang="en-GB"/>
          </a:p>
        </p:txBody>
      </p:sp>
      <p:sp>
        <p:nvSpPr>
          <p:cNvPr id="140" name="Google Shape;140;p21"/>
          <p:cNvSpPr txBox="1"/>
          <p:nvPr>
            <p:ph type="body" idx="1"/>
          </p:nvPr>
        </p:nvSpPr>
        <p:spPr>
          <a:xfrm>
            <a:off x="729450" y="1853850"/>
            <a:ext cx="8475300" cy="1735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arenR"/>
            </a:pPr>
            <a:r>
              <a:rPr lang="en-GB" b="1"/>
              <a:t>Hriday </a:t>
            </a:r>
            <a:r>
              <a:rPr lang="en-GB"/>
              <a:t>: Soil Data Fetching and Preprocessing , coding part</a:t>
            </a:r>
            <a:r>
              <a:rPr lang="en-GB"/>
              <a:t>(</a:t>
            </a:r>
            <a:r>
              <a:rPr lang="en-GB"/>
              <a:t>Linear Regression)</a:t>
            </a:r>
            <a:endParaRPr lang="en-GB"/>
          </a:p>
          <a:p>
            <a:pPr marL="457200" lvl="0" indent="-311150" algn="l" rtl="0">
              <a:spcBef>
                <a:spcPts val="0"/>
              </a:spcBef>
              <a:spcAft>
                <a:spcPts val="0"/>
              </a:spcAft>
              <a:buSzPts val="1300"/>
              <a:buAutoNum type="arabicParenR"/>
            </a:pPr>
            <a:r>
              <a:rPr lang="en-GB" b="1"/>
              <a:t>Harsh and Kashish</a:t>
            </a:r>
            <a:r>
              <a:rPr lang="en-GB"/>
              <a:t> : Outlier Treatment, Missing value treatment and other preprocessing for  Rainfall, crop production and fertilizers data, coding part</a:t>
            </a:r>
            <a:r>
              <a:rPr lang="en-GB"/>
              <a:t>(Ridge Regression, Lasso Regression and Polynomial Regression)</a:t>
            </a:r>
            <a:r>
              <a:rPr lang="en-GB"/>
              <a:t> .</a:t>
            </a:r>
            <a:endParaRPr lang="en-GB"/>
          </a:p>
          <a:p>
            <a:pPr marL="457200" lvl="0" indent="-311150" algn="l" rtl="0">
              <a:spcBef>
                <a:spcPts val="0"/>
              </a:spcBef>
              <a:spcAft>
                <a:spcPts val="0"/>
              </a:spcAft>
              <a:buSzPts val="1300"/>
              <a:buAutoNum type="arabicParenR"/>
            </a:pPr>
            <a:r>
              <a:rPr lang="en-GB" b="1"/>
              <a:t>Yugamsinh</a:t>
            </a:r>
            <a:r>
              <a:rPr lang="en-GB"/>
              <a:t> : Contribution in all basic coding parts  like helping everyone in basics numpy transformations etc .</a:t>
            </a:r>
            <a:endParaRPr lang="en-GB"/>
          </a:p>
          <a:p>
            <a:pPr marL="0" lvl="0" indent="0" algn="l" rtl="0">
              <a:spcBef>
                <a:spcPts val="1200"/>
              </a:spcBef>
              <a:spcAft>
                <a:spcPts val="1200"/>
              </a:spcAft>
              <a:buNone/>
            </a:pPr>
          </a:p>
        </p:txBody>
      </p:sp>
      <p:sp>
        <p:nvSpPr>
          <p:cNvPr id="141" name="Google Shape;141;p21"/>
          <p:cNvSpPr txBox="1"/>
          <p:nvPr>
            <p:ph type="title"/>
          </p:nvPr>
        </p:nvSpPr>
        <p:spPr>
          <a:xfrm>
            <a:off x="729450" y="2965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Work</a:t>
            </a:r>
            <a:endParaRPr lang="en-GB"/>
          </a:p>
        </p:txBody>
      </p:sp>
      <p:sp>
        <p:nvSpPr>
          <p:cNvPr id="142" name="Google Shape;142;p21"/>
          <p:cNvSpPr txBox="1"/>
          <p:nvPr>
            <p:ph type="body" idx="1"/>
          </p:nvPr>
        </p:nvSpPr>
        <p:spPr>
          <a:xfrm>
            <a:off x="654450" y="3500250"/>
            <a:ext cx="7688700" cy="1503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arenR"/>
            </a:pPr>
            <a:r>
              <a:rPr lang="en-GB" sz="1700"/>
              <a:t>Hyper Parameters Tuning and will implement different regression techniques</a:t>
            </a:r>
            <a:endParaRPr sz="1700"/>
          </a:p>
          <a:p>
            <a:pPr marL="457200" lvl="0" indent="-336550" algn="l" rtl="0">
              <a:spcBef>
                <a:spcPts val="0"/>
              </a:spcBef>
              <a:spcAft>
                <a:spcPts val="0"/>
              </a:spcAft>
              <a:buSzPts val="1700"/>
              <a:buAutoNum type="arabicParenR"/>
            </a:pPr>
            <a:r>
              <a:rPr lang="en-GB" sz="1700"/>
              <a:t>Adding more factors like temperature and water deficit.</a:t>
            </a:r>
            <a:endParaRPr sz="1700"/>
          </a:p>
          <a:p>
            <a:pPr marL="457200" lvl="0" indent="-336550" algn="l" rtl="0">
              <a:spcBef>
                <a:spcPts val="0"/>
              </a:spcBef>
              <a:spcAft>
                <a:spcPts val="0"/>
              </a:spcAft>
              <a:buSzPts val="1700"/>
              <a:buAutoNum type="arabicParenR"/>
            </a:pPr>
            <a:r>
              <a:rPr lang="en-GB" sz="1700"/>
              <a:t>Implementing regularization to improve the accuracy of the model.</a:t>
            </a:r>
            <a:endParaRPr sz="17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3314</Words>
  <Application>WPS Presentation</Application>
  <PresentationFormat/>
  <Paragraphs>78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Raleway</vt:lpstr>
      <vt:lpstr>Lato</vt:lpstr>
      <vt:lpstr>Times New Roman</vt:lpstr>
      <vt:lpstr>Microsoft YaHei</vt:lpstr>
      <vt:lpstr>Arial Unicode MS</vt:lpstr>
      <vt:lpstr>Streamline</vt:lpstr>
      <vt:lpstr>AGRICULTURE YIELD PRODUCTION</vt:lpstr>
      <vt:lpstr>Introduction</vt:lpstr>
      <vt:lpstr>Problem Statement</vt:lpstr>
      <vt:lpstr>Approach</vt:lpstr>
      <vt:lpstr>Approach</vt:lpstr>
      <vt:lpstr>Initial Results</vt:lpstr>
      <vt:lpstr>Initial Results</vt:lpstr>
      <vt:lpstr>Initial Results</vt:lpstr>
      <vt:lpstr>Future Work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YIELD PRODUCTION</dc:title>
  <dc:creator/>
  <cp:lastModifiedBy>Kashish007</cp:lastModifiedBy>
  <cp:revision>3</cp:revision>
  <dcterms:created xsi:type="dcterms:W3CDTF">2021-03-17T17:26:00Z</dcterms:created>
  <dcterms:modified xsi:type="dcterms:W3CDTF">2021-03-18T08:48:05Z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