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Lato" panose="020F0502020204030203" pitchFamily="34" charset="77"/>
      <p:regular r:id="rId13"/>
      <p:bold r:id="rId14"/>
      <p:italic r:id="rId15"/>
      <p:boldItalic r:id="rId16"/>
    </p:embeddedFont>
    <p:embeddedFont>
      <p:font typeface="Montserrat" pitchFamily="2" charset="77"/>
      <p:regular r:id="rId17"/>
      <p:bold r:id="rId18"/>
      <p:italic r:id="rId19"/>
      <p:boldItalic r:id="rId20"/>
    </p:embeddedFont>
    <p:embeddedFont>
      <p:font typeface="Roboto" panose="020000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CFA9DE4-558E-4968-8E87-4067DB9EE464}">
  <a:tblStyle styleId="{6CFA9DE4-558E-4968-8E87-4067DB9EE46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97"/>
  </p:normalViewPr>
  <p:slideViewPr>
    <p:cSldViewPr snapToGrid="0">
      <p:cViewPr varScale="1">
        <p:scale>
          <a:sx n="144" d="100"/>
          <a:sy n="144" d="100"/>
        </p:scale>
        <p:origin x="720"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9d670a0421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9d670a0421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lt1"/>
              </a:buClr>
              <a:buSzPts val="1400"/>
              <a:buFont typeface="Arial"/>
              <a:buAutoNum type="arabicPeriod"/>
            </a:pPr>
            <a:r>
              <a:rPr lang="en" sz="1400">
                <a:solidFill>
                  <a:schemeClr val="lt1"/>
                </a:solidFill>
                <a:highlight>
                  <a:srgbClr val="000000"/>
                </a:highlight>
              </a:rPr>
              <a:t>Churn Predictions</a:t>
            </a:r>
            <a:endParaRPr sz="1400">
              <a:solidFill>
                <a:schemeClr val="lt1"/>
              </a:solidFill>
              <a:highlight>
                <a:srgbClr val="000000"/>
              </a:highlight>
            </a:endParaRPr>
          </a:p>
          <a:p>
            <a:pPr marL="457200" lvl="0" indent="-317500" algn="l" rtl="0">
              <a:spcBef>
                <a:spcPts val="0"/>
              </a:spcBef>
              <a:spcAft>
                <a:spcPts val="0"/>
              </a:spcAft>
              <a:buClr>
                <a:schemeClr val="lt1"/>
              </a:buClr>
              <a:buSzPts val="1400"/>
              <a:buFont typeface="Arial"/>
              <a:buAutoNum type="arabicPeriod"/>
            </a:pPr>
            <a:r>
              <a:rPr lang="en" sz="1400">
                <a:solidFill>
                  <a:schemeClr val="lt1"/>
                </a:solidFill>
                <a:highlight>
                  <a:srgbClr val="000000"/>
                </a:highlight>
              </a:rPr>
              <a:t>Understand how often individuals buy a new device</a:t>
            </a:r>
            <a:endParaRPr sz="1400">
              <a:solidFill>
                <a:schemeClr val="lt1"/>
              </a:solidFill>
              <a:highlight>
                <a:srgbClr val="000000"/>
              </a:highlight>
            </a:endParaRPr>
          </a:p>
          <a:p>
            <a:pPr marL="457200" lvl="0" indent="-317500" algn="l" rtl="0">
              <a:spcBef>
                <a:spcPts val="0"/>
              </a:spcBef>
              <a:spcAft>
                <a:spcPts val="0"/>
              </a:spcAft>
              <a:buClr>
                <a:schemeClr val="lt1"/>
              </a:buClr>
              <a:buSzPts val="1400"/>
              <a:buFont typeface="Arial"/>
              <a:buAutoNum type="arabicPeriod"/>
            </a:pPr>
            <a:r>
              <a:rPr lang="en" sz="1400">
                <a:solidFill>
                  <a:schemeClr val="lt1"/>
                </a:solidFill>
                <a:highlight>
                  <a:srgbClr val="000000"/>
                </a:highlight>
              </a:rPr>
              <a:t>Brand loyalty </a:t>
            </a:r>
            <a:endParaRPr sz="1400">
              <a:solidFill>
                <a:schemeClr val="lt1"/>
              </a:solidFill>
              <a:highlight>
                <a:srgbClr val="000000"/>
              </a:highlight>
            </a:endParaRPr>
          </a:p>
          <a:p>
            <a:pPr marL="457200" lvl="0" indent="-317500" algn="l" rtl="0">
              <a:spcBef>
                <a:spcPts val="0"/>
              </a:spcBef>
              <a:spcAft>
                <a:spcPts val="0"/>
              </a:spcAft>
              <a:buClr>
                <a:schemeClr val="lt1"/>
              </a:buClr>
              <a:buSzPts val="1400"/>
              <a:buFont typeface="Arial"/>
              <a:buAutoNum type="arabicPeriod"/>
            </a:pPr>
            <a:r>
              <a:rPr lang="en" sz="1400">
                <a:solidFill>
                  <a:schemeClr val="lt1"/>
                </a:solidFill>
                <a:highlight>
                  <a:srgbClr val="000000"/>
                </a:highlight>
              </a:rPr>
              <a:t>Retention rates</a:t>
            </a:r>
            <a:endParaRPr sz="1400">
              <a:solidFill>
                <a:schemeClr val="lt1"/>
              </a:solidFill>
              <a:highlight>
                <a:srgbClr val="000000"/>
              </a:highlight>
            </a:endParaRPr>
          </a:p>
          <a:p>
            <a:pPr marL="457200" lvl="0" indent="-317500" algn="l" rtl="0">
              <a:spcBef>
                <a:spcPts val="0"/>
              </a:spcBef>
              <a:spcAft>
                <a:spcPts val="0"/>
              </a:spcAft>
              <a:buClr>
                <a:schemeClr val="lt1"/>
              </a:buClr>
              <a:buSzPts val="1400"/>
              <a:buFont typeface="Arial"/>
              <a:buAutoNum type="arabicPeriod"/>
            </a:pPr>
            <a:r>
              <a:rPr lang="en" sz="1400">
                <a:solidFill>
                  <a:schemeClr val="lt1"/>
                </a:solidFill>
                <a:highlight>
                  <a:srgbClr val="000000"/>
                </a:highlight>
              </a:rPr>
              <a:t>With retention data we could calculate how many new customers are needed to hit sales goals.</a:t>
            </a:r>
            <a:endParaRPr sz="800">
              <a:solidFill>
                <a:schemeClr val="lt1"/>
              </a:solidFill>
              <a:highlight>
                <a:srgbClr val="000000"/>
              </a:highlight>
            </a:endParaRPr>
          </a:p>
          <a:p>
            <a:pPr marL="457200" lvl="0" indent="-317500" algn="l" rtl="0">
              <a:spcBef>
                <a:spcPts val="0"/>
              </a:spcBef>
              <a:spcAft>
                <a:spcPts val="0"/>
              </a:spcAft>
              <a:buClr>
                <a:schemeClr val="lt1"/>
              </a:buClr>
              <a:buSzPts val="1400"/>
              <a:buFont typeface="Arial"/>
              <a:buAutoNum type="arabicPeriod"/>
            </a:pPr>
            <a:r>
              <a:rPr lang="en" sz="1400">
                <a:solidFill>
                  <a:schemeClr val="lt1"/>
                </a:solidFill>
                <a:highlight>
                  <a:srgbClr val="000000"/>
                </a:highlight>
              </a:rPr>
              <a:t>With transaction dates, we could investigate seasonality of transactions.</a:t>
            </a:r>
            <a:endParaRPr sz="800">
              <a:solidFill>
                <a:schemeClr val="lt1"/>
              </a:solidFill>
              <a:highlight>
                <a:srgbClr val="000000"/>
              </a:highlight>
            </a:endParaRPr>
          </a:p>
          <a:p>
            <a:pPr marL="457200" lvl="0" indent="-317500" algn="l" rtl="0">
              <a:spcBef>
                <a:spcPts val="0"/>
              </a:spcBef>
              <a:spcAft>
                <a:spcPts val="0"/>
              </a:spcAft>
              <a:buClr>
                <a:schemeClr val="lt1"/>
              </a:buClr>
              <a:buSzPts val="1400"/>
              <a:buFont typeface="Arial"/>
              <a:buAutoNum type="arabicPeriod"/>
            </a:pPr>
            <a:r>
              <a:rPr lang="en" sz="1400">
                <a:solidFill>
                  <a:schemeClr val="lt1"/>
                </a:solidFill>
                <a:highlight>
                  <a:srgbClr val="000000"/>
                </a:highlight>
              </a:rPr>
              <a:t>With product information, we could examine if certain products are purchased in a certain region. </a:t>
            </a:r>
            <a:endParaRPr sz="800">
              <a:solidFill>
                <a:schemeClr val="lt1"/>
              </a:solidFill>
              <a:highlight>
                <a:srgbClr val="000000"/>
              </a:highlight>
            </a:endParaRPr>
          </a:p>
          <a:p>
            <a:pPr marL="457200" lvl="0" indent="-317500" algn="l" rtl="0">
              <a:spcBef>
                <a:spcPts val="0"/>
              </a:spcBef>
              <a:spcAft>
                <a:spcPts val="0"/>
              </a:spcAft>
              <a:buClr>
                <a:schemeClr val="lt1"/>
              </a:buClr>
              <a:buSzPts val="1400"/>
              <a:buFont typeface="Arial"/>
              <a:buAutoNum type="arabicPeriod"/>
            </a:pPr>
            <a:r>
              <a:rPr lang="en" sz="1400">
                <a:solidFill>
                  <a:schemeClr val="lt1"/>
                </a:solidFill>
                <a:highlight>
                  <a:srgbClr val="000000"/>
                </a:highlight>
              </a:rPr>
              <a:t>With product information, we could explore correlations between customer age and products being purchased. </a:t>
            </a:r>
            <a:endParaRPr sz="800">
              <a:solidFill>
                <a:schemeClr val="lt1"/>
              </a:solidFill>
              <a:highlight>
                <a:srgbClr val="000000"/>
              </a:highlight>
            </a:endParaRPr>
          </a:p>
          <a:p>
            <a:pPr marL="457200" lvl="0" indent="-317500" algn="l" rtl="0">
              <a:spcBef>
                <a:spcPts val="0"/>
              </a:spcBef>
              <a:spcAft>
                <a:spcPts val="0"/>
              </a:spcAft>
              <a:buClr>
                <a:schemeClr val="lt1"/>
              </a:buClr>
              <a:buSzPts val="1400"/>
              <a:buFont typeface="Arial"/>
              <a:buAutoNum type="arabicPeriod"/>
            </a:pPr>
            <a:r>
              <a:rPr lang="en" sz="1400">
                <a:solidFill>
                  <a:schemeClr val="lt1"/>
                </a:solidFill>
                <a:highlight>
                  <a:srgbClr val="000000"/>
                </a:highlight>
              </a:rPr>
              <a:t>With product &amp; transaction date information, we could help accurately stock inventory.</a:t>
            </a:r>
            <a:endParaRPr sz="1400">
              <a:solidFill>
                <a:schemeClr val="lt1"/>
              </a:solidFill>
              <a:highlight>
                <a:srgbClr val="000000"/>
              </a:highlight>
            </a:endParaRPr>
          </a:p>
          <a:p>
            <a:pPr marL="457200" lvl="0" indent="-317500" algn="l" rtl="0">
              <a:spcBef>
                <a:spcPts val="0"/>
              </a:spcBef>
              <a:spcAft>
                <a:spcPts val="0"/>
              </a:spcAft>
              <a:buClr>
                <a:schemeClr val="lt1"/>
              </a:buClr>
              <a:buSzPts val="1400"/>
              <a:buFont typeface="Arial"/>
              <a:buAutoNum type="arabicPeriod"/>
            </a:pPr>
            <a:r>
              <a:rPr lang="en" sz="1400">
                <a:solidFill>
                  <a:schemeClr val="lt1"/>
                </a:solidFill>
                <a:highlight>
                  <a:srgbClr val="000000"/>
                </a:highlight>
              </a:rPr>
              <a:t>With specific store data, we could analyze which stores were performing better than others. This could help determine if a store should be closed or if a new store could thrive.</a:t>
            </a:r>
            <a:endParaRPr sz="1400">
              <a:solidFill>
                <a:schemeClr val="lt1"/>
              </a:solidFill>
              <a:highlight>
                <a:srgbClr val="000000"/>
              </a:highlight>
            </a:endParaRPr>
          </a:p>
          <a:p>
            <a:pPr marL="457200" lvl="0" indent="-317500" algn="l" rtl="0">
              <a:spcBef>
                <a:spcPts val="0"/>
              </a:spcBef>
              <a:spcAft>
                <a:spcPts val="0"/>
              </a:spcAft>
              <a:buClr>
                <a:schemeClr val="lt1"/>
              </a:buClr>
              <a:buSzPts val="1400"/>
              <a:buFont typeface="Arial"/>
              <a:buAutoNum type="arabicPeriod"/>
            </a:pPr>
            <a:r>
              <a:rPr lang="en" sz="1400">
                <a:solidFill>
                  <a:schemeClr val="lt1"/>
                </a:solidFill>
                <a:highlight>
                  <a:srgbClr val="000000"/>
                </a:highlight>
              </a:rPr>
              <a:t>With data around transaction time we could better determine the optimal hours of operation for a store. This could also aid with proper staffing of the store. </a:t>
            </a:r>
            <a:endParaRPr>
              <a:highlight>
                <a:srgbClr val="000000"/>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9e0fe475d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9e0fe475d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a:solidFill>
                  <a:schemeClr val="dk1"/>
                </a:solidFill>
              </a:rPr>
              <a:t>Recently, our team has been tasked with providing Blackwell Electronics valuable information about their customers’ purchasing habits. Today, we are going to illustrate the benefits of data mining by sharing the results of our research. </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Data mining allowed us to discover which brand of electronics Blackwell customers prefer along with ideas to streamline inventory control. In addition, We will provide a tool to predict the sales rankings and volumes of several items currently sold by Blackwell as well as any expected effect of customer reviews provided by Blackwell’s customers. </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We will also answer the question on everybody’s mind: Should Blackwell Electronics acquire online competitor, Electronidex?</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We were able to generate this information from surveys sent to Blackwell’s customers regarding 2 computer products. We also gathered historical Blackwell sales data to assist with our prediction of 4 new product types. One month of Electronidex’s transaction data was used to determine their customers’ buying patterns which was compared with Blackwell’s customers to make a final determination of the acquisition proposal.</a:t>
            </a:r>
            <a:endParaRPr>
              <a:solidFill>
                <a:schemeClr val="dk1"/>
              </a:solidFill>
            </a:endParaRPr>
          </a:p>
          <a:p>
            <a:pPr marL="0" lvl="0" indent="0" algn="l" rtl="0">
              <a:lnSpc>
                <a:spcPct val="115000"/>
              </a:lnSpc>
              <a:spcBef>
                <a:spcPts val="1200"/>
              </a:spcBef>
              <a:spcAft>
                <a:spcPts val="0"/>
              </a:spcAft>
              <a:buNone/>
            </a:pPr>
            <a:r>
              <a:rPr lang="en">
                <a:solidFill>
                  <a:schemeClr val="dk1"/>
                </a:solidFill>
              </a:rPr>
              <a:t> First up is Sharon to discuss customer brand preferences.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9d670a0421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9d670a0421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50" b="1">
                <a:solidFill>
                  <a:srgbClr val="FFFFFF"/>
                </a:solidFill>
                <a:highlight>
                  <a:schemeClr val="dk1"/>
                </a:highlight>
                <a:latin typeface="Roboto"/>
                <a:ea typeface="Roboto"/>
                <a:cs typeface="Roboto"/>
                <a:sym typeface="Roboto"/>
              </a:rPr>
              <a:t>C3T2 -- Classification: Predict which Brand of Products Customers Prefer</a:t>
            </a:r>
            <a:endParaRPr sz="1250" b="1">
              <a:solidFill>
                <a:srgbClr val="FFFFFF"/>
              </a:solidFill>
              <a:highlight>
                <a:schemeClr val="dk1"/>
              </a:highlight>
              <a:latin typeface="Roboto"/>
              <a:ea typeface="Roboto"/>
              <a:cs typeface="Roboto"/>
              <a:sym typeface="Roboto"/>
            </a:endParaRPr>
          </a:p>
          <a:p>
            <a:pPr marL="0" lvl="0" indent="0" algn="l" rtl="0">
              <a:spcBef>
                <a:spcPts val="0"/>
              </a:spcBef>
              <a:spcAft>
                <a:spcPts val="0"/>
              </a:spcAft>
              <a:buNone/>
            </a:pPr>
            <a:r>
              <a:rPr lang="en" sz="1250" b="1">
                <a:solidFill>
                  <a:srgbClr val="FFFFFF"/>
                </a:solidFill>
                <a:highlight>
                  <a:schemeClr val="dk1"/>
                </a:highlight>
                <a:latin typeface="Roboto"/>
                <a:ea typeface="Roboto"/>
                <a:cs typeface="Roboto"/>
                <a:sym typeface="Roboto"/>
              </a:rPr>
              <a:t>Problem we are trying to solve: Can we use existing customer surveys to predict which brand customers prefer, and how can we leverage this from a business perspective?  </a:t>
            </a:r>
            <a:r>
              <a:rPr lang="en" sz="1300">
                <a:solidFill>
                  <a:schemeClr val="lt1"/>
                </a:solidFill>
                <a:latin typeface="Lato"/>
                <a:ea typeface="Lato"/>
                <a:cs typeface="Lato"/>
                <a:sym typeface="Lato"/>
              </a:rPr>
              <a:t>Problem we are trying to solve: Can we use existing customer survey data to predict which brand customers prefer, and how can we leverage this information?Problem we are trying to solve: Can we use existing customer survey data to predict which brand customers prefer, and how can we leverage this information?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53b4a6e14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53b4a6e14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50" b="1">
                <a:solidFill>
                  <a:srgbClr val="FFFFFF"/>
                </a:solidFill>
                <a:highlight>
                  <a:srgbClr val="1B212C"/>
                </a:highlight>
                <a:latin typeface="Roboto"/>
                <a:ea typeface="Roboto"/>
                <a:cs typeface="Roboto"/>
                <a:sym typeface="Roboto"/>
              </a:rPr>
              <a:t>C3T3 -- </a:t>
            </a:r>
            <a:r>
              <a:rPr lang="en" sz="1250" b="1">
                <a:solidFill>
                  <a:srgbClr val="FFFFFF"/>
                </a:solidFill>
                <a:highlight>
                  <a:schemeClr val="dk1"/>
                </a:highlight>
                <a:latin typeface="Roboto"/>
                <a:ea typeface="Roboto"/>
                <a:cs typeface="Roboto"/>
                <a:sym typeface="Roboto"/>
              </a:rPr>
              <a:t>Multiple Regression in R</a:t>
            </a:r>
            <a:endParaRPr sz="1250" b="1">
              <a:solidFill>
                <a:srgbClr val="FFFFFF"/>
              </a:solidFill>
              <a:highlight>
                <a:schemeClr val="dk1"/>
              </a:highlight>
              <a:latin typeface="Roboto"/>
              <a:ea typeface="Roboto"/>
              <a:cs typeface="Roboto"/>
              <a:sym typeface="Roboto"/>
            </a:endParaRPr>
          </a:p>
          <a:p>
            <a:pPr marL="457200" lvl="0" indent="-317500" algn="l" rtl="0">
              <a:lnSpc>
                <a:spcPct val="130000"/>
              </a:lnSpc>
              <a:spcBef>
                <a:spcPts val="1100"/>
              </a:spcBef>
              <a:spcAft>
                <a:spcPts val="0"/>
              </a:spcAft>
              <a:buClr>
                <a:srgbClr val="333333"/>
              </a:buClr>
              <a:buSzPts val="1400"/>
              <a:buFont typeface="Roboto"/>
              <a:buChar char="●"/>
            </a:pPr>
            <a:r>
              <a:rPr lang="en" sz="1400">
                <a:solidFill>
                  <a:srgbClr val="333333"/>
                </a:solidFill>
                <a:highlight>
                  <a:srgbClr val="F3F3F3"/>
                </a:highlight>
                <a:latin typeface="Roboto"/>
                <a:ea typeface="Roboto"/>
                <a:cs typeface="Roboto"/>
                <a:sym typeface="Roboto"/>
              </a:rPr>
              <a:t>Predicting sales of four different product types: PC, Laptops, Netbooks and Smartphones</a:t>
            </a:r>
            <a:endParaRPr sz="1400">
              <a:solidFill>
                <a:srgbClr val="333333"/>
              </a:solidFill>
              <a:highlight>
                <a:srgbClr val="F3F3F3"/>
              </a:highlight>
              <a:latin typeface="Roboto"/>
              <a:ea typeface="Roboto"/>
              <a:cs typeface="Roboto"/>
              <a:sym typeface="Roboto"/>
            </a:endParaRPr>
          </a:p>
          <a:p>
            <a:pPr marL="0" lvl="0" indent="0" algn="l" rtl="0">
              <a:spcBef>
                <a:spcPts val="2600"/>
              </a:spcBef>
              <a:spcAft>
                <a:spcPts val="0"/>
              </a:spcAft>
              <a:buClr>
                <a:schemeClr val="dk1"/>
              </a:buClr>
              <a:buSzPts val="1100"/>
              <a:buFont typeface="Arial"/>
              <a:buNone/>
            </a:pPr>
            <a:endParaRPr sz="1250" b="1">
              <a:solidFill>
                <a:srgbClr val="FFFFFF"/>
              </a:solidFill>
              <a:highlight>
                <a:schemeClr val="dk1"/>
              </a:highlight>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9d670a0421_0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9d670a0421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50" b="1">
                <a:solidFill>
                  <a:srgbClr val="FFFFFF"/>
                </a:solidFill>
                <a:highlight>
                  <a:srgbClr val="1B212C"/>
                </a:highlight>
                <a:latin typeface="Roboto"/>
                <a:ea typeface="Roboto"/>
                <a:cs typeface="Roboto"/>
                <a:sym typeface="Roboto"/>
              </a:rPr>
              <a:t>C3T3 -- </a:t>
            </a:r>
            <a:r>
              <a:rPr lang="en" sz="1250" b="1">
                <a:solidFill>
                  <a:srgbClr val="FFFFFF"/>
                </a:solidFill>
                <a:highlight>
                  <a:schemeClr val="dk1"/>
                </a:highlight>
                <a:latin typeface="Roboto"/>
                <a:ea typeface="Roboto"/>
                <a:cs typeface="Roboto"/>
                <a:sym typeface="Roboto"/>
              </a:rPr>
              <a:t>Multiple Regression in R</a:t>
            </a:r>
            <a:endParaRPr sz="1250" b="1">
              <a:solidFill>
                <a:srgbClr val="FFFFFF"/>
              </a:solidFill>
              <a:highlight>
                <a:schemeClr val="dk1"/>
              </a:highlight>
              <a:latin typeface="Roboto"/>
              <a:ea typeface="Roboto"/>
              <a:cs typeface="Roboto"/>
              <a:sym typeface="Roboto"/>
            </a:endParaRPr>
          </a:p>
          <a:p>
            <a:pPr marL="457200" lvl="0" indent="-317500" algn="l" rtl="0">
              <a:lnSpc>
                <a:spcPct val="130000"/>
              </a:lnSpc>
              <a:spcBef>
                <a:spcPts val="1100"/>
              </a:spcBef>
              <a:spcAft>
                <a:spcPts val="0"/>
              </a:spcAft>
              <a:buClr>
                <a:srgbClr val="333333"/>
              </a:buClr>
              <a:buSzPts val="1400"/>
              <a:buFont typeface="Roboto"/>
              <a:buChar char="●"/>
            </a:pPr>
            <a:r>
              <a:rPr lang="en" sz="1400">
                <a:solidFill>
                  <a:srgbClr val="333333"/>
                </a:solidFill>
                <a:highlight>
                  <a:srgbClr val="F3F3F3"/>
                </a:highlight>
                <a:latin typeface="Roboto"/>
                <a:ea typeface="Roboto"/>
                <a:cs typeface="Roboto"/>
                <a:sym typeface="Roboto"/>
              </a:rPr>
              <a:t>Assessing the impact services reviews and customer reviews have on sales of different product types</a:t>
            </a:r>
            <a:endParaRPr sz="1400">
              <a:solidFill>
                <a:srgbClr val="333333"/>
              </a:solidFill>
              <a:highlight>
                <a:srgbClr val="F3F3F3"/>
              </a:highlight>
              <a:latin typeface="Roboto"/>
              <a:ea typeface="Roboto"/>
              <a:cs typeface="Roboto"/>
              <a:sym typeface="Roboto"/>
            </a:endParaRPr>
          </a:p>
          <a:p>
            <a:pPr marL="457200" lvl="0" indent="-317500" algn="l" rtl="0">
              <a:spcBef>
                <a:spcPts val="0"/>
              </a:spcBef>
              <a:spcAft>
                <a:spcPts val="0"/>
              </a:spcAft>
              <a:buClr>
                <a:srgbClr val="333333"/>
              </a:buClr>
              <a:buSzPts val="1400"/>
              <a:buFont typeface="Roboto"/>
              <a:buChar char="●"/>
            </a:pPr>
            <a:r>
              <a:rPr lang="en">
                <a:solidFill>
                  <a:schemeClr val="lt1"/>
                </a:solidFill>
              </a:rPr>
              <a:t>The Service Reviews appeared to be manipulated as all 5 Star Reviews were exactly 25% of the Total Sales Volume</a:t>
            </a:r>
            <a:endParaRPr sz="1400">
              <a:solidFill>
                <a:srgbClr val="333333"/>
              </a:solidFill>
              <a:highlight>
                <a:srgbClr val="F3F3F3"/>
              </a:highlight>
              <a:latin typeface="Roboto"/>
              <a:ea typeface="Roboto"/>
              <a:cs typeface="Roboto"/>
              <a:sym typeface="Roboto"/>
            </a:endParaRPr>
          </a:p>
          <a:p>
            <a:pPr marL="0" lvl="0" indent="0" algn="l" rtl="0">
              <a:spcBef>
                <a:spcPts val="0"/>
              </a:spcBef>
              <a:spcAft>
                <a:spcPts val="0"/>
              </a:spcAft>
              <a:buNone/>
            </a:pPr>
            <a:endParaRPr sz="1250" b="1">
              <a:solidFill>
                <a:srgbClr val="FFFFFF"/>
              </a:solidFill>
              <a:highlight>
                <a:schemeClr val="dk1"/>
              </a:highlight>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9d670a0421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9d670a0421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50" b="1">
                <a:highlight>
                  <a:srgbClr val="FFFFFF"/>
                </a:highlight>
                <a:latin typeface="Roboto"/>
                <a:ea typeface="Roboto"/>
                <a:cs typeface="Roboto"/>
                <a:sym typeface="Roboto"/>
              </a:rPr>
              <a:t>Most purchased products</a:t>
            </a:r>
            <a:endParaRPr sz="1250" b="1">
              <a:highlight>
                <a:srgbClr val="FFFFFF"/>
              </a:highlight>
              <a:latin typeface="Roboto"/>
              <a:ea typeface="Roboto"/>
              <a:cs typeface="Roboto"/>
              <a:sym typeface="Roboto"/>
            </a:endParaRPr>
          </a:p>
          <a:p>
            <a:pPr marL="0" lvl="0" indent="0" algn="l" rtl="0">
              <a:spcBef>
                <a:spcPts val="0"/>
              </a:spcBef>
              <a:spcAft>
                <a:spcPts val="0"/>
              </a:spcAft>
              <a:buNone/>
            </a:pPr>
            <a:r>
              <a:rPr lang="en" sz="1250" b="1">
                <a:highlight>
                  <a:srgbClr val="FFFFFF"/>
                </a:highlight>
                <a:latin typeface="Roboto"/>
                <a:ea typeface="Roboto"/>
                <a:cs typeface="Roboto"/>
                <a:sym typeface="Roboto"/>
              </a:rPr>
              <a:t>Products purchased most individually </a:t>
            </a:r>
            <a:endParaRPr sz="1250" b="1">
              <a:highlight>
                <a:srgbClr val="FFFFFF"/>
              </a:highlight>
              <a:latin typeface="Roboto"/>
              <a:ea typeface="Roboto"/>
              <a:cs typeface="Roboto"/>
              <a:sym typeface="Roboto"/>
            </a:endParaRPr>
          </a:p>
          <a:p>
            <a:pPr marL="0" lvl="0" indent="0" algn="l" rtl="0">
              <a:spcBef>
                <a:spcPts val="0"/>
              </a:spcBef>
              <a:spcAft>
                <a:spcPts val="0"/>
              </a:spcAft>
              <a:buNone/>
            </a:pPr>
            <a:r>
              <a:rPr lang="en" sz="1250" b="1">
                <a:highlight>
                  <a:srgbClr val="FFFFFF"/>
                </a:highlight>
                <a:latin typeface="Roboto"/>
                <a:ea typeface="Roboto"/>
                <a:cs typeface="Roboto"/>
                <a:sym typeface="Roboto"/>
              </a:rPr>
              <a:t>Products purchased most together</a:t>
            </a:r>
            <a:endParaRPr sz="1250" b="1">
              <a:highlight>
                <a:srgbClr val="FFFFFF"/>
              </a:highlight>
              <a:latin typeface="Roboto"/>
              <a:ea typeface="Roboto"/>
              <a:cs typeface="Roboto"/>
              <a:sym typeface="Roboto"/>
            </a:endParaRPr>
          </a:p>
          <a:p>
            <a:pPr marL="0" lvl="0" indent="0" algn="l" rtl="0">
              <a:spcBef>
                <a:spcPts val="0"/>
              </a:spcBef>
              <a:spcAft>
                <a:spcPts val="0"/>
              </a:spcAft>
              <a:buNone/>
            </a:pPr>
            <a:endParaRPr sz="1250" b="1">
              <a:highlight>
                <a:srgbClr val="FFFFFF"/>
              </a:highlight>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9bf53817d8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9bf53817d8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9e010e865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9e010e865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50" b="1">
                <a:solidFill>
                  <a:srgbClr val="FFFFFF"/>
                </a:solidFill>
                <a:highlight>
                  <a:schemeClr val="dk1"/>
                </a:highlight>
                <a:latin typeface="Roboto"/>
                <a:ea typeface="Roboto"/>
                <a:cs typeface="Roboto"/>
                <a:sym typeface="Roboto"/>
              </a:rPr>
              <a:t>C3T4</a:t>
            </a:r>
            <a:r>
              <a:rPr lang="en" sz="1250" b="1">
                <a:solidFill>
                  <a:srgbClr val="FFFFFF"/>
                </a:solidFill>
                <a:highlight>
                  <a:srgbClr val="000000"/>
                </a:highlight>
                <a:latin typeface="Roboto"/>
                <a:ea typeface="Roboto"/>
                <a:cs typeface="Roboto"/>
                <a:sym typeface="Roboto"/>
              </a:rPr>
              <a:t>-- </a:t>
            </a:r>
            <a:r>
              <a:rPr lang="en" sz="1400" b="1">
                <a:solidFill>
                  <a:srgbClr val="FFFFFF"/>
                </a:solidFill>
                <a:highlight>
                  <a:srgbClr val="000000"/>
                </a:highlight>
                <a:latin typeface="Roboto"/>
                <a:ea typeface="Roboto"/>
                <a:cs typeface="Roboto"/>
                <a:sym typeface="Roboto"/>
              </a:rPr>
              <a:t>market basket analysis: </a:t>
            </a:r>
            <a:r>
              <a:rPr lang="en" sz="1250" b="1">
                <a:solidFill>
                  <a:srgbClr val="FFFFFF"/>
                </a:solidFill>
                <a:highlight>
                  <a:srgbClr val="000000"/>
                </a:highlight>
                <a:latin typeface="Roboto"/>
                <a:ea typeface="Roboto"/>
                <a:cs typeface="Roboto"/>
                <a:sym typeface="Roboto"/>
              </a:rPr>
              <a:t>Dis</a:t>
            </a:r>
            <a:r>
              <a:rPr lang="en" sz="1250" b="1">
                <a:solidFill>
                  <a:srgbClr val="FFFFFF"/>
                </a:solidFill>
                <a:highlight>
                  <a:schemeClr val="dk1"/>
                </a:highlight>
                <a:latin typeface="Roboto"/>
                <a:ea typeface="Roboto"/>
                <a:cs typeface="Roboto"/>
                <a:sym typeface="Roboto"/>
              </a:rPr>
              <a:t>cover Associations Between Products</a:t>
            </a:r>
            <a:endParaRPr sz="1250" b="1">
              <a:solidFill>
                <a:srgbClr val="FFFFFF"/>
              </a:solidFill>
              <a:highlight>
                <a:schemeClr val="dk1"/>
              </a:highlight>
              <a:latin typeface="Roboto"/>
              <a:ea typeface="Roboto"/>
              <a:cs typeface="Roboto"/>
              <a:sym typeface="Roboto"/>
            </a:endParaRPr>
          </a:p>
          <a:p>
            <a:pPr marL="457200" lvl="0" indent="-317500" algn="l" rtl="0">
              <a:lnSpc>
                <a:spcPct val="130000"/>
              </a:lnSpc>
              <a:spcBef>
                <a:spcPts val="1100"/>
              </a:spcBef>
              <a:spcAft>
                <a:spcPts val="0"/>
              </a:spcAft>
              <a:buClr>
                <a:srgbClr val="333333"/>
              </a:buClr>
              <a:buSzPts val="1400"/>
              <a:buFont typeface="Roboto"/>
              <a:buChar char="●"/>
            </a:pPr>
            <a:r>
              <a:rPr lang="en" sz="1400">
                <a:solidFill>
                  <a:srgbClr val="333333"/>
                </a:solidFill>
                <a:highlight>
                  <a:srgbClr val="F3F3F3"/>
                </a:highlight>
                <a:latin typeface="Roboto"/>
                <a:ea typeface="Roboto"/>
                <a:cs typeface="Roboto"/>
                <a:sym typeface="Roboto"/>
              </a:rPr>
              <a:t>Are there any interesting patterns or item relationships within Electronidex's transactions?</a:t>
            </a:r>
            <a:endParaRPr sz="1400">
              <a:solidFill>
                <a:srgbClr val="333333"/>
              </a:solidFill>
              <a:highlight>
                <a:srgbClr val="F3F3F3"/>
              </a:highlight>
              <a:latin typeface="Roboto"/>
              <a:ea typeface="Roboto"/>
              <a:cs typeface="Roboto"/>
              <a:sym typeface="Roboto"/>
            </a:endParaRPr>
          </a:p>
          <a:p>
            <a:pPr marL="457200" lvl="0" indent="-317500" algn="l" rtl="0">
              <a:lnSpc>
                <a:spcPct val="130000"/>
              </a:lnSpc>
              <a:spcBef>
                <a:spcPts val="0"/>
              </a:spcBef>
              <a:spcAft>
                <a:spcPts val="0"/>
              </a:spcAft>
              <a:buClr>
                <a:srgbClr val="333333"/>
              </a:buClr>
              <a:buSzPts val="1400"/>
              <a:buFont typeface="Roboto"/>
              <a:buChar char="●"/>
            </a:pPr>
            <a:r>
              <a:rPr lang="en" sz="1400">
                <a:solidFill>
                  <a:srgbClr val="333333"/>
                </a:solidFill>
                <a:highlight>
                  <a:srgbClr val="F3F3F3"/>
                </a:highlight>
                <a:latin typeface="Roboto"/>
                <a:ea typeface="Roboto"/>
                <a:cs typeface="Roboto"/>
                <a:sym typeface="Roboto"/>
              </a:rPr>
              <a:t>Would Blackwell benefit from selling any of Electronidex's items?</a:t>
            </a:r>
            <a:endParaRPr sz="1400">
              <a:solidFill>
                <a:srgbClr val="333333"/>
              </a:solidFill>
              <a:highlight>
                <a:srgbClr val="F3F3F3"/>
              </a:highlight>
              <a:latin typeface="Roboto"/>
              <a:ea typeface="Roboto"/>
              <a:cs typeface="Roboto"/>
              <a:sym typeface="Roboto"/>
            </a:endParaRPr>
          </a:p>
          <a:p>
            <a:pPr marL="457200" lvl="0" indent="-317500" algn="l" rtl="0">
              <a:lnSpc>
                <a:spcPct val="130000"/>
              </a:lnSpc>
              <a:spcBef>
                <a:spcPts val="0"/>
              </a:spcBef>
              <a:spcAft>
                <a:spcPts val="0"/>
              </a:spcAft>
              <a:buClr>
                <a:srgbClr val="333333"/>
              </a:buClr>
              <a:buSzPts val="1400"/>
              <a:buFont typeface="Roboto"/>
              <a:buChar char="●"/>
            </a:pPr>
            <a:r>
              <a:rPr lang="en" sz="1400">
                <a:solidFill>
                  <a:srgbClr val="333333"/>
                </a:solidFill>
                <a:highlight>
                  <a:srgbClr val="F3F3F3"/>
                </a:highlight>
                <a:latin typeface="Roboto"/>
                <a:ea typeface="Roboto"/>
                <a:cs typeface="Roboto"/>
                <a:sym typeface="Roboto"/>
              </a:rPr>
              <a:t>In your opinion, should Blackwell acquire Electronidex?</a:t>
            </a:r>
            <a:endParaRPr sz="1400">
              <a:solidFill>
                <a:srgbClr val="333333"/>
              </a:solidFill>
              <a:highlight>
                <a:srgbClr val="F3F3F3"/>
              </a:highlight>
              <a:latin typeface="Roboto"/>
              <a:ea typeface="Roboto"/>
              <a:cs typeface="Roboto"/>
              <a:sym typeface="Roboto"/>
            </a:endParaRPr>
          </a:p>
          <a:p>
            <a:pPr marL="457200" lvl="0" indent="-317500" algn="l" rtl="0">
              <a:lnSpc>
                <a:spcPct val="130000"/>
              </a:lnSpc>
              <a:spcBef>
                <a:spcPts val="0"/>
              </a:spcBef>
              <a:spcAft>
                <a:spcPts val="0"/>
              </a:spcAft>
              <a:buClr>
                <a:srgbClr val="333333"/>
              </a:buClr>
              <a:buSzPts val="1400"/>
              <a:buFont typeface="Roboto"/>
              <a:buChar char="●"/>
            </a:pPr>
            <a:r>
              <a:rPr lang="en" sz="1400">
                <a:solidFill>
                  <a:srgbClr val="333333"/>
                </a:solidFill>
                <a:highlight>
                  <a:srgbClr val="F3F3F3"/>
                </a:highlight>
                <a:latin typeface="Roboto"/>
                <a:ea typeface="Roboto"/>
                <a:cs typeface="Roboto"/>
                <a:sym typeface="Roboto"/>
              </a:rPr>
              <a:t>If Blackwell does acquire Electronidex, do you have any recommendations for Blackwell? (Ex: cross-selling items, sale promotions, should they remove items, etc.)</a:t>
            </a:r>
            <a:endParaRPr sz="1400">
              <a:solidFill>
                <a:srgbClr val="333333"/>
              </a:solidFill>
              <a:highlight>
                <a:srgbClr val="F3F3F3"/>
              </a:highlight>
              <a:latin typeface="Roboto"/>
              <a:ea typeface="Roboto"/>
              <a:cs typeface="Roboto"/>
              <a:sym typeface="Roboto"/>
            </a:endParaRPr>
          </a:p>
          <a:p>
            <a:pPr marL="457200" lvl="0" indent="0" algn="l" rtl="0">
              <a:lnSpc>
                <a:spcPct val="130000"/>
              </a:lnSpc>
              <a:spcBef>
                <a:spcPts val="2600"/>
              </a:spcBef>
              <a:spcAft>
                <a:spcPts val="0"/>
              </a:spcAft>
              <a:buNone/>
            </a:pPr>
            <a:endParaRPr sz="1400">
              <a:solidFill>
                <a:srgbClr val="333333"/>
              </a:solidFill>
              <a:highlight>
                <a:srgbClr val="F3F3F3"/>
              </a:highlight>
              <a:latin typeface="Roboto"/>
              <a:ea typeface="Roboto"/>
              <a:cs typeface="Roboto"/>
              <a:sym typeface="Roboto"/>
            </a:endParaRPr>
          </a:p>
          <a:p>
            <a:pPr marL="457200" lvl="0" indent="0" algn="l" rtl="0">
              <a:lnSpc>
                <a:spcPct val="130000"/>
              </a:lnSpc>
              <a:spcBef>
                <a:spcPts val="2600"/>
              </a:spcBef>
              <a:spcAft>
                <a:spcPts val="0"/>
              </a:spcAft>
              <a:buNone/>
            </a:pPr>
            <a:endParaRPr sz="1400">
              <a:solidFill>
                <a:srgbClr val="333333"/>
              </a:solidFill>
              <a:highlight>
                <a:srgbClr val="F3F3F3"/>
              </a:highlight>
              <a:latin typeface="Roboto"/>
              <a:ea typeface="Roboto"/>
              <a:cs typeface="Roboto"/>
              <a:sym typeface="Roboto"/>
            </a:endParaRPr>
          </a:p>
          <a:p>
            <a:pPr marL="0" lvl="0" indent="0" algn="l" rtl="0">
              <a:spcBef>
                <a:spcPts val="2600"/>
              </a:spcBef>
              <a:spcAft>
                <a:spcPts val="0"/>
              </a:spcAft>
              <a:buNone/>
            </a:pPr>
            <a:endParaRPr sz="1250" b="1">
              <a:solidFill>
                <a:srgbClr val="FFFFFF"/>
              </a:solidFill>
              <a:highlight>
                <a:schemeClr val="dk1"/>
              </a:highlight>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9ab633012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9ab633012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50" b="1">
                <a:solidFill>
                  <a:srgbClr val="FFFFFF"/>
                </a:solidFill>
                <a:highlight>
                  <a:schemeClr val="dk1"/>
                </a:highlight>
                <a:latin typeface="Roboto"/>
                <a:ea typeface="Roboto"/>
                <a:cs typeface="Roboto"/>
                <a:sym typeface="Roboto"/>
              </a:rPr>
              <a:t>C3T4</a:t>
            </a:r>
            <a:r>
              <a:rPr lang="en" sz="1250" b="1">
                <a:solidFill>
                  <a:srgbClr val="FFFFFF"/>
                </a:solidFill>
                <a:highlight>
                  <a:srgbClr val="000000"/>
                </a:highlight>
                <a:latin typeface="Roboto"/>
                <a:ea typeface="Roboto"/>
                <a:cs typeface="Roboto"/>
                <a:sym typeface="Roboto"/>
              </a:rPr>
              <a:t>-- </a:t>
            </a:r>
            <a:r>
              <a:rPr lang="en" sz="1400" b="1">
                <a:solidFill>
                  <a:srgbClr val="FFFFFF"/>
                </a:solidFill>
                <a:highlight>
                  <a:srgbClr val="000000"/>
                </a:highlight>
                <a:latin typeface="Roboto"/>
                <a:ea typeface="Roboto"/>
                <a:cs typeface="Roboto"/>
                <a:sym typeface="Roboto"/>
              </a:rPr>
              <a:t>market basket analysis: </a:t>
            </a:r>
            <a:r>
              <a:rPr lang="en" sz="1250" b="1">
                <a:solidFill>
                  <a:srgbClr val="FFFFFF"/>
                </a:solidFill>
                <a:highlight>
                  <a:srgbClr val="000000"/>
                </a:highlight>
                <a:latin typeface="Roboto"/>
                <a:ea typeface="Roboto"/>
                <a:cs typeface="Roboto"/>
                <a:sym typeface="Roboto"/>
              </a:rPr>
              <a:t>Dis</a:t>
            </a:r>
            <a:r>
              <a:rPr lang="en" sz="1250" b="1">
                <a:solidFill>
                  <a:srgbClr val="FFFFFF"/>
                </a:solidFill>
                <a:highlight>
                  <a:schemeClr val="dk1"/>
                </a:highlight>
                <a:latin typeface="Roboto"/>
                <a:ea typeface="Roboto"/>
                <a:cs typeface="Roboto"/>
                <a:sym typeface="Roboto"/>
              </a:rPr>
              <a:t>cover Associations Between Products</a:t>
            </a:r>
            <a:endParaRPr sz="1250" b="1">
              <a:solidFill>
                <a:srgbClr val="FFFFFF"/>
              </a:solidFill>
              <a:highlight>
                <a:schemeClr val="dk1"/>
              </a:highlight>
              <a:latin typeface="Roboto"/>
              <a:ea typeface="Roboto"/>
              <a:cs typeface="Roboto"/>
              <a:sym typeface="Roboto"/>
            </a:endParaRPr>
          </a:p>
          <a:p>
            <a:pPr marL="457200" lvl="0" indent="-317500" algn="l" rtl="0">
              <a:lnSpc>
                <a:spcPct val="130000"/>
              </a:lnSpc>
              <a:spcBef>
                <a:spcPts val="1100"/>
              </a:spcBef>
              <a:spcAft>
                <a:spcPts val="0"/>
              </a:spcAft>
              <a:buClr>
                <a:srgbClr val="333333"/>
              </a:buClr>
              <a:buSzPts val="1400"/>
              <a:buFont typeface="Roboto"/>
              <a:buChar char="●"/>
            </a:pPr>
            <a:r>
              <a:rPr lang="en" sz="1400">
                <a:solidFill>
                  <a:srgbClr val="333333"/>
                </a:solidFill>
                <a:highlight>
                  <a:srgbClr val="F3F3F3"/>
                </a:highlight>
                <a:latin typeface="Roboto"/>
                <a:ea typeface="Roboto"/>
                <a:cs typeface="Roboto"/>
                <a:sym typeface="Roboto"/>
              </a:rPr>
              <a:t>Are there any interesting patterns or item relationships within Electronidex's transactions?</a:t>
            </a:r>
            <a:endParaRPr sz="1400">
              <a:solidFill>
                <a:srgbClr val="333333"/>
              </a:solidFill>
              <a:highlight>
                <a:srgbClr val="F3F3F3"/>
              </a:highlight>
              <a:latin typeface="Roboto"/>
              <a:ea typeface="Roboto"/>
              <a:cs typeface="Roboto"/>
              <a:sym typeface="Roboto"/>
            </a:endParaRPr>
          </a:p>
          <a:p>
            <a:pPr marL="457200" lvl="0" indent="-317500" algn="l" rtl="0">
              <a:lnSpc>
                <a:spcPct val="130000"/>
              </a:lnSpc>
              <a:spcBef>
                <a:spcPts val="0"/>
              </a:spcBef>
              <a:spcAft>
                <a:spcPts val="0"/>
              </a:spcAft>
              <a:buClr>
                <a:srgbClr val="333333"/>
              </a:buClr>
              <a:buSzPts val="1400"/>
              <a:buFont typeface="Roboto"/>
              <a:buChar char="●"/>
            </a:pPr>
            <a:r>
              <a:rPr lang="en" sz="1400">
                <a:solidFill>
                  <a:srgbClr val="333333"/>
                </a:solidFill>
                <a:highlight>
                  <a:srgbClr val="F3F3F3"/>
                </a:highlight>
                <a:latin typeface="Roboto"/>
                <a:ea typeface="Roboto"/>
                <a:cs typeface="Roboto"/>
                <a:sym typeface="Roboto"/>
              </a:rPr>
              <a:t>Would Blackwell benefit from selling any of Electronidex's items?</a:t>
            </a:r>
            <a:endParaRPr sz="1400">
              <a:solidFill>
                <a:srgbClr val="333333"/>
              </a:solidFill>
              <a:highlight>
                <a:srgbClr val="F3F3F3"/>
              </a:highlight>
              <a:latin typeface="Roboto"/>
              <a:ea typeface="Roboto"/>
              <a:cs typeface="Roboto"/>
              <a:sym typeface="Roboto"/>
            </a:endParaRPr>
          </a:p>
          <a:p>
            <a:pPr marL="457200" lvl="0" indent="-317500" algn="l" rtl="0">
              <a:lnSpc>
                <a:spcPct val="130000"/>
              </a:lnSpc>
              <a:spcBef>
                <a:spcPts val="0"/>
              </a:spcBef>
              <a:spcAft>
                <a:spcPts val="0"/>
              </a:spcAft>
              <a:buClr>
                <a:srgbClr val="333333"/>
              </a:buClr>
              <a:buSzPts val="1400"/>
              <a:buFont typeface="Roboto"/>
              <a:buChar char="●"/>
            </a:pPr>
            <a:r>
              <a:rPr lang="en" sz="1400">
                <a:solidFill>
                  <a:srgbClr val="333333"/>
                </a:solidFill>
                <a:highlight>
                  <a:srgbClr val="F3F3F3"/>
                </a:highlight>
                <a:latin typeface="Roboto"/>
                <a:ea typeface="Roboto"/>
                <a:cs typeface="Roboto"/>
                <a:sym typeface="Roboto"/>
              </a:rPr>
              <a:t>In your opinion, should Blackwell acquire Electronidex?</a:t>
            </a:r>
            <a:endParaRPr sz="1400">
              <a:solidFill>
                <a:srgbClr val="333333"/>
              </a:solidFill>
              <a:highlight>
                <a:srgbClr val="F3F3F3"/>
              </a:highlight>
              <a:latin typeface="Roboto"/>
              <a:ea typeface="Roboto"/>
              <a:cs typeface="Roboto"/>
              <a:sym typeface="Roboto"/>
            </a:endParaRPr>
          </a:p>
          <a:p>
            <a:pPr marL="457200" lvl="0" indent="-317500" algn="l" rtl="0">
              <a:lnSpc>
                <a:spcPct val="130000"/>
              </a:lnSpc>
              <a:spcBef>
                <a:spcPts val="0"/>
              </a:spcBef>
              <a:spcAft>
                <a:spcPts val="0"/>
              </a:spcAft>
              <a:buClr>
                <a:srgbClr val="333333"/>
              </a:buClr>
              <a:buSzPts val="1400"/>
              <a:buFont typeface="Roboto"/>
              <a:buChar char="●"/>
            </a:pPr>
            <a:r>
              <a:rPr lang="en" sz="1400">
                <a:solidFill>
                  <a:srgbClr val="333333"/>
                </a:solidFill>
                <a:highlight>
                  <a:srgbClr val="F3F3F3"/>
                </a:highlight>
                <a:latin typeface="Roboto"/>
                <a:ea typeface="Roboto"/>
                <a:cs typeface="Roboto"/>
                <a:sym typeface="Roboto"/>
              </a:rPr>
              <a:t>If Blackwell does acquire Electronidex, do you have any recommendations for Blackwell? (Ex: cross-selling items, sale promotions, should they remove items, etc.)</a:t>
            </a:r>
            <a:endParaRPr sz="1400">
              <a:solidFill>
                <a:srgbClr val="333333"/>
              </a:solidFill>
              <a:highlight>
                <a:srgbClr val="F3F3F3"/>
              </a:highlight>
              <a:latin typeface="Roboto"/>
              <a:ea typeface="Roboto"/>
              <a:cs typeface="Roboto"/>
              <a:sym typeface="Roboto"/>
            </a:endParaRPr>
          </a:p>
          <a:p>
            <a:pPr marL="457200" lvl="0" indent="0" algn="l" rtl="0">
              <a:lnSpc>
                <a:spcPct val="130000"/>
              </a:lnSpc>
              <a:spcBef>
                <a:spcPts val="2600"/>
              </a:spcBef>
              <a:spcAft>
                <a:spcPts val="0"/>
              </a:spcAft>
              <a:buNone/>
            </a:pPr>
            <a:endParaRPr sz="1400">
              <a:solidFill>
                <a:srgbClr val="333333"/>
              </a:solidFill>
              <a:highlight>
                <a:srgbClr val="F3F3F3"/>
              </a:highlight>
              <a:latin typeface="Roboto"/>
              <a:ea typeface="Roboto"/>
              <a:cs typeface="Roboto"/>
              <a:sym typeface="Roboto"/>
            </a:endParaRPr>
          </a:p>
          <a:p>
            <a:pPr marL="457200" lvl="0" indent="0" algn="l" rtl="0">
              <a:lnSpc>
                <a:spcPct val="130000"/>
              </a:lnSpc>
              <a:spcBef>
                <a:spcPts val="2600"/>
              </a:spcBef>
              <a:spcAft>
                <a:spcPts val="0"/>
              </a:spcAft>
              <a:buNone/>
            </a:pPr>
            <a:endParaRPr sz="1400">
              <a:solidFill>
                <a:srgbClr val="333333"/>
              </a:solidFill>
              <a:highlight>
                <a:srgbClr val="F3F3F3"/>
              </a:highlight>
              <a:latin typeface="Roboto"/>
              <a:ea typeface="Roboto"/>
              <a:cs typeface="Roboto"/>
              <a:sym typeface="Roboto"/>
            </a:endParaRPr>
          </a:p>
          <a:p>
            <a:pPr marL="0" lvl="0" indent="0" algn="l" rtl="0">
              <a:spcBef>
                <a:spcPts val="2600"/>
              </a:spcBef>
              <a:spcAft>
                <a:spcPts val="0"/>
              </a:spcAft>
              <a:buNone/>
            </a:pPr>
            <a:endParaRPr sz="1250" b="1">
              <a:solidFill>
                <a:srgbClr val="FFFFFF"/>
              </a:solidFill>
              <a:highlight>
                <a:schemeClr val="dk1"/>
              </a:highlight>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rtl="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lt1"/>
                </a:solidFill>
                <a:latin typeface="Lato"/>
                <a:ea typeface="Lato"/>
                <a:cs typeface="Lato"/>
                <a:sym typeface="Lato"/>
              </a:defRPr>
            </a:lvl1pPr>
            <a:lvl2pPr lvl="1" algn="r" rtl="0">
              <a:buNone/>
              <a:defRPr sz="1000">
                <a:solidFill>
                  <a:schemeClr val="lt1"/>
                </a:solidFill>
                <a:latin typeface="Lato"/>
                <a:ea typeface="Lato"/>
                <a:cs typeface="Lato"/>
                <a:sym typeface="Lato"/>
              </a:defRPr>
            </a:lvl2pPr>
            <a:lvl3pPr lvl="2" algn="r" rtl="0">
              <a:buNone/>
              <a:defRPr sz="1000">
                <a:solidFill>
                  <a:schemeClr val="lt1"/>
                </a:solidFill>
                <a:latin typeface="Lato"/>
                <a:ea typeface="Lato"/>
                <a:cs typeface="Lato"/>
                <a:sym typeface="Lato"/>
              </a:defRPr>
            </a:lvl3pPr>
            <a:lvl4pPr lvl="3" algn="r" rtl="0">
              <a:buNone/>
              <a:defRPr sz="1000">
                <a:solidFill>
                  <a:schemeClr val="lt1"/>
                </a:solidFill>
                <a:latin typeface="Lato"/>
                <a:ea typeface="Lato"/>
                <a:cs typeface="Lato"/>
                <a:sym typeface="Lato"/>
              </a:defRPr>
            </a:lvl4pPr>
            <a:lvl5pPr lvl="4" algn="r" rtl="0">
              <a:buNone/>
              <a:defRPr sz="1000">
                <a:solidFill>
                  <a:schemeClr val="lt1"/>
                </a:solidFill>
                <a:latin typeface="Lato"/>
                <a:ea typeface="Lato"/>
                <a:cs typeface="Lato"/>
                <a:sym typeface="Lato"/>
              </a:defRPr>
            </a:lvl5pPr>
            <a:lvl6pPr lvl="5" algn="r" rtl="0">
              <a:buNone/>
              <a:defRPr sz="1000">
                <a:solidFill>
                  <a:schemeClr val="lt1"/>
                </a:solidFill>
                <a:latin typeface="Lato"/>
                <a:ea typeface="Lato"/>
                <a:cs typeface="Lato"/>
                <a:sym typeface="Lato"/>
              </a:defRPr>
            </a:lvl6pPr>
            <a:lvl7pPr lvl="6" algn="r" rtl="0">
              <a:buNone/>
              <a:defRPr sz="1000">
                <a:solidFill>
                  <a:schemeClr val="lt1"/>
                </a:solidFill>
                <a:latin typeface="Lato"/>
                <a:ea typeface="Lato"/>
                <a:cs typeface="Lato"/>
                <a:sym typeface="Lato"/>
              </a:defRPr>
            </a:lvl7pPr>
            <a:lvl8pPr lvl="7" algn="r" rtl="0">
              <a:buNone/>
              <a:defRPr sz="1000">
                <a:solidFill>
                  <a:schemeClr val="lt1"/>
                </a:solidFill>
                <a:latin typeface="Lato"/>
                <a:ea typeface="Lato"/>
                <a:cs typeface="Lato"/>
                <a:sym typeface="Lato"/>
              </a:defRPr>
            </a:lvl8pPr>
            <a:lvl9pPr lvl="8" algn="r" rtl="0">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2846900" y="474975"/>
            <a:ext cx="6211800" cy="2306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900">
                <a:solidFill>
                  <a:srgbClr val="FFFFFF"/>
                </a:solidFill>
              </a:rPr>
              <a:t>Blackwell Electronics:</a:t>
            </a:r>
            <a:endParaRPr sz="3900">
              <a:solidFill>
                <a:srgbClr val="FFFFFF"/>
              </a:solidFill>
            </a:endParaRPr>
          </a:p>
          <a:p>
            <a:pPr marL="0" lvl="0" indent="0" algn="ctr" rtl="0">
              <a:spcBef>
                <a:spcPts val="0"/>
              </a:spcBef>
              <a:spcAft>
                <a:spcPts val="0"/>
              </a:spcAft>
              <a:buNone/>
            </a:pPr>
            <a:r>
              <a:rPr lang="en" sz="4400"/>
              <a:t>Predicting Customer </a:t>
            </a:r>
            <a:endParaRPr sz="4400"/>
          </a:p>
          <a:p>
            <a:pPr marL="0" lvl="0" indent="0" algn="ctr" rtl="0">
              <a:spcBef>
                <a:spcPts val="0"/>
              </a:spcBef>
              <a:spcAft>
                <a:spcPts val="0"/>
              </a:spcAft>
              <a:buNone/>
            </a:pPr>
            <a:r>
              <a:rPr lang="en" sz="4400"/>
              <a:t>Preference</a:t>
            </a:r>
            <a:endParaRPr sz="4400"/>
          </a:p>
        </p:txBody>
      </p:sp>
      <p:sp>
        <p:nvSpPr>
          <p:cNvPr id="135" name="Google Shape;135;p13"/>
          <p:cNvSpPr txBox="1">
            <a:spLocks noGrp="1"/>
          </p:cNvSpPr>
          <p:nvPr>
            <p:ph type="subTitle" idx="1"/>
          </p:nvPr>
        </p:nvSpPr>
        <p:spPr>
          <a:xfrm>
            <a:off x="3806900" y="2980925"/>
            <a:ext cx="4291800" cy="79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400"/>
              <a:buFont typeface="Arial"/>
              <a:buNone/>
            </a:pPr>
            <a:r>
              <a:rPr lang="en" sz="1400">
                <a:solidFill>
                  <a:srgbClr val="FFFFFF"/>
                </a:solidFill>
              </a:rPr>
              <a:t>ANALYSIS CURATED BY TEAM ALPHA</a:t>
            </a:r>
            <a:endParaRPr>
              <a:solidFill>
                <a:srgbClr val="FFFFFF"/>
              </a:solidFill>
            </a:endParaRPr>
          </a:p>
          <a:p>
            <a:pPr marL="0" lvl="0" indent="0" algn="ctr" rtl="0">
              <a:spcBef>
                <a:spcPts val="0"/>
              </a:spcBef>
              <a:spcAft>
                <a:spcPts val="0"/>
              </a:spcAft>
              <a:buNone/>
            </a:pPr>
            <a:r>
              <a:rPr lang="en" sz="1650" b="1">
                <a:solidFill>
                  <a:srgbClr val="FFFFFF"/>
                </a:solidFill>
              </a:rPr>
              <a:t>James, Matt, Monika, Sharon, Yanhua </a:t>
            </a:r>
            <a:endParaRPr sz="1650" b="1">
              <a:solidFill>
                <a:srgbClr val="FFFFFF"/>
              </a:solidFill>
            </a:endParaRPr>
          </a:p>
          <a:p>
            <a:pPr marL="0" lvl="0" indent="0" algn="ctr" rtl="0">
              <a:spcBef>
                <a:spcPts val="0"/>
              </a:spcBef>
              <a:spcAft>
                <a:spcPts val="0"/>
              </a:spcAft>
              <a:buNone/>
            </a:pPr>
            <a:endParaRPr sz="1650" b="1">
              <a:solidFill>
                <a:srgbClr val="FFFFFF"/>
              </a:solidFill>
            </a:endParaRPr>
          </a:p>
          <a:p>
            <a:pPr marL="0" lvl="0" indent="0" algn="ctr" rtl="0">
              <a:spcBef>
                <a:spcPts val="0"/>
              </a:spcBef>
              <a:spcAft>
                <a:spcPts val="0"/>
              </a:spcAft>
              <a:buNone/>
            </a:pPr>
            <a:endParaRPr sz="1650" b="1">
              <a:solidFill>
                <a:srgbClr val="FFFFFF"/>
              </a:solidFill>
            </a:endParaRPr>
          </a:p>
          <a:p>
            <a:pPr marL="0" lvl="0" indent="0" algn="ctr" rtl="0">
              <a:spcBef>
                <a:spcPts val="0"/>
              </a:spcBef>
              <a:spcAft>
                <a:spcPts val="0"/>
              </a:spcAft>
              <a:buNone/>
            </a:pPr>
            <a:endParaRPr sz="1650" b="1">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B7B7B7"/>
        </a:solidFill>
        <a:effectLst/>
      </p:bgPr>
    </p:bg>
    <p:spTree>
      <p:nvGrpSpPr>
        <p:cNvPr id="1" name="Shape 211"/>
        <p:cNvGrpSpPr/>
        <p:nvPr/>
      </p:nvGrpSpPr>
      <p:grpSpPr>
        <a:xfrm>
          <a:off x="0" y="0"/>
          <a:ext cx="0" cy="0"/>
          <a:chOff x="0" y="0"/>
          <a:chExt cx="0" cy="0"/>
        </a:xfrm>
      </p:grpSpPr>
      <p:sp>
        <p:nvSpPr>
          <p:cNvPr id="212" name="Google Shape;212;p22"/>
          <p:cNvSpPr txBox="1">
            <a:spLocks noGrp="1"/>
          </p:cNvSpPr>
          <p:nvPr>
            <p:ph type="title"/>
          </p:nvPr>
        </p:nvSpPr>
        <p:spPr>
          <a:xfrm>
            <a:off x="1052550" y="385325"/>
            <a:ext cx="7038900" cy="914100"/>
          </a:xfrm>
          <a:prstGeom prst="rect">
            <a:avLst/>
          </a:prstGeom>
        </p:spPr>
        <p:txBody>
          <a:bodyPr spcFirstLastPara="1" wrap="square" lIns="91425" tIns="91425" rIns="91425" bIns="91425" anchor="ctr" anchorCtr="0">
            <a:noAutofit/>
          </a:bodyPr>
          <a:lstStyle/>
          <a:p>
            <a:pPr marL="0" lvl="0" indent="0" algn="ctr" rtl="0">
              <a:lnSpc>
                <a:spcPct val="90000"/>
              </a:lnSpc>
              <a:spcBef>
                <a:spcPts val="0"/>
              </a:spcBef>
              <a:spcAft>
                <a:spcPts val="0"/>
              </a:spcAft>
              <a:buClr>
                <a:srgbClr val="3F3F3F"/>
              </a:buClr>
              <a:buSzPts val="4400"/>
              <a:buFont typeface="Open Sans"/>
              <a:buNone/>
            </a:pPr>
            <a:r>
              <a:rPr lang="en" sz="2700" b="1">
                <a:latin typeface="Lato"/>
                <a:ea typeface="Lato"/>
                <a:cs typeface="Lato"/>
                <a:sym typeface="Lato"/>
              </a:rPr>
              <a:t>Leveraging data mining in the future</a:t>
            </a:r>
            <a:endParaRPr sz="1400" b="1">
              <a:latin typeface="Lato"/>
              <a:ea typeface="Lato"/>
              <a:cs typeface="Lato"/>
              <a:sym typeface="Lato"/>
            </a:endParaRPr>
          </a:p>
        </p:txBody>
      </p:sp>
      <p:pic>
        <p:nvPicPr>
          <p:cNvPr id="213" name="Google Shape;213;p22"/>
          <p:cNvPicPr preferRelativeResize="0"/>
          <p:nvPr/>
        </p:nvPicPr>
        <p:blipFill>
          <a:blip r:embed="rId3">
            <a:alphaModFix/>
          </a:blip>
          <a:stretch>
            <a:fillRect/>
          </a:stretch>
        </p:blipFill>
        <p:spPr>
          <a:xfrm>
            <a:off x="4735488" y="2270739"/>
            <a:ext cx="622225" cy="722000"/>
          </a:xfrm>
          <a:prstGeom prst="rect">
            <a:avLst/>
          </a:prstGeom>
          <a:noFill/>
          <a:ln>
            <a:noFill/>
          </a:ln>
        </p:spPr>
      </p:pic>
      <p:pic>
        <p:nvPicPr>
          <p:cNvPr id="214" name="Google Shape;214;p22"/>
          <p:cNvPicPr preferRelativeResize="0"/>
          <p:nvPr/>
        </p:nvPicPr>
        <p:blipFill>
          <a:blip r:embed="rId4">
            <a:alphaModFix/>
          </a:blip>
          <a:stretch>
            <a:fillRect/>
          </a:stretch>
        </p:blipFill>
        <p:spPr>
          <a:xfrm>
            <a:off x="2280000" y="2152100"/>
            <a:ext cx="686925" cy="795500"/>
          </a:xfrm>
          <a:prstGeom prst="rect">
            <a:avLst/>
          </a:prstGeom>
          <a:noFill/>
          <a:ln>
            <a:noFill/>
          </a:ln>
        </p:spPr>
      </p:pic>
      <p:sp>
        <p:nvSpPr>
          <p:cNvPr id="215" name="Google Shape;215;p22"/>
          <p:cNvSpPr txBox="1"/>
          <p:nvPr/>
        </p:nvSpPr>
        <p:spPr>
          <a:xfrm>
            <a:off x="2170613" y="3217125"/>
            <a:ext cx="905700" cy="47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Lato"/>
                <a:ea typeface="Lato"/>
                <a:cs typeface="Lato"/>
                <a:sym typeface="Lato"/>
              </a:rPr>
              <a:t>Sales Analytics</a:t>
            </a:r>
            <a:endParaRPr>
              <a:latin typeface="Lato"/>
              <a:ea typeface="Lato"/>
              <a:cs typeface="Lato"/>
              <a:sym typeface="Lato"/>
            </a:endParaRPr>
          </a:p>
        </p:txBody>
      </p:sp>
      <p:sp>
        <p:nvSpPr>
          <p:cNvPr id="216" name="Google Shape;216;p22"/>
          <p:cNvSpPr txBox="1"/>
          <p:nvPr/>
        </p:nvSpPr>
        <p:spPr>
          <a:xfrm>
            <a:off x="4495805" y="3222125"/>
            <a:ext cx="1173600" cy="47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Lato"/>
                <a:ea typeface="Lato"/>
                <a:cs typeface="Lato"/>
                <a:sym typeface="Lato"/>
              </a:rPr>
              <a:t>Finance Analytics</a:t>
            </a:r>
            <a:endParaRPr>
              <a:latin typeface="Lato"/>
              <a:ea typeface="Lato"/>
              <a:cs typeface="Lato"/>
              <a:sym typeface="Lato"/>
            </a:endParaRPr>
          </a:p>
        </p:txBody>
      </p:sp>
      <p:pic>
        <p:nvPicPr>
          <p:cNvPr id="217" name="Google Shape;217;p22"/>
          <p:cNvPicPr preferRelativeResize="0"/>
          <p:nvPr/>
        </p:nvPicPr>
        <p:blipFill>
          <a:blip r:embed="rId5">
            <a:alphaModFix/>
          </a:blip>
          <a:stretch>
            <a:fillRect/>
          </a:stretch>
        </p:blipFill>
        <p:spPr>
          <a:xfrm>
            <a:off x="3484211" y="2304500"/>
            <a:ext cx="686900" cy="686900"/>
          </a:xfrm>
          <a:prstGeom prst="rect">
            <a:avLst/>
          </a:prstGeom>
          <a:noFill/>
          <a:ln>
            <a:noFill/>
          </a:ln>
        </p:spPr>
      </p:pic>
      <p:sp>
        <p:nvSpPr>
          <p:cNvPr id="218" name="Google Shape;218;p22"/>
          <p:cNvSpPr txBox="1"/>
          <p:nvPr/>
        </p:nvSpPr>
        <p:spPr>
          <a:xfrm>
            <a:off x="3258455" y="3298325"/>
            <a:ext cx="1173600" cy="47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Lato"/>
                <a:ea typeface="Lato"/>
                <a:cs typeface="Lato"/>
                <a:sym typeface="Lato"/>
              </a:rPr>
              <a:t>Quality Assurance Analytics</a:t>
            </a:r>
            <a:endParaRPr>
              <a:latin typeface="Lato"/>
              <a:ea typeface="Lato"/>
              <a:cs typeface="Lato"/>
              <a:sym typeface="Lato"/>
            </a:endParaRPr>
          </a:p>
        </p:txBody>
      </p:sp>
      <p:pic>
        <p:nvPicPr>
          <p:cNvPr id="219" name="Google Shape;219;p22"/>
          <p:cNvPicPr preferRelativeResize="0"/>
          <p:nvPr/>
        </p:nvPicPr>
        <p:blipFill>
          <a:blip r:embed="rId6">
            <a:alphaModFix/>
          </a:blip>
          <a:stretch>
            <a:fillRect/>
          </a:stretch>
        </p:blipFill>
        <p:spPr>
          <a:xfrm>
            <a:off x="7194799" y="2270751"/>
            <a:ext cx="722001" cy="722001"/>
          </a:xfrm>
          <a:prstGeom prst="rect">
            <a:avLst/>
          </a:prstGeom>
          <a:noFill/>
          <a:ln>
            <a:noFill/>
          </a:ln>
        </p:spPr>
      </p:pic>
      <p:sp>
        <p:nvSpPr>
          <p:cNvPr id="220" name="Google Shape;220;p22"/>
          <p:cNvSpPr txBox="1"/>
          <p:nvPr/>
        </p:nvSpPr>
        <p:spPr>
          <a:xfrm>
            <a:off x="6968992" y="3217125"/>
            <a:ext cx="1173600" cy="47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Lato"/>
                <a:ea typeface="Lato"/>
                <a:cs typeface="Lato"/>
                <a:sym typeface="Lato"/>
              </a:rPr>
              <a:t>Operational Analytics</a:t>
            </a:r>
            <a:endParaRPr>
              <a:latin typeface="Lato"/>
              <a:ea typeface="Lato"/>
              <a:cs typeface="Lato"/>
              <a:sym typeface="Lato"/>
            </a:endParaRPr>
          </a:p>
        </p:txBody>
      </p:sp>
      <p:pic>
        <p:nvPicPr>
          <p:cNvPr id="221" name="Google Shape;221;p22"/>
          <p:cNvPicPr preferRelativeResize="0"/>
          <p:nvPr/>
        </p:nvPicPr>
        <p:blipFill>
          <a:blip r:embed="rId7">
            <a:alphaModFix/>
          </a:blip>
          <a:stretch>
            <a:fillRect/>
          </a:stretch>
        </p:blipFill>
        <p:spPr>
          <a:xfrm>
            <a:off x="1058275" y="2230600"/>
            <a:ext cx="722001" cy="722001"/>
          </a:xfrm>
          <a:prstGeom prst="rect">
            <a:avLst/>
          </a:prstGeom>
          <a:noFill/>
          <a:ln>
            <a:noFill/>
          </a:ln>
        </p:spPr>
      </p:pic>
      <p:sp>
        <p:nvSpPr>
          <p:cNvPr id="222" name="Google Shape;222;p22"/>
          <p:cNvSpPr txBox="1"/>
          <p:nvPr/>
        </p:nvSpPr>
        <p:spPr>
          <a:xfrm>
            <a:off x="814900" y="3222125"/>
            <a:ext cx="1173600" cy="47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Lato"/>
                <a:ea typeface="Lato"/>
                <a:cs typeface="Lato"/>
                <a:sym typeface="Lato"/>
              </a:rPr>
              <a:t>Marketing Analytics</a:t>
            </a:r>
            <a:endParaRPr>
              <a:latin typeface="Lato"/>
              <a:ea typeface="Lato"/>
              <a:cs typeface="Lato"/>
              <a:sym typeface="Lato"/>
            </a:endParaRPr>
          </a:p>
        </p:txBody>
      </p:sp>
      <p:pic>
        <p:nvPicPr>
          <p:cNvPr id="223" name="Google Shape;223;p22"/>
          <p:cNvPicPr preferRelativeResize="0"/>
          <p:nvPr/>
        </p:nvPicPr>
        <p:blipFill>
          <a:blip r:embed="rId8">
            <a:alphaModFix/>
          </a:blip>
          <a:stretch>
            <a:fillRect/>
          </a:stretch>
        </p:blipFill>
        <p:spPr>
          <a:xfrm>
            <a:off x="5960088" y="2346956"/>
            <a:ext cx="622225" cy="720593"/>
          </a:xfrm>
          <a:prstGeom prst="rect">
            <a:avLst/>
          </a:prstGeom>
          <a:noFill/>
          <a:ln>
            <a:noFill/>
          </a:ln>
        </p:spPr>
      </p:pic>
      <p:sp>
        <p:nvSpPr>
          <p:cNvPr id="224" name="Google Shape;224;p22"/>
          <p:cNvSpPr txBox="1"/>
          <p:nvPr/>
        </p:nvSpPr>
        <p:spPr>
          <a:xfrm>
            <a:off x="5701992" y="3298325"/>
            <a:ext cx="1173600" cy="47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Lato"/>
                <a:ea typeface="Lato"/>
                <a:cs typeface="Lato"/>
                <a:sym typeface="Lato"/>
              </a:rPr>
              <a:t>Customer Service  Analytics</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Objective &amp; Resources</a:t>
            </a:r>
            <a:endParaRPr/>
          </a:p>
        </p:txBody>
      </p:sp>
      <p:sp>
        <p:nvSpPr>
          <p:cNvPr id="141" name="Google Shape;141;p14"/>
          <p:cNvSpPr txBox="1">
            <a:spLocks noGrp="1"/>
          </p:cNvSpPr>
          <p:nvPr>
            <p:ph type="body" idx="1"/>
          </p:nvPr>
        </p:nvSpPr>
        <p:spPr>
          <a:xfrm>
            <a:off x="1369200" y="1002225"/>
            <a:ext cx="7681200" cy="38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Objective:</a:t>
            </a:r>
            <a:endParaRPr sz="1600" dirty="0"/>
          </a:p>
          <a:p>
            <a:pPr marL="457200" lvl="0" indent="-330200" algn="l" rtl="0">
              <a:spcBef>
                <a:spcPts val="1600"/>
              </a:spcBef>
              <a:spcAft>
                <a:spcPts val="0"/>
              </a:spcAft>
              <a:buSzPts val="1600"/>
              <a:buChar char="➢"/>
            </a:pPr>
            <a:r>
              <a:rPr lang="en" sz="1600" dirty="0"/>
              <a:t>Provide benefits of data mining</a:t>
            </a:r>
            <a:endParaRPr sz="1600" dirty="0"/>
          </a:p>
          <a:p>
            <a:pPr marL="1371600" lvl="1" indent="-317500" algn="l" rtl="0">
              <a:spcBef>
                <a:spcPts val="0"/>
              </a:spcBef>
              <a:spcAft>
                <a:spcPts val="0"/>
              </a:spcAft>
              <a:buSzPts val="1400"/>
              <a:buChar char="○"/>
            </a:pPr>
            <a:r>
              <a:rPr lang="en" sz="1400" dirty="0"/>
              <a:t>Customer brand preference</a:t>
            </a:r>
            <a:endParaRPr sz="1400" dirty="0"/>
          </a:p>
          <a:p>
            <a:pPr marL="1371600" lvl="1" indent="-317500" algn="l" rtl="0">
              <a:spcBef>
                <a:spcPts val="0"/>
              </a:spcBef>
              <a:spcAft>
                <a:spcPts val="0"/>
              </a:spcAft>
              <a:buSzPts val="1400"/>
              <a:buChar char="○"/>
            </a:pPr>
            <a:r>
              <a:rPr lang="en" sz="1400" dirty="0"/>
              <a:t>Prediction of sales</a:t>
            </a:r>
            <a:endParaRPr sz="1400" dirty="0"/>
          </a:p>
          <a:p>
            <a:pPr marL="1371600" lvl="1" indent="-317500" algn="l" rtl="0">
              <a:spcBef>
                <a:spcPts val="0"/>
              </a:spcBef>
              <a:spcAft>
                <a:spcPts val="0"/>
              </a:spcAft>
              <a:buSzPts val="1400"/>
              <a:buChar char="○"/>
            </a:pPr>
            <a:r>
              <a:rPr lang="en" sz="1400" dirty="0"/>
              <a:t>Effects of customer reviews</a:t>
            </a:r>
            <a:endParaRPr sz="1400" dirty="0"/>
          </a:p>
          <a:p>
            <a:pPr marL="457200" lvl="0" indent="-330200" algn="l" rtl="0">
              <a:spcBef>
                <a:spcPts val="0"/>
              </a:spcBef>
              <a:spcAft>
                <a:spcPts val="0"/>
              </a:spcAft>
              <a:buSzPts val="1600"/>
              <a:buChar char="➢"/>
            </a:pPr>
            <a:r>
              <a:rPr lang="en" sz="1600" dirty="0"/>
              <a:t>Should Blackwell Electronics acquire </a:t>
            </a:r>
            <a:r>
              <a:rPr lang="en" sz="1600" dirty="0" err="1"/>
              <a:t>Electronidex</a:t>
            </a:r>
            <a:r>
              <a:rPr lang="en" sz="1600" dirty="0"/>
              <a:t>?</a:t>
            </a:r>
            <a:endParaRPr sz="1600" dirty="0"/>
          </a:p>
          <a:p>
            <a:pPr marL="0" lvl="0" indent="0" algn="l" rtl="0">
              <a:spcBef>
                <a:spcPts val="1600"/>
              </a:spcBef>
              <a:spcAft>
                <a:spcPts val="0"/>
              </a:spcAft>
              <a:buNone/>
            </a:pPr>
            <a:r>
              <a:rPr lang="en" sz="1600" dirty="0"/>
              <a:t>Resources:</a:t>
            </a:r>
            <a:endParaRPr sz="1600" dirty="0"/>
          </a:p>
          <a:p>
            <a:pPr marL="457200" lvl="0" indent="-330200" algn="l" rtl="0">
              <a:spcBef>
                <a:spcPts val="1600"/>
              </a:spcBef>
              <a:spcAft>
                <a:spcPts val="0"/>
              </a:spcAft>
              <a:buSzPts val="1600"/>
              <a:buChar char="➢"/>
            </a:pPr>
            <a:r>
              <a:rPr lang="en" sz="1600" dirty="0"/>
              <a:t>Survey data of customer brand preferences</a:t>
            </a:r>
            <a:endParaRPr sz="1600" dirty="0"/>
          </a:p>
          <a:p>
            <a:pPr marL="457200" lvl="0" indent="-330200" algn="l" rtl="0">
              <a:spcBef>
                <a:spcPts val="0"/>
              </a:spcBef>
              <a:spcAft>
                <a:spcPts val="0"/>
              </a:spcAft>
              <a:buSzPts val="1600"/>
              <a:buChar char="➢"/>
            </a:pPr>
            <a:r>
              <a:rPr lang="en" sz="1600" dirty="0"/>
              <a:t>Historical sales data  </a:t>
            </a:r>
            <a:endParaRPr sz="1600" dirty="0"/>
          </a:p>
          <a:p>
            <a:pPr marL="457200" lvl="0" indent="-330200" algn="l" rtl="0">
              <a:spcBef>
                <a:spcPts val="0"/>
              </a:spcBef>
              <a:spcAft>
                <a:spcPts val="0"/>
              </a:spcAft>
              <a:buSzPts val="1600"/>
              <a:buChar char="➢"/>
            </a:pPr>
            <a:r>
              <a:rPr lang="en" sz="1600" dirty="0"/>
              <a:t>One month of </a:t>
            </a:r>
            <a:r>
              <a:rPr lang="en" sz="1600" dirty="0" err="1"/>
              <a:t>Electronidex’s</a:t>
            </a:r>
            <a:r>
              <a:rPr lang="en" sz="1600" dirty="0"/>
              <a:t> transaction data </a:t>
            </a:r>
            <a:endParaRPr sz="1600" dirty="0"/>
          </a:p>
          <a:p>
            <a:pPr marL="457200" lvl="0" indent="-330200" algn="l" rtl="0">
              <a:spcBef>
                <a:spcPts val="0"/>
              </a:spcBef>
              <a:spcAft>
                <a:spcPts val="0"/>
              </a:spcAft>
              <a:buSzPts val="1600"/>
              <a:buChar char="➢"/>
            </a:pPr>
            <a:r>
              <a:rPr lang="en" sz="1600" dirty="0"/>
              <a:t>Comparison of frequently purchased items of both companies </a:t>
            </a:r>
            <a:endParaRPr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Predicting Customer Preference</a:t>
            </a:r>
            <a:endParaRPr sz="1800"/>
          </a:p>
          <a:p>
            <a:pPr marL="0" lvl="0" indent="0" algn="l" rtl="0">
              <a:spcBef>
                <a:spcPts val="0"/>
              </a:spcBef>
              <a:spcAft>
                <a:spcPts val="0"/>
              </a:spcAft>
              <a:buNone/>
            </a:pPr>
            <a:r>
              <a:rPr lang="en" sz="1550" b="1" i="1">
                <a:solidFill>
                  <a:srgbClr val="FFFFFF"/>
                </a:solidFill>
                <a:latin typeface="Roboto"/>
                <a:ea typeface="Roboto"/>
                <a:cs typeface="Roboto"/>
                <a:sym typeface="Roboto"/>
              </a:rPr>
              <a:t>Customer Brand Preferences</a:t>
            </a:r>
            <a:endParaRPr sz="1550">
              <a:solidFill>
                <a:srgbClr val="FFFFFF"/>
              </a:solidFill>
            </a:endParaRPr>
          </a:p>
        </p:txBody>
      </p:sp>
      <p:sp>
        <p:nvSpPr>
          <p:cNvPr id="147" name="Google Shape;147;p15"/>
          <p:cNvSpPr txBox="1">
            <a:spLocks noGrp="1"/>
          </p:cNvSpPr>
          <p:nvPr>
            <p:ph type="body" idx="1"/>
          </p:nvPr>
        </p:nvSpPr>
        <p:spPr>
          <a:xfrm>
            <a:off x="512175" y="1379625"/>
            <a:ext cx="3520500" cy="348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Using existing customer survey data we were able to apply a model to determine brand preference for incomplete surveys.</a:t>
            </a:r>
            <a:endParaRPr/>
          </a:p>
          <a:p>
            <a:pPr marL="457200" lvl="0" indent="-311150" algn="l" rtl="0">
              <a:spcBef>
                <a:spcPts val="1600"/>
              </a:spcBef>
              <a:spcAft>
                <a:spcPts val="0"/>
              </a:spcAft>
              <a:buSzPts val="1300"/>
              <a:buChar char="➢"/>
            </a:pPr>
            <a:r>
              <a:rPr lang="en"/>
              <a:t>62 % of customers prefer Sony</a:t>
            </a:r>
            <a:endParaRPr/>
          </a:p>
          <a:p>
            <a:pPr marL="0" lvl="0" indent="0" algn="l" rtl="0">
              <a:lnSpc>
                <a:spcPct val="150000"/>
              </a:lnSpc>
              <a:spcBef>
                <a:spcPts val="1600"/>
              </a:spcBef>
              <a:spcAft>
                <a:spcPts val="0"/>
              </a:spcAft>
              <a:buNone/>
            </a:pPr>
            <a:r>
              <a:rPr lang="en"/>
              <a:t>Recommendations:</a:t>
            </a:r>
            <a:endParaRPr/>
          </a:p>
          <a:p>
            <a:pPr marL="457200" lvl="0" indent="-311150" algn="l" rtl="0">
              <a:lnSpc>
                <a:spcPct val="100000"/>
              </a:lnSpc>
              <a:spcBef>
                <a:spcPts val="1600"/>
              </a:spcBef>
              <a:spcAft>
                <a:spcPts val="0"/>
              </a:spcAft>
              <a:buSzPts val="1300"/>
              <a:buChar char="➢"/>
            </a:pPr>
            <a:r>
              <a:rPr lang="en"/>
              <a:t>Use this information to influence inventory control.</a:t>
            </a:r>
            <a:endParaRPr/>
          </a:p>
          <a:p>
            <a:pPr marL="457200" lvl="0" indent="-311150" algn="l" rtl="0">
              <a:lnSpc>
                <a:spcPct val="100000"/>
              </a:lnSpc>
              <a:spcBef>
                <a:spcPts val="500"/>
              </a:spcBef>
              <a:spcAft>
                <a:spcPts val="0"/>
              </a:spcAft>
              <a:buSzPts val="1300"/>
              <a:buChar char="➢"/>
            </a:pPr>
            <a:r>
              <a:rPr lang="en"/>
              <a:t>Increase discount from vendors with bulk purchasing.</a:t>
            </a:r>
            <a:endParaRPr/>
          </a:p>
          <a:p>
            <a:pPr marL="457200" lvl="0" indent="-311150" algn="l" rtl="0">
              <a:lnSpc>
                <a:spcPct val="100000"/>
              </a:lnSpc>
              <a:spcBef>
                <a:spcPts val="500"/>
              </a:spcBef>
              <a:spcAft>
                <a:spcPts val="0"/>
              </a:spcAft>
              <a:buSzPts val="1300"/>
              <a:buChar char="➢"/>
            </a:pPr>
            <a:r>
              <a:rPr lang="en"/>
              <a:t>Replicate this type of survey for additional products to improve inventory and purchasing.</a:t>
            </a:r>
            <a:endParaRPr/>
          </a:p>
          <a:p>
            <a:pPr marL="0" lvl="0" indent="0" algn="l" rtl="0">
              <a:lnSpc>
                <a:spcPct val="150000"/>
              </a:lnSpc>
              <a:spcBef>
                <a:spcPts val="500"/>
              </a:spcBef>
              <a:spcAft>
                <a:spcPts val="1600"/>
              </a:spcAft>
              <a:buNone/>
            </a:pPr>
            <a:endParaRPr/>
          </a:p>
        </p:txBody>
      </p:sp>
      <p:pic>
        <p:nvPicPr>
          <p:cNvPr id="148" name="Google Shape;148;p15"/>
          <p:cNvPicPr preferRelativeResize="0"/>
          <p:nvPr/>
        </p:nvPicPr>
        <p:blipFill>
          <a:blip r:embed="rId3">
            <a:alphaModFix/>
          </a:blip>
          <a:stretch>
            <a:fillRect/>
          </a:stretch>
        </p:blipFill>
        <p:spPr>
          <a:xfrm>
            <a:off x="4185075" y="1460250"/>
            <a:ext cx="4806526" cy="319684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125865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Predicting Customer Preference</a:t>
            </a:r>
            <a:endParaRPr sz="1800"/>
          </a:p>
          <a:p>
            <a:pPr marL="0" lvl="0" indent="0" algn="l" rtl="0">
              <a:spcBef>
                <a:spcPts val="0"/>
              </a:spcBef>
              <a:spcAft>
                <a:spcPts val="0"/>
              </a:spcAft>
              <a:buNone/>
            </a:pPr>
            <a:r>
              <a:rPr lang="en" sz="1550" b="1" i="1">
                <a:solidFill>
                  <a:srgbClr val="FFFFFF"/>
                </a:solidFill>
                <a:latin typeface="Roboto"/>
                <a:ea typeface="Roboto"/>
                <a:cs typeface="Roboto"/>
                <a:sym typeface="Roboto"/>
              </a:rPr>
              <a:t>Predicting Sales</a:t>
            </a:r>
            <a:endParaRPr sz="1550"/>
          </a:p>
        </p:txBody>
      </p:sp>
      <p:sp>
        <p:nvSpPr>
          <p:cNvPr id="154" name="Google Shape;154;p16"/>
          <p:cNvSpPr txBox="1"/>
          <p:nvPr/>
        </p:nvSpPr>
        <p:spPr>
          <a:xfrm>
            <a:off x="521325" y="3912950"/>
            <a:ext cx="8074200" cy="1230300"/>
          </a:xfrm>
          <a:prstGeom prst="rect">
            <a:avLst/>
          </a:prstGeom>
          <a:noFill/>
          <a:ln>
            <a:noFill/>
          </a:ln>
        </p:spPr>
        <p:txBody>
          <a:bodyPr spcFirstLastPara="1" wrap="square" lIns="91425" tIns="91425" rIns="91425" bIns="91425" anchor="t" anchorCtr="0">
            <a:noAutofit/>
          </a:bodyPr>
          <a:lstStyle/>
          <a:p>
            <a:pPr marL="457200" lvl="0" indent="-311150" algn="l" rtl="0">
              <a:lnSpc>
                <a:spcPct val="150000"/>
              </a:lnSpc>
              <a:spcBef>
                <a:spcPts val="0"/>
              </a:spcBef>
              <a:spcAft>
                <a:spcPts val="0"/>
              </a:spcAft>
              <a:buClr>
                <a:schemeClr val="lt1"/>
              </a:buClr>
              <a:buSzPts val="1300"/>
              <a:buChar char="➢"/>
            </a:pPr>
            <a:r>
              <a:rPr lang="en" sz="1300">
                <a:solidFill>
                  <a:schemeClr val="lt1"/>
                </a:solidFill>
              </a:rPr>
              <a:t>The New Netbook Products have the Highest Predicted Sales Volume but the Lowest Profit Margin</a:t>
            </a:r>
            <a:endParaRPr sz="1300">
              <a:solidFill>
                <a:schemeClr val="lt1"/>
              </a:solidFill>
            </a:endParaRPr>
          </a:p>
          <a:p>
            <a:pPr marL="457200" lvl="0" indent="-311150" algn="l" rtl="0">
              <a:lnSpc>
                <a:spcPct val="150000"/>
              </a:lnSpc>
              <a:spcBef>
                <a:spcPts val="0"/>
              </a:spcBef>
              <a:spcAft>
                <a:spcPts val="0"/>
              </a:spcAft>
              <a:buClr>
                <a:schemeClr val="lt1"/>
              </a:buClr>
              <a:buSzPts val="1300"/>
              <a:buChar char="➢"/>
            </a:pPr>
            <a:r>
              <a:rPr lang="en" sz="1300">
                <a:solidFill>
                  <a:schemeClr val="lt1"/>
                </a:solidFill>
              </a:rPr>
              <a:t>The New PC Products are by far the Most Profitable</a:t>
            </a:r>
            <a:endParaRPr sz="1300">
              <a:solidFill>
                <a:schemeClr val="lt1"/>
              </a:solidFill>
            </a:endParaRPr>
          </a:p>
          <a:p>
            <a:pPr marL="457200" lvl="0" indent="-311150" algn="l" rtl="0">
              <a:lnSpc>
                <a:spcPct val="150000"/>
              </a:lnSpc>
              <a:spcBef>
                <a:spcPts val="0"/>
              </a:spcBef>
              <a:spcAft>
                <a:spcPts val="0"/>
              </a:spcAft>
              <a:buClr>
                <a:schemeClr val="lt1"/>
              </a:buClr>
              <a:buSzPts val="1300"/>
              <a:buChar char="➢"/>
            </a:pPr>
            <a:r>
              <a:rPr lang="en" sz="1300">
                <a:solidFill>
                  <a:schemeClr val="lt1"/>
                </a:solidFill>
              </a:rPr>
              <a:t>The New Smartphone Products have the Lowest Predicted Revenue &amp; Profit</a:t>
            </a:r>
            <a:endParaRPr sz="1300">
              <a:solidFill>
                <a:schemeClr val="lt1"/>
              </a:solidFill>
            </a:endParaRPr>
          </a:p>
        </p:txBody>
      </p:sp>
      <p:pic>
        <p:nvPicPr>
          <p:cNvPr id="155" name="Google Shape;155;p16" title="Points scored"/>
          <p:cNvPicPr preferRelativeResize="0"/>
          <p:nvPr/>
        </p:nvPicPr>
        <p:blipFill>
          <a:blip r:embed="rId3">
            <a:alphaModFix/>
          </a:blip>
          <a:stretch>
            <a:fillRect/>
          </a:stretch>
        </p:blipFill>
        <p:spPr>
          <a:xfrm>
            <a:off x="735153" y="1307850"/>
            <a:ext cx="3836847" cy="2372450"/>
          </a:xfrm>
          <a:prstGeom prst="rect">
            <a:avLst/>
          </a:prstGeom>
          <a:noFill/>
          <a:ln>
            <a:noFill/>
          </a:ln>
        </p:spPr>
      </p:pic>
      <p:graphicFrame>
        <p:nvGraphicFramePr>
          <p:cNvPr id="156" name="Google Shape;156;p16"/>
          <p:cNvGraphicFramePr/>
          <p:nvPr/>
        </p:nvGraphicFramePr>
        <p:xfrm>
          <a:off x="4639975" y="1307845"/>
          <a:ext cx="3868700" cy="2372450"/>
        </p:xfrm>
        <a:graphic>
          <a:graphicData uri="http://schemas.openxmlformats.org/drawingml/2006/table">
            <a:tbl>
              <a:tblPr>
                <a:noFill/>
                <a:tableStyleId>{6CFA9DE4-558E-4968-8E87-4067DB9EE464}</a:tableStyleId>
              </a:tblPr>
              <a:tblGrid>
                <a:gridCol w="999475">
                  <a:extLst>
                    <a:ext uri="{9D8B030D-6E8A-4147-A177-3AD203B41FA5}">
                      <a16:colId xmlns:a16="http://schemas.microsoft.com/office/drawing/2014/main" val="20000"/>
                    </a:ext>
                  </a:extLst>
                </a:gridCol>
                <a:gridCol w="1120325">
                  <a:extLst>
                    <a:ext uri="{9D8B030D-6E8A-4147-A177-3AD203B41FA5}">
                      <a16:colId xmlns:a16="http://schemas.microsoft.com/office/drawing/2014/main" val="20001"/>
                    </a:ext>
                  </a:extLst>
                </a:gridCol>
                <a:gridCol w="833275">
                  <a:extLst>
                    <a:ext uri="{9D8B030D-6E8A-4147-A177-3AD203B41FA5}">
                      <a16:colId xmlns:a16="http://schemas.microsoft.com/office/drawing/2014/main" val="20002"/>
                    </a:ext>
                  </a:extLst>
                </a:gridCol>
                <a:gridCol w="915625">
                  <a:extLst>
                    <a:ext uri="{9D8B030D-6E8A-4147-A177-3AD203B41FA5}">
                      <a16:colId xmlns:a16="http://schemas.microsoft.com/office/drawing/2014/main" val="20003"/>
                    </a:ext>
                  </a:extLst>
                </a:gridCol>
              </a:tblGrid>
              <a:tr h="541550">
                <a:tc>
                  <a:txBody>
                    <a:bodyPr/>
                    <a:lstStyle/>
                    <a:p>
                      <a:pPr marL="0" lvl="0" indent="0" algn="l" rtl="0">
                        <a:spcBef>
                          <a:spcPts val="0"/>
                        </a:spcBef>
                        <a:spcAft>
                          <a:spcPts val="0"/>
                        </a:spcAft>
                        <a:buNone/>
                      </a:pPr>
                      <a:endParaRPr sz="1100">
                        <a:solidFill>
                          <a:srgbClr val="FFFFFF"/>
                        </a:solidFill>
                      </a:endParaRPr>
                    </a:p>
                  </a:txBody>
                  <a:tcPr marL="91425" marR="91425" marT="91425" marB="91425"/>
                </a:tc>
                <a:tc>
                  <a:txBody>
                    <a:bodyPr/>
                    <a:lstStyle/>
                    <a:p>
                      <a:pPr marL="0" lvl="0" indent="0" algn="ctr" rtl="0">
                        <a:spcBef>
                          <a:spcPts val="0"/>
                        </a:spcBef>
                        <a:spcAft>
                          <a:spcPts val="0"/>
                        </a:spcAft>
                        <a:buNone/>
                      </a:pPr>
                      <a:r>
                        <a:rPr lang="en" sz="1100" b="1">
                          <a:solidFill>
                            <a:srgbClr val="FFFFFF"/>
                          </a:solidFill>
                        </a:rPr>
                        <a:t>Predicted Sales Volume</a:t>
                      </a:r>
                      <a:endParaRPr sz="1100" b="1">
                        <a:solidFill>
                          <a:srgbClr val="FFFFFF"/>
                        </a:solidFill>
                      </a:endParaRPr>
                    </a:p>
                  </a:txBody>
                  <a:tcPr marL="91425" marR="91425" marT="91425" marB="91425"/>
                </a:tc>
                <a:tc>
                  <a:txBody>
                    <a:bodyPr/>
                    <a:lstStyle/>
                    <a:p>
                      <a:pPr marL="0" lvl="0" indent="0" algn="ctr" rtl="0">
                        <a:spcBef>
                          <a:spcPts val="0"/>
                        </a:spcBef>
                        <a:spcAft>
                          <a:spcPts val="0"/>
                        </a:spcAft>
                        <a:buNone/>
                      </a:pPr>
                      <a:r>
                        <a:rPr lang="en" sz="1100" b="1">
                          <a:solidFill>
                            <a:srgbClr val="FFFFFF"/>
                          </a:solidFill>
                        </a:rPr>
                        <a:t>Predicted Revenue</a:t>
                      </a:r>
                      <a:endParaRPr sz="1100" b="1">
                        <a:solidFill>
                          <a:srgbClr val="FFFFFF"/>
                        </a:solidFill>
                      </a:endParaRPr>
                    </a:p>
                  </a:txBody>
                  <a:tcPr marL="91425" marR="91425" marT="91425" marB="91425"/>
                </a:tc>
                <a:tc>
                  <a:txBody>
                    <a:bodyPr/>
                    <a:lstStyle/>
                    <a:p>
                      <a:pPr marL="0" lvl="0" indent="0" algn="ctr" rtl="0">
                        <a:spcBef>
                          <a:spcPts val="0"/>
                        </a:spcBef>
                        <a:spcAft>
                          <a:spcPts val="0"/>
                        </a:spcAft>
                        <a:buNone/>
                      </a:pPr>
                      <a:r>
                        <a:rPr lang="en" sz="1100" b="1">
                          <a:solidFill>
                            <a:srgbClr val="FFFFFF"/>
                          </a:solidFill>
                        </a:rPr>
                        <a:t>Predicted Profit</a:t>
                      </a:r>
                      <a:endParaRPr sz="1100" b="1">
                        <a:solidFill>
                          <a:srgbClr val="FFFFFF"/>
                        </a:solidFill>
                      </a:endParaRPr>
                    </a:p>
                  </a:txBody>
                  <a:tcPr marL="91425" marR="91425" marT="91425" marB="91425"/>
                </a:tc>
                <a:extLst>
                  <a:ext uri="{0D108BD9-81ED-4DB2-BD59-A6C34878D82A}">
                    <a16:rowId xmlns:a16="http://schemas.microsoft.com/office/drawing/2014/main" val="10000"/>
                  </a:ext>
                </a:extLst>
              </a:tr>
              <a:tr h="471300">
                <a:tc>
                  <a:txBody>
                    <a:bodyPr/>
                    <a:lstStyle/>
                    <a:p>
                      <a:pPr marL="0" lvl="0" indent="0" algn="l" rtl="0">
                        <a:spcBef>
                          <a:spcPts val="0"/>
                        </a:spcBef>
                        <a:spcAft>
                          <a:spcPts val="0"/>
                        </a:spcAft>
                        <a:buNone/>
                      </a:pPr>
                      <a:r>
                        <a:rPr lang="en" sz="1100" b="1">
                          <a:solidFill>
                            <a:srgbClr val="FFFFFF"/>
                          </a:solidFill>
                        </a:rPr>
                        <a:t>PC</a:t>
                      </a:r>
                      <a:endParaRPr sz="1100" b="1">
                        <a:solidFill>
                          <a:srgbClr val="FFFFFF"/>
                        </a:solidFill>
                      </a:endParaRPr>
                    </a:p>
                  </a:txBody>
                  <a:tcPr marL="91425" marR="91425" marT="91425" marB="91425"/>
                </a:tc>
                <a:tc>
                  <a:txBody>
                    <a:bodyPr/>
                    <a:lstStyle/>
                    <a:p>
                      <a:pPr marL="0" lvl="0" indent="0" algn="ctr" rtl="0">
                        <a:spcBef>
                          <a:spcPts val="0"/>
                        </a:spcBef>
                        <a:spcAft>
                          <a:spcPts val="0"/>
                        </a:spcAft>
                        <a:buNone/>
                      </a:pPr>
                      <a:r>
                        <a:rPr lang="en" sz="1100" b="1">
                          <a:solidFill>
                            <a:srgbClr val="FFFFFF"/>
                          </a:solidFill>
                        </a:rPr>
                        <a:t>617</a:t>
                      </a:r>
                      <a:endParaRPr sz="1100" b="1">
                        <a:solidFill>
                          <a:srgbClr val="FFFFFF"/>
                        </a:solidFill>
                      </a:endParaRPr>
                    </a:p>
                  </a:txBody>
                  <a:tcPr marL="91425" marR="91425" marT="91425" marB="91425"/>
                </a:tc>
                <a:tc>
                  <a:txBody>
                    <a:bodyPr/>
                    <a:lstStyle/>
                    <a:p>
                      <a:pPr marL="0" lvl="0" indent="0" algn="ctr" rtl="0">
                        <a:spcBef>
                          <a:spcPts val="0"/>
                        </a:spcBef>
                        <a:spcAft>
                          <a:spcPts val="0"/>
                        </a:spcAft>
                        <a:buNone/>
                      </a:pPr>
                      <a:r>
                        <a:rPr lang="en" sz="1100" b="1">
                          <a:solidFill>
                            <a:srgbClr val="FFFFFF"/>
                          </a:solidFill>
                        </a:rPr>
                        <a:t>$458,975</a:t>
                      </a:r>
                      <a:endParaRPr sz="1100" b="1">
                        <a:solidFill>
                          <a:srgbClr val="FFFFFF"/>
                        </a:solidFill>
                      </a:endParaRPr>
                    </a:p>
                  </a:txBody>
                  <a:tcPr marL="91425" marR="91425" marT="91425" marB="91425"/>
                </a:tc>
                <a:tc>
                  <a:txBody>
                    <a:bodyPr/>
                    <a:lstStyle/>
                    <a:p>
                      <a:pPr marL="0" lvl="0" indent="0" algn="ctr" rtl="0">
                        <a:spcBef>
                          <a:spcPts val="0"/>
                        </a:spcBef>
                        <a:spcAft>
                          <a:spcPts val="0"/>
                        </a:spcAft>
                        <a:buNone/>
                      </a:pPr>
                      <a:r>
                        <a:rPr lang="en" sz="1100" b="1">
                          <a:solidFill>
                            <a:srgbClr val="FFFFFF"/>
                          </a:solidFill>
                        </a:rPr>
                        <a:t>$107,347</a:t>
                      </a:r>
                      <a:endParaRPr sz="1100" b="1">
                        <a:solidFill>
                          <a:srgbClr val="FFFFFF"/>
                        </a:solidFill>
                      </a:endParaRPr>
                    </a:p>
                  </a:txBody>
                  <a:tcPr marL="91425" marR="91425" marT="91425" marB="91425"/>
                </a:tc>
                <a:extLst>
                  <a:ext uri="{0D108BD9-81ED-4DB2-BD59-A6C34878D82A}">
                    <a16:rowId xmlns:a16="http://schemas.microsoft.com/office/drawing/2014/main" val="10001"/>
                  </a:ext>
                </a:extLst>
              </a:tr>
              <a:tr h="453200">
                <a:tc>
                  <a:txBody>
                    <a:bodyPr/>
                    <a:lstStyle/>
                    <a:p>
                      <a:pPr marL="0" lvl="0" indent="0" algn="l" rtl="0">
                        <a:spcBef>
                          <a:spcPts val="0"/>
                        </a:spcBef>
                        <a:spcAft>
                          <a:spcPts val="0"/>
                        </a:spcAft>
                        <a:buNone/>
                      </a:pPr>
                      <a:r>
                        <a:rPr lang="en" sz="1100" b="1">
                          <a:solidFill>
                            <a:srgbClr val="FFFFFF"/>
                          </a:solidFill>
                        </a:rPr>
                        <a:t>Laptop</a:t>
                      </a:r>
                      <a:endParaRPr sz="1100" b="1">
                        <a:solidFill>
                          <a:srgbClr val="FFFFFF"/>
                        </a:solidFill>
                      </a:endParaRPr>
                    </a:p>
                  </a:txBody>
                  <a:tcPr marL="91425" marR="91425" marT="91425" marB="91425"/>
                </a:tc>
                <a:tc>
                  <a:txBody>
                    <a:bodyPr/>
                    <a:lstStyle/>
                    <a:p>
                      <a:pPr marL="0" lvl="0" indent="0" algn="ctr" rtl="0">
                        <a:spcBef>
                          <a:spcPts val="0"/>
                        </a:spcBef>
                        <a:spcAft>
                          <a:spcPts val="0"/>
                        </a:spcAft>
                        <a:buNone/>
                      </a:pPr>
                      <a:r>
                        <a:rPr lang="en" sz="1100" b="1">
                          <a:solidFill>
                            <a:srgbClr val="FFFFFF"/>
                          </a:solidFill>
                        </a:rPr>
                        <a:t>235</a:t>
                      </a:r>
                      <a:endParaRPr sz="1100" b="1">
                        <a:solidFill>
                          <a:srgbClr val="FFFFFF"/>
                        </a:solidFill>
                      </a:endParaRPr>
                    </a:p>
                  </a:txBody>
                  <a:tcPr marL="91425" marR="91425" marT="91425" marB="91425"/>
                </a:tc>
                <a:tc>
                  <a:txBody>
                    <a:bodyPr/>
                    <a:lstStyle/>
                    <a:p>
                      <a:pPr marL="0" lvl="0" indent="0" algn="ctr" rtl="0">
                        <a:spcBef>
                          <a:spcPts val="0"/>
                        </a:spcBef>
                        <a:spcAft>
                          <a:spcPts val="0"/>
                        </a:spcAft>
                        <a:buNone/>
                      </a:pPr>
                      <a:r>
                        <a:rPr lang="en" sz="1100" b="1">
                          <a:solidFill>
                            <a:srgbClr val="FFFFFF"/>
                          </a:solidFill>
                        </a:rPr>
                        <a:t>$289,765</a:t>
                      </a:r>
                      <a:endParaRPr sz="1100" b="1">
                        <a:solidFill>
                          <a:srgbClr val="FFFFFF"/>
                        </a:solidFill>
                      </a:endParaRPr>
                    </a:p>
                  </a:txBody>
                  <a:tcPr marL="91425" marR="91425" marT="91425" marB="91425"/>
                </a:tc>
                <a:tc>
                  <a:txBody>
                    <a:bodyPr/>
                    <a:lstStyle/>
                    <a:p>
                      <a:pPr marL="0" lvl="0" indent="0" algn="ctr" rtl="0">
                        <a:spcBef>
                          <a:spcPts val="0"/>
                        </a:spcBef>
                        <a:spcAft>
                          <a:spcPts val="0"/>
                        </a:spcAft>
                        <a:buNone/>
                      </a:pPr>
                      <a:r>
                        <a:rPr lang="en" sz="1100" b="1">
                          <a:solidFill>
                            <a:srgbClr val="FFFFFF"/>
                          </a:solidFill>
                        </a:rPr>
                        <a:t>$33,073</a:t>
                      </a:r>
                      <a:endParaRPr sz="1100" b="1">
                        <a:solidFill>
                          <a:srgbClr val="FFFFFF"/>
                        </a:solidFill>
                      </a:endParaRPr>
                    </a:p>
                  </a:txBody>
                  <a:tcPr marL="91425" marR="91425" marT="91425" marB="91425"/>
                </a:tc>
                <a:extLst>
                  <a:ext uri="{0D108BD9-81ED-4DB2-BD59-A6C34878D82A}">
                    <a16:rowId xmlns:a16="http://schemas.microsoft.com/office/drawing/2014/main" val="10002"/>
                  </a:ext>
                </a:extLst>
              </a:tr>
              <a:tr h="453200">
                <a:tc>
                  <a:txBody>
                    <a:bodyPr/>
                    <a:lstStyle/>
                    <a:p>
                      <a:pPr marL="0" lvl="0" indent="0" algn="l" rtl="0">
                        <a:spcBef>
                          <a:spcPts val="0"/>
                        </a:spcBef>
                        <a:spcAft>
                          <a:spcPts val="0"/>
                        </a:spcAft>
                        <a:buNone/>
                      </a:pPr>
                      <a:r>
                        <a:rPr lang="en" sz="1100" b="1">
                          <a:solidFill>
                            <a:srgbClr val="FFFFFF"/>
                          </a:solidFill>
                        </a:rPr>
                        <a:t>Netbook</a:t>
                      </a:r>
                      <a:endParaRPr sz="1100" b="1">
                        <a:solidFill>
                          <a:srgbClr val="FFFFFF"/>
                        </a:solidFill>
                      </a:endParaRPr>
                    </a:p>
                  </a:txBody>
                  <a:tcPr marL="91425" marR="91425" marT="91425" marB="91425"/>
                </a:tc>
                <a:tc>
                  <a:txBody>
                    <a:bodyPr/>
                    <a:lstStyle/>
                    <a:p>
                      <a:pPr marL="0" lvl="0" indent="0" algn="ctr" rtl="0">
                        <a:spcBef>
                          <a:spcPts val="0"/>
                        </a:spcBef>
                        <a:spcAft>
                          <a:spcPts val="0"/>
                        </a:spcAft>
                        <a:buNone/>
                      </a:pPr>
                      <a:r>
                        <a:rPr lang="en" sz="1100" b="1">
                          <a:solidFill>
                            <a:srgbClr val="FFFFFF"/>
                          </a:solidFill>
                        </a:rPr>
                        <a:t>1,503</a:t>
                      </a:r>
                      <a:endParaRPr sz="1100" b="1">
                        <a:solidFill>
                          <a:srgbClr val="FFFFFF"/>
                        </a:solidFill>
                      </a:endParaRPr>
                    </a:p>
                  </a:txBody>
                  <a:tcPr marL="91425" marR="91425" marT="91425" marB="91425"/>
                </a:tc>
                <a:tc>
                  <a:txBody>
                    <a:bodyPr/>
                    <a:lstStyle/>
                    <a:p>
                      <a:pPr marL="0" lvl="0" indent="0" algn="ctr" rtl="0">
                        <a:spcBef>
                          <a:spcPts val="0"/>
                        </a:spcBef>
                        <a:spcAft>
                          <a:spcPts val="0"/>
                        </a:spcAft>
                        <a:buNone/>
                      </a:pPr>
                      <a:r>
                        <a:rPr lang="en" sz="1100" b="1">
                          <a:solidFill>
                            <a:srgbClr val="FFFFFF"/>
                          </a:solidFill>
                        </a:rPr>
                        <a:t>$516,910</a:t>
                      </a:r>
                      <a:endParaRPr sz="1100" b="1">
                        <a:solidFill>
                          <a:srgbClr val="FFFFFF"/>
                        </a:solidFill>
                      </a:endParaRPr>
                    </a:p>
                  </a:txBody>
                  <a:tcPr marL="91425" marR="91425" marT="91425" marB="91425"/>
                </a:tc>
                <a:tc>
                  <a:txBody>
                    <a:bodyPr/>
                    <a:lstStyle/>
                    <a:p>
                      <a:pPr marL="0" lvl="0" indent="0" algn="ctr" rtl="0">
                        <a:spcBef>
                          <a:spcPts val="0"/>
                        </a:spcBef>
                        <a:spcAft>
                          <a:spcPts val="0"/>
                        </a:spcAft>
                        <a:buNone/>
                      </a:pPr>
                      <a:r>
                        <a:rPr lang="en" sz="1100" b="1">
                          <a:solidFill>
                            <a:srgbClr val="FFFFFF"/>
                          </a:solidFill>
                        </a:rPr>
                        <a:t>$47,566</a:t>
                      </a:r>
                      <a:endParaRPr sz="1100" b="1">
                        <a:solidFill>
                          <a:srgbClr val="FFFFFF"/>
                        </a:solidFill>
                      </a:endParaRPr>
                    </a:p>
                  </a:txBody>
                  <a:tcPr marL="91425" marR="91425" marT="91425" marB="91425"/>
                </a:tc>
                <a:extLst>
                  <a:ext uri="{0D108BD9-81ED-4DB2-BD59-A6C34878D82A}">
                    <a16:rowId xmlns:a16="http://schemas.microsoft.com/office/drawing/2014/main" val="10003"/>
                  </a:ext>
                </a:extLst>
              </a:tr>
              <a:tr h="453200">
                <a:tc>
                  <a:txBody>
                    <a:bodyPr/>
                    <a:lstStyle/>
                    <a:p>
                      <a:pPr marL="0" lvl="0" indent="0" algn="l" rtl="0">
                        <a:spcBef>
                          <a:spcPts val="0"/>
                        </a:spcBef>
                        <a:spcAft>
                          <a:spcPts val="0"/>
                        </a:spcAft>
                        <a:buNone/>
                      </a:pPr>
                      <a:r>
                        <a:rPr lang="en" sz="1100" b="1">
                          <a:solidFill>
                            <a:srgbClr val="FFFFFF"/>
                          </a:solidFill>
                        </a:rPr>
                        <a:t>Smartphone</a:t>
                      </a:r>
                      <a:endParaRPr sz="1100" b="1">
                        <a:solidFill>
                          <a:srgbClr val="FFFFFF"/>
                        </a:solidFill>
                      </a:endParaRPr>
                    </a:p>
                  </a:txBody>
                  <a:tcPr marL="91425" marR="91425" marT="91425" marB="91425"/>
                </a:tc>
                <a:tc>
                  <a:txBody>
                    <a:bodyPr/>
                    <a:lstStyle/>
                    <a:p>
                      <a:pPr marL="0" lvl="0" indent="0" algn="ctr" rtl="0">
                        <a:spcBef>
                          <a:spcPts val="0"/>
                        </a:spcBef>
                        <a:spcAft>
                          <a:spcPts val="0"/>
                        </a:spcAft>
                        <a:buNone/>
                      </a:pPr>
                      <a:r>
                        <a:rPr lang="en" sz="1100" b="1">
                          <a:solidFill>
                            <a:srgbClr val="FFFFFF"/>
                          </a:solidFill>
                        </a:rPr>
                        <a:t>1,420</a:t>
                      </a:r>
                      <a:endParaRPr sz="1100" b="1">
                        <a:solidFill>
                          <a:srgbClr val="FFFFFF"/>
                        </a:solidFill>
                      </a:endParaRPr>
                    </a:p>
                  </a:txBody>
                  <a:tcPr marL="91425" marR="91425" marT="91425" marB="91425"/>
                </a:tc>
                <a:tc>
                  <a:txBody>
                    <a:bodyPr/>
                    <a:lstStyle/>
                    <a:p>
                      <a:pPr marL="0" lvl="0" indent="0" algn="ctr" rtl="0">
                        <a:spcBef>
                          <a:spcPts val="0"/>
                        </a:spcBef>
                        <a:spcAft>
                          <a:spcPts val="0"/>
                        </a:spcAft>
                        <a:buNone/>
                      </a:pPr>
                      <a:r>
                        <a:rPr lang="en" sz="1100" b="1">
                          <a:solidFill>
                            <a:srgbClr val="FFFFFF"/>
                          </a:solidFill>
                        </a:rPr>
                        <a:t>$179,091</a:t>
                      </a:r>
                      <a:endParaRPr sz="1100" b="1">
                        <a:solidFill>
                          <a:srgbClr val="FFFFFF"/>
                        </a:solidFill>
                      </a:endParaRPr>
                    </a:p>
                  </a:txBody>
                  <a:tcPr marL="91425" marR="91425" marT="91425" marB="91425"/>
                </a:tc>
                <a:tc>
                  <a:txBody>
                    <a:bodyPr/>
                    <a:lstStyle/>
                    <a:p>
                      <a:pPr marL="0" lvl="0" indent="0" algn="ctr" rtl="0">
                        <a:spcBef>
                          <a:spcPts val="0"/>
                        </a:spcBef>
                        <a:spcAft>
                          <a:spcPts val="0"/>
                        </a:spcAft>
                        <a:buNone/>
                      </a:pPr>
                      <a:r>
                        <a:rPr lang="en" sz="1100" b="1">
                          <a:solidFill>
                            <a:srgbClr val="FFFFFF"/>
                          </a:solidFill>
                        </a:rPr>
                        <a:t>$20,566</a:t>
                      </a:r>
                      <a:endParaRPr sz="1100" b="1">
                        <a:solidFill>
                          <a:srgbClr val="FFFFFF"/>
                        </a:solidFill>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Predicting Customer Preference</a:t>
            </a:r>
            <a:endParaRPr sz="1800"/>
          </a:p>
          <a:p>
            <a:pPr marL="0" lvl="0" indent="0" algn="l" rtl="0">
              <a:spcBef>
                <a:spcPts val="0"/>
              </a:spcBef>
              <a:spcAft>
                <a:spcPts val="0"/>
              </a:spcAft>
              <a:buNone/>
            </a:pPr>
            <a:r>
              <a:rPr lang="en" sz="1550" b="1" i="1">
                <a:solidFill>
                  <a:srgbClr val="FFFFFF"/>
                </a:solidFill>
                <a:latin typeface="Roboto"/>
                <a:ea typeface="Roboto"/>
                <a:cs typeface="Roboto"/>
                <a:sym typeface="Roboto"/>
              </a:rPr>
              <a:t>Accessing Customer Reviews</a:t>
            </a:r>
            <a:r>
              <a:rPr lang="en" sz="1900" b="1" i="1">
                <a:solidFill>
                  <a:srgbClr val="FFFFFF"/>
                </a:solidFill>
                <a:latin typeface="Roboto"/>
                <a:ea typeface="Roboto"/>
                <a:cs typeface="Roboto"/>
                <a:sym typeface="Roboto"/>
              </a:rPr>
              <a:t> </a:t>
            </a:r>
            <a:endParaRPr/>
          </a:p>
        </p:txBody>
      </p:sp>
      <p:sp>
        <p:nvSpPr>
          <p:cNvPr id="162" name="Google Shape;162;p17"/>
          <p:cNvSpPr txBox="1"/>
          <p:nvPr/>
        </p:nvSpPr>
        <p:spPr>
          <a:xfrm>
            <a:off x="597125" y="1979150"/>
            <a:ext cx="3178800" cy="1477200"/>
          </a:xfrm>
          <a:prstGeom prst="rect">
            <a:avLst/>
          </a:prstGeom>
          <a:noFill/>
          <a:ln>
            <a:noFill/>
          </a:ln>
        </p:spPr>
        <p:txBody>
          <a:bodyPr spcFirstLastPara="1" wrap="square" lIns="91425" tIns="91425" rIns="91425" bIns="91425" anchor="t" anchorCtr="0">
            <a:noAutofit/>
          </a:bodyPr>
          <a:lstStyle/>
          <a:p>
            <a:pPr marL="457200" lvl="0" indent="-311150" algn="l" rtl="0">
              <a:spcBef>
                <a:spcPts val="0"/>
              </a:spcBef>
              <a:spcAft>
                <a:spcPts val="0"/>
              </a:spcAft>
              <a:buClr>
                <a:schemeClr val="lt1"/>
              </a:buClr>
              <a:buSzPts val="1300"/>
              <a:buChar char="➢"/>
            </a:pPr>
            <a:r>
              <a:rPr lang="en" sz="1300">
                <a:solidFill>
                  <a:schemeClr val="lt1"/>
                </a:solidFill>
              </a:rPr>
              <a:t>Customer and service reviews have a great impact on sales volumes.</a:t>
            </a:r>
            <a:endParaRPr sz="1300">
              <a:solidFill>
                <a:schemeClr val="lt1"/>
              </a:solidFill>
            </a:endParaRPr>
          </a:p>
          <a:p>
            <a:pPr marL="457200" lvl="0" indent="0" algn="l" rtl="0">
              <a:spcBef>
                <a:spcPts val="0"/>
              </a:spcBef>
              <a:spcAft>
                <a:spcPts val="0"/>
              </a:spcAft>
              <a:buNone/>
            </a:pPr>
            <a:endParaRPr sz="1300">
              <a:solidFill>
                <a:schemeClr val="lt1"/>
              </a:solidFill>
            </a:endParaRPr>
          </a:p>
          <a:p>
            <a:pPr marL="457200" lvl="0" indent="-311150" algn="l" rtl="0">
              <a:spcBef>
                <a:spcPts val="0"/>
              </a:spcBef>
              <a:spcAft>
                <a:spcPts val="0"/>
              </a:spcAft>
              <a:buClr>
                <a:schemeClr val="lt1"/>
              </a:buClr>
              <a:buSzPts val="1300"/>
              <a:buChar char="➢"/>
            </a:pPr>
            <a:r>
              <a:rPr lang="en" sz="1300">
                <a:solidFill>
                  <a:schemeClr val="lt1"/>
                </a:solidFill>
              </a:rPr>
              <a:t>More products with high service and customer reviews should be made and put in the inventory.</a:t>
            </a:r>
            <a:endParaRPr sz="1300">
              <a:latin typeface="Lato"/>
              <a:ea typeface="Lato"/>
              <a:cs typeface="Lato"/>
              <a:sym typeface="Lato"/>
            </a:endParaRPr>
          </a:p>
        </p:txBody>
      </p:sp>
      <p:pic>
        <p:nvPicPr>
          <p:cNvPr id="163" name="Google Shape;163;p17"/>
          <p:cNvPicPr preferRelativeResize="0"/>
          <p:nvPr/>
        </p:nvPicPr>
        <p:blipFill>
          <a:blip r:embed="rId3">
            <a:alphaModFix/>
          </a:blip>
          <a:stretch>
            <a:fillRect/>
          </a:stretch>
        </p:blipFill>
        <p:spPr>
          <a:xfrm>
            <a:off x="4128850" y="1307850"/>
            <a:ext cx="4648200" cy="3333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8"/>
          <p:cNvSpPr txBox="1">
            <a:spLocks noGrp="1"/>
          </p:cNvSpPr>
          <p:nvPr>
            <p:ph type="body" idx="1"/>
          </p:nvPr>
        </p:nvSpPr>
        <p:spPr>
          <a:xfrm>
            <a:off x="249150" y="1365600"/>
            <a:ext cx="4028700" cy="327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FFFFFF"/>
                </a:solidFill>
              </a:rPr>
              <a:t>Top 10 Electronidex Purchases:</a:t>
            </a:r>
            <a:endParaRPr b="1">
              <a:solidFill>
                <a:srgbClr val="FFFFFF"/>
              </a:solidFill>
            </a:endParaRPr>
          </a:p>
          <a:p>
            <a:pPr marL="457200" lvl="0" indent="0" algn="l" rtl="0">
              <a:spcBef>
                <a:spcPts val="1600"/>
              </a:spcBef>
              <a:spcAft>
                <a:spcPts val="0"/>
              </a:spcAft>
              <a:buNone/>
            </a:pPr>
            <a:r>
              <a:rPr lang="en">
                <a:solidFill>
                  <a:srgbClr val="FFFFFF"/>
                </a:solidFill>
              </a:rPr>
              <a:t>5 of the top 10 items were Desktops</a:t>
            </a:r>
            <a:br>
              <a:rPr lang="en">
                <a:solidFill>
                  <a:srgbClr val="FFFFFF"/>
                </a:solidFill>
              </a:rPr>
            </a:br>
            <a:r>
              <a:rPr lang="en">
                <a:solidFill>
                  <a:srgbClr val="FFFFFF"/>
                </a:solidFill>
              </a:rPr>
              <a:t>3 of the 10 items were Laptops</a:t>
            </a:r>
            <a:br>
              <a:rPr lang="en">
                <a:solidFill>
                  <a:srgbClr val="FFFFFF"/>
                </a:solidFill>
              </a:rPr>
            </a:br>
            <a:r>
              <a:rPr lang="en">
                <a:solidFill>
                  <a:srgbClr val="FFFFFF"/>
                </a:solidFill>
              </a:rPr>
              <a:t>Top ten list includes 4 Apple products</a:t>
            </a:r>
            <a:endParaRPr>
              <a:solidFill>
                <a:srgbClr val="FFFFFF"/>
              </a:solidFill>
            </a:endParaRPr>
          </a:p>
          <a:p>
            <a:pPr marL="0" lvl="0" indent="457200" algn="l" rtl="0">
              <a:spcBef>
                <a:spcPts val="1600"/>
              </a:spcBef>
              <a:spcAft>
                <a:spcPts val="0"/>
              </a:spcAft>
              <a:buNone/>
            </a:pPr>
            <a:br>
              <a:rPr lang="en" b="1">
                <a:solidFill>
                  <a:srgbClr val="FFFFFF"/>
                </a:solidFill>
              </a:rPr>
            </a:br>
            <a:r>
              <a:rPr lang="en" b="1">
                <a:solidFill>
                  <a:srgbClr val="FFFFFF"/>
                </a:solidFill>
              </a:rPr>
              <a:t>22% of the transactions are single item purchases.</a:t>
            </a:r>
            <a:br>
              <a:rPr lang="en" b="1">
                <a:solidFill>
                  <a:srgbClr val="FFFFFF"/>
                </a:solidFill>
              </a:rPr>
            </a:br>
            <a:r>
              <a:rPr lang="en" b="1">
                <a:solidFill>
                  <a:srgbClr val="FFFFFF"/>
                </a:solidFill>
              </a:rPr>
              <a:t>The top 3 products purchased individually include: </a:t>
            </a:r>
            <a:endParaRPr b="1">
              <a:solidFill>
                <a:srgbClr val="FFFFFF"/>
              </a:solidFill>
            </a:endParaRPr>
          </a:p>
          <a:p>
            <a:pPr marL="457200" lvl="0" indent="0" algn="l" rtl="0">
              <a:spcBef>
                <a:spcPts val="1600"/>
              </a:spcBef>
              <a:spcAft>
                <a:spcPts val="0"/>
              </a:spcAft>
              <a:buNone/>
            </a:pPr>
            <a:r>
              <a:rPr lang="en">
                <a:solidFill>
                  <a:srgbClr val="FFFFFF"/>
                </a:solidFill>
              </a:rPr>
              <a:t>Apple MacBook Air – 380</a:t>
            </a:r>
            <a:br>
              <a:rPr lang="en">
                <a:solidFill>
                  <a:srgbClr val="FFFFFF"/>
                </a:solidFill>
              </a:rPr>
            </a:br>
            <a:r>
              <a:rPr lang="en">
                <a:solidFill>
                  <a:srgbClr val="FFFFFF"/>
                </a:solidFill>
              </a:rPr>
              <a:t>Apple EarPods - 156</a:t>
            </a:r>
            <a:br>
              <a:rPr lang="en">
                <a:solidFill>
                  <a:srgbClr val="FFFFFF"/>
                </a:solidFill>
              </a:rPr>
            </a:br>
            <a:r>
              <a:rPr lang="en">
                <a:solidFill>
                  <a:srgbClr val="FFFFFF"/>
                </a:solidFill>
              </a:rPr>
              <a:t>iMac – 121</a:t>
            </a:r>
            <a:endParaRPr>
              <a:solidFill>
                <a:srgbClr val="FFFFFF"/>
              </a:solidFill>
            </a:endParaRPr>
          </a:p>
          <a:p>
            <a:pPr marL="0" lvl="0" indent="0" algn="l" rtl="0">
              <a:spcBef>
                <a:spcPts val="1600"/>
              </a:spcBef>
              <a:spcAft>
                <a:spcPts val="0"/>
              </a:spcAft>
              <a:buNone/>
            </a:pPr>
            <a:endParaRPr>
              <a:solidFill>
                <a:srgbClr val="FFFFFF"/>
              </a:solidFill>
            </a:endParaRPr>
          </a:p>
          <a:p>
            <a:pPr marL="0" lvl="0" indent="0" algn="l" rtl="0">
              <a:spcBef>
                <a:spcPts val="1600"/>
              </a:spcBef>
              <a:spcAft>
                <a:spcPts val="1600"/>
              </a:spcAft>
              <a:buNone/>
            </a:pPr>
            <a:endParaRPr>
              <a:solidFill>
                <a:srgbClr val="FFFFFF"/>
              </a:solidFill>
            </a:endParaRPr>
          </a:p>
        </p:txBody>
      </p:sp>
      <p:pic>
        <p:nvPicPr>
          <p:cNvPr id="169" name="Google Shape;169;p18" title="Points scored"/>
          <p:cNvPicPr preferRelativeResize="0"/>
          <p:nvPr/>
        </p:nvPicPr>
        <p:blipFill>
          <a:blip r:embed="rId3">
            <a:alphaModFix/>
          </a:blip>
          <a:stretch>
            <a:fillRect/>
          </a:stretch>
        </p:blipFill>
        <p:spPr>
          <a:xfrm>
            <a:off x="4277850" y="1118379"/>
            <a:ext cx="4701225" cy="3554870"/>
          </a:xfrm>
          <a:prstGeom prst="rect">
            <a:avLst/>
          </a:prstGeom>
          <a:noFill/>
          <a:ln>
            <a:noFill/>
          </a:ln>
        </p:spPr>
      </p:pic>
      <p:sp>
        <p:nvSpPr>
          <p:cNvPr id="170" name="Google Shape;170;p18"/>
          <p:cNvSpPr txBox="1">
            <a:spLocks noGrp="1"/>
          </p:cNvSpPr>
          <p:nvPr>
            <p:ph type="title"/>
          </p:nvPr>
        </p:nvSpPr>
        <p:spPr>
          <a:xfrm>
            <a:off x="1260625" y="249400"/>
            <a:ext cx="7038900" cy="74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Predicting Customer Preference</a:t>
            </a:r>
            <a:endParaRPr sz="1800"/>
          </a:p>
          <a:p>
            <a:pPr marL="0" lvl="0" indent="0" algn="l" rtl="0">
              <a:spcBef>
                <a:spcPts val="0"/>
              </a:spcBef>
              <a:spcAft>
                <a:spcPts val="0"/>
              </a:spcAft>
              <a:buNone/>
            </a:pPr>
            <a:r>
              <a:rPr lang="en" sz="1550" b="1" i="1">
                <a:highlight>
                  <a:schemeClr val="dk1"/>
                </a:highlight>
                <a:latin typeface="Roboto"/>
                <a:ea typeface="Roboto"/>
                <a:cs typeface="Roboto"/>
                <a:sym typeface="Roboto"/>
              </a:rPr>
              <a:t>Electronidex: Transaction Observations</a:t>
            </a:r>
            <a:endParaRPr sz="2700" b="1" i="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9"/>
          <p:cNvSpPr txBox="1">
            <a:spLocks noGrp="1"/>
          </p:cNvSpPr>
          <p:nvPr>
            <p:ph type="body" idx="1"/>
          </p:nvPr>
        </p:nvSpPr>
        <p:spPr>
          <a:xfrm>
            <a:off x="404575" y="1346150"/>
            <a:ext cx="3674400" cy="348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400">
                <a:latin typeface="Arial"/>
                <a:ea typeface="Arial"/>
                <a:cs typeface="Arial"/>
                <a:sym typeface="Arial"/>
              </a:rPr>
              <a:t>Buying Pattern Observations: </a:t>
            </a:r>
            <a:endParaRPr sz="1400">
              <a:solidFill>
                <a:srgbClr val="FFFFFF"/>
              </a:solidFill>
              <a:latin typeface="Arial"/>
              <a:ea typeface="Arial"/>
              <a:cs typeface="Arial"/>
              <a:sym typeface="Arial"/>
            </a:endParaRPr>
          </a:p>
          <a:p>
            <a:pPr marL="457200" lvl="0" indent="-317500" algn="l" rtl="0">
              <a:spcBef>
                <a:spcPts val="1600"/>
              </a:spcBef>
              <a:spcAft>
                <a:spcPts val="0"/>
              </a:spcAft>
              <a:buClr>
                <a:srgbClr val="FFFFFF"/>
              </a:buClr>
              <a:buSzPts val="1400"/>
              <a:buFont typeface="Arial"/>
              <a:buChar char="➢"/>
            </a:pPr>
            <a:r>
              <a:rPr lang="en" sz="1400">
                <a:solidFill>
                  <a:srgbClr val="FFFFFF"/>
                </a:solidFill>
                <a:latin typeface="Arial"/>
                <a:ea typeface="Arial"/>
                <a:cs typeface="Arial"/>
                <a:sym typeface="Arial"/>
              </a:rPr>
              <a:t>Customers purchase multiple Desktops and Laptops of different types in a single transaction</a:t>
            </a:r>
            <a:endParaRPr sz="1400">
              <a:solidFill>
                <a:srgbClr val="FFFFFF"/>
              </a:solidFill>
              <a:latin typeface="Arial"/>
              <a:ea typeface="Arial"/>
              <a:cs typeface="Arial"/>
              <a:sym typeface="Arial"/>
            </a:endParaRPr>
          </a:p>
          <a:p>
            <a:pPr marL="457200" lvl="0" indent="-317500" algn="l" rtl="0">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The Dell Desktop &amp; iMac were purchased together 537 times</a:t>
            </a:r>
            <a:endParaRPr sz="1400">
              <a:solidFill>
                <a:srgbClr val="FFFFFF"/>
              </a:solidFill>
              <a:latin typeface="Arial"/>
              <a:ea typeface="Arial"/>
              <a:cs typeface="Arial"/>
              <a:sym typeface="Arial"/>
            </a:endParaRPr>
          </a:p>
          <a:p>
            <a:pPr marL="457200" lvl="0" indent="-317500" algn="l" rtl="0">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The Acer Aspire, ViewSonic Monitor and HP Laptop were purchased together 106 times</a:t>
            </a:r>
            <a:endParaRPr sz="1400">
              <a:solidFill>
                <a:srgbClr val="FFFFFF"/>
              </a:solidFill>
              <a:latin typeface="Arial"/>
              <a:ea typeface="Arial"/>
              <a:cs typeface="Arial"/>
              <a:sym typeface="Arial"/>
            </a:endParaRPr>
          </a:p>
          <a:p>
            <a:pPr marL="0" lvl="0" indent="0" algn="l" rtl="0">
              <a:lnSpc>
                <a:spcPct val="100000"/>
              </a:lnSpc>
              <a:spcBef>
                <a:spcPts val="1600"/>
              </a:spcBef>
              <a:spcAft>
                <a:spcPts val="0"/>
              </a:spcAft>
              <a:buNone/>
            </a:pPr>
            <a:r>
              <a:rPr lang="en" sz="1400">
                <a:highlight>
                  <a:schemeClr val="dk1"/>
                </a:highlight>
                <a:latin typeface="Arial"/>
                <a:ea typeface="Arial"/>
                <a:cs typeface="Arial"/>
                <a:sym typeface="Arial"/>
              </a:rPr>
              <a:t>Based on our findings, Electronidex seems to be a B2B company. </a:t>
            </a:r>
            <a:endParaRPr sz="1400">
              <a:solidFill>
                <a:srgbClr val="FFFFFF"/>
              </a:solidFill>
              <a:latin typeface="Arial"/>
              <a:ea typeface="Arial"/>
              <a:cs typeface="Arial"/>
              <a:sym typeface="Arial"/>
            </a:endParaRPr>
          </a:p>
          <a:p>
            <a:pPr marL="0" lvl="0" indent="0" algn="l" rtl="0">
              <a:spcBef>
                <a:spcPts val="0"/>
              </a:spcBef>
              <a:spcAft>
                <a:spcPts val="0"/>
              </a:spcAft>
              <a:buNone/>
            </a:pPr>
            <a:endParaRPr sz="1400">
              <a:solidFill>
                <a:srgbClr val="FFFFFF"/>
              </a:solidFill>
              <a:latin typeface="Arial"/>
              <a:ea typeface="Arial"/>
              <a:cs typeface="Arial"/>
              <a:sym typeface="Arial"/>
            </a:endParaRPr>
          </a:p>
          <a:p>
            <a:pPr marL="0" lvl="0" indent="0" algn="l" rtl="0">
              <a:spcBef>
                <a:spcPts val="1600"/>
              </a:spcBef>
              <a:spcAft>
                <a:spcPts val="1600"/>
              </a:spcAft>
              <a:buNone/>
            </a:pPr>
            <a:endParaRPr sz="1400">
              <a:latin typeface="Arial"/>
              <a:ea typeface="Arial"/>
              <a:cs typeface="Arial"/>
              <a:sym typeface="Arial"/>
            </a:endParaRPr>
          </a:p>
        </p:txBody>
      </p:sp>
      <p:sp>
        <p:nvSpPr>
          <p:cNvPr id="176" name="Google Shape;176;p19"/>
          <p:cNvSpPr txBox="1">
            <a:spLocks noGrp="1"/>
          </p:cNvSpPr>
          <p:nvPr>
            <p:ph type="title"/>
          </p:nvPr>
        </p:nvSpPr>
        <p:spPr>
          <a:xfrm>
            <a:off x="1260625" y="249400"/>
            <a:ext cx="7038900" cy="74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Predicting Customer Preference</a:t>
            </a:r>
            <a:endParaRPr sz="1800"/>
          </a:p>
          <a:p>
            <a:pPr marL="0" lvl="0" indent="0" algn="l" rtl="0">
              <a:spcBef>
                <a:spcPts val="0"/>
              </a:spcBef>
              <a:spcAft>
                <a:spcPts val="0"/>
              </a:spcAft>
              <a:buNone/>
            </a:pPr>
            <a:r>
              <a:rPr lang="en" sz="1550" b="1" i="1">
                <a:highlight>
                  <a:schemeClr val="dk1"/>
                </a:highlight>
                <a:latin typeface="Roboto"/>
                <a:ea typeface="Roboto"/>
                <a:cs typeface="Roboto"/>
                <a:sym typeface="Roboto"/>
              </a:rPr>
              <a:t>Electronidex: Associations Between Products</a:t>
            </a:r>
            <a:endParaRPr sz="2700" b="1" i="1"/>
          </a:p>
        </p:txBody>
      </p:sp>
      <p:grpSp>
        <p:nvGrpSpPr>
          <p:cNvPr id="177" name="Google Shape;177;p19"/>
          <p:cNvGrpSpPr/>
          <p:nvPr/>
        </p:nvGrpSpPr>
        <p:grpSpPr>
          <a:xfrm>
            <a:off x="4200549" y="3073713"/>
            <a:ext cx="4802050" cy="1758438"/>
            <a:chOff x="4220049" y="3148363"/>
            <a:chExt cx="4802050" cy="1758438"/>
          </a:xfrm>
        </p:grpSpPr>
        <p:pic>
          <p:nvPicPr>
            <p:cNvPr id="178" name="Google Shape;178;p19"/>
            <p:cNvPicPr preferRelativeResize="0"/>
            <p:nvPr/>
          </p:nvPicPr>
          <p:blipFill>
            <a:blip r:embed="rId3">
              <a:alphaModFix/>
            </a:blip>
            <a:stretch>
              <a:fillRect/>
            </a:stretch>
          </p:blipFill>
          <p:spPr>
            <a:xfrm>
              <a:off x="4220049" y="3148375"/>
              <a:ext cx="2083250" cy="1758425"/>
            </a:xfrm>
            <a:prstGeom prst="rect">
              <a:avLst/>
            </a:prstGeom>
            <a:noFill/>
            <a:ln>
              <a:noFill/>
            </a:ln>
          </p:spPr>
        </p:pic>
        <p:pic>
          <p:nvPicPr>
            <p:cNvPr id="179" name="Google Shape;179;p19"/>
            <p:cNvPicPr preferRelativeResize="0"/>
            <p:nvPr/>
          </p:nvPicPr>
          <p:blipFill>
            <a:blip r:embed="rId3">
              <a:alphaModFix/>
            </a:blip>
            <a:stretch>
              <a:fillRect/>
            </a:stretch>
          </p:blipFill>
          <p:spPr>
            <a:xfrm>
              <a:off x="6938849" y="3148363"/>
              <a:ext cx="2083250" cy="1758425"/>
            </a:xfrm>
            <a:prstGeom prst="rect">
              <a:avLst/>
            </a:prstGeom>
            <a:noFill/>
            <a:ln>
              <a:noFill/>
            </a:ln>
          </p:spPr>
        </p:pic>
        <p:sp>
          <p:nvSpPr>
            <p:cNvPr id="180" name="Google Shape;180;p19"/>
            <p:cNvSpPr/>
            <p:nvPr/>
          </p:nvSpPr>
          <p:spPr>
            <a:xfrm>
              <a:off x="6497050" y="3869900"/>
              <a:ext cx="315300" cy="1536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9"/>
            <p:cNvSpPr txBox="1"/>
            <p:nvPr/>
          </p:nvSpPr>
          <p:spPr>
            <a:xfrm>
              <a:off x="7454425" y="3565075"/>
              <a:ext cx="574200" cy="33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iMac</a:t>
              </a:r>
              <a:endParaRPr>
                <a:latin typeface="Lato"/>
                <a:ea typeface="Lato"/>
                <a:cs typeface="Lato"/>
                <a:sym typeface="Lato"/>
              </a:endParaRPr>
            </a:p>
          </p:txBody>
        </p:sp>
        <p:sp>
          <p:nvSpPr>
            <p:cNvPr id="182" name="Google Shape;182;p19"/>
            <p:cNvSpPr txBox="1"/>
            <p:nvPr/>
          </p:nvSpPr>
          <p:spPr>
            <a:xfrm>
              <a:off x="4477050" y="3565075"/>
              <a:ext cx="1063500" cy="33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Lato"/>
                  <a:ea typeface="Lato"/>
                  <a:cs typeface="Lato"/>
                  <a:sym typeface="Lato"/>
                </a:rPr>
                <a:t>Dell Desktop</a:t>
              </a:r>
              <a:endParaRPr>
                <a:latin typeface="Lato"/>
                <a:ea typeface="Lato"/>
                <a:cs typeface="Lato"/>
                <a:sym typeface="Lato"/>
              </a:endParaRPr>
            </a:p>
          </p:txBody>
        </p:sp>
      </p:grpSp>
      <p:sp>
        <p:nvSpPr>
          <p:cNvPr id="183" name="Google Shape;183;p19"/>
          <p:cNvSpPr/>
          <p:nvPr/>
        </p:nvSpPr>
        <p:spPr>
          <a:xfrm>
            <a:off x="4161500" y="3029450"/>
            <a:ext cx="4802100" cy="16578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 name="Google Shape;184;p19"/>
          <p:cNvGrpSpPr/>
          <p:nvPr/>
        </p:nvGrpSpPr>
        <p:grpSpPr>
          <a:xfrm>
            <a:off x="4104138" y="1124600"/>
            <a:ext cx="4916820" cy="1657800"/>
            <a:chOff x="4145700" y="935475"/>
            <a:chExt cx="4916820" cy="1657800"/>
          </a:xfrm>
        </p:grpSpPr>
        <p:grpSp>
          <p:nvGrpSpPr>
            <p:cNvPr id="185" name="Google Shape;185;p19"/>
            <p:cNvGrpSpPr/>
            <p:nvPr/>
          </p:nvGrpSpPr>
          <p:grpSpPr>
            <a:xfrm>
              <a:off x="4198740" y="1090830"/>
              <a:ext cx="1759529" cy="1480927"/>
              <a:chOff x="4231375" y="2079900"/>
              <a:chExt cx="2911200" cy="2911200"/>
            </a:xfrm>
          </p:grpSpPr>
          <p:pic>
            <p:nvPicPr>
              <p:cNvPr id="186" name="Google Shape;186;p19"/>
              <p:cNvPicPr preferRelativeResize="0"/>
              <p:nvPr/>
            </p:nvPicPr>
            <p:blipFill>
              <a:blip r:embed="rId4">
                <a:alphaModFix/>
              </a:blip>
              <a:stretch>
                <a:fillRect/>
              </a:stretch>
            </p:blipFill>
            <p:spPr>
              <a:xfrm>
                <a:off x="4231375" y="2079900"/>
                <a:ext cx="2911200" cy="2911200"/>
              </a:xfrm>
              <a:prstGeom prst="rect">
                <a:avLst/>
              </a:prstGeom>
              <a:noFill/>
              <a:ln>
                <a:noFill/>
              </a:ln>
            </p:spPr>
          </p:pic>
          <p:sp>
            <p:nvSpPr>
              <p:cNvPr id="187" name="Google Shape;187;p19"/>
              <p:cNvSpPr txBox="1"/>
              <p:nvPr/>
            </p:nvSpPr>
            <p:spPr>
              <a:xfrm>
                <a:off x="4975247" y="2829296"/>
                <a:ext cx="1423500" cy="349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Lato"/>
                    <a:ea typeface="Lato"/>
                    <a:cs typeface="Lato"/>
                    <a:sym typeface="Lato"/>
                  </a:rPr>
                  <a:t>Acer Aspire</a:t>
                </a:r>
                <a:endParaRPr>
                  <a:latin typeface="Lato"/>
                  <a:ea typeface="Lato"/>
                  <a:cs typeface="Lato"/>
                  <a:sym typeface="Lato"/>
                </a:endParaRPr>
              </a:p>
            </p:txBody>
          </p:sp>
        </p:grpSp>
        <p:pic>
          <p:nvPicPr>
            <p:cNvPr id="188" name="Google Shape;188;p19"/>
            <p:cNvPicPr preferRelativeResize="0"/>
            <p:nvPr/>
          </p:nvPicPr>
          <p:blipFill>
            <a:blip r:embed="rId4">
              <a:alphaModFix/>
            </a:blip>
            <a:stretch>
              <a:fillRect/>
            </a:stretch>
          </p:blipFill>
          <p:spPr>
            <a:xfrm>
              <a:off x="7302990" y="1090830"/>
              <a:ext cx="1759530" cy="1480928"/>
            </a:xfrm>
            <a:prstGeom prst="rect">
              <a:avLst/>
            </a:prstGeom>
            <a:noFill/>
            <a:ln>
              <a:noFill/>
            </a:ln>
          </p:spPr>
        </p:pic>
        <p:sp>
          <p:nvSpPr>
            <p:cNvPr id="189" name="Google Shape;189;p19"/>
            <p:cNvSpPr txBox="1"/>
            <p:nvPr/>
          </p:nvSpPr>
          <p:spPr>
            <a:xfrm>
              <a:off x="7651013" y="1464225"/>
              <a:ext cx="1063500" cy="60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Lato"/>
                  <a:ea typeface="Lato"/>
                  <a:cs typeface="Lato"/>
                  <a:sym typeface="Lato"/>
                </a:rPr>
                <a:t>HP Laptop</a:t>
              </a:r>
              <a:endParaRPr>
                <a:latin typeface="Lato"/>
                <a:ea typeface="Lato"/>
                <a:cs typeface="Lato"/>
                <a:sym typeface="Lato"/>
              </a:endParaRPr>
            </a:p>
          </p:txBody>
        </p:sp>
        <p:sp>
          <p:nvSpPr>
            <p:cNvPr id="190" name="Google Shape;190;p19"/>
            <p:cNvSpPr/>
            <p:nvPr/>
          </p:nvSpPr>
          <p:spPr>
            <a:xfrm>
              <a:off x="5764425" y="1622775"/>
              <a:ext cx="315300" cy="283200"/>
            </a:xfrm>
            <a:prstGeom prst="mathPlus">
              <a:avLst>
                <a:gd name="adj1" fmla="val 2352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1" name="Google Shape;191;p19"/>
            <p:cNvPicPr preferRelativeResize="0"/>
            <p:nvPr/>
          </p:nvPicPr>
          <p:blipFill>
            <a:blip r:embed="rId5">
              <a:alphaModFix/>
            </a:blip>
            <a:stretch>
              <a:fillRect/>
            </a:stretch>
          </p:blipFill>
          <p:spPr>
            <a:xfrm>
              <a:off x="6098900" y="1357380"/>
              <a:ext cx="1063500" cy="947820"/>
            </a:xfrm>
            <a:prstGeom prst="rect">
              <a:avLst/>
            </a:prstGeom>
            <a:noFill/>
            <a:ln>
              <a:noFill/>
            </a:ln>
          </p:spPr>
        </p:pic>
        <p:sp>
          <p:nvSpPr>
            <p:cNvPr id="192" name="Google Shape;192;p19"/>
            <p:cNvSpPr/>
            <p:nvPr/>
          </p:nvSpPr>
          <p:spPr>
            <a:xfrm>
              <a:off x="7162400" y="1687575"/>
              <a:ext cx="315300" cy="1536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9"/>
            <p:cNvSpPr txBox="1"/>
            <p:nvPr/>
          </p:nvSpPr>
          <p:spPr>
            <a:xfrm>
              <a:off x="6108664" y="1504725"/>
              <a:ext cx="1024800" cy="51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ViewSonic Monitor</a:t>
              </a:r>
              <a:endParaRPr>
                <a:latin typeface="Lato"/>
                <a:ea typeface="Lato"/>
                <a:cs typeface="Lato"/>
                <a:sym typeface="Lato"/>
              </a:endParaRPr>
            </a:p>
          </p:txBody>
        </p:sp>
        <p:sp>
          <p:nvSpPr>
            <p:cNvPr id="194" name="Google Shape;194;p19"/>
            <p:cNvSpPr/>
            <p:nvPr/>
          </p:nvSpPr>
          <p:spPr>
            <a:xfrm>
              <a:off x="4145700" y="935475"/>
              <a:ext cx="4916700" cy="16578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Predicting Customer Preference</a:t>
            </a:r>
            <a:endParaRPr sz="1800"/>
          </a:p>
          <a:p>
            <a:pPr marL="0" lvl="0" indent="0" algn="l" rtl="0">
              <a:spcBef>
                <a:spcPts val="0"/>
              </a:spcBef>
              <a:spcAft>
                <a:spcPts val="0"/>
              </a:spcAft>
              <a:buNone/>
            </a:pPr>
            <a:r>
              <a:rPr lang="en" sz="1550" b="1" i="1">
                <a:solidFill>
                  <a:srgbClr val="FFFFFF"/>
                </a:solidFill>
                <a:latin typeface="Roboto"/>
                <a:ea typeface="Roboto"/>
                <a:cs typeface="Roboto"/>
                <a:sym typeface="Roboto"/>
              </a:rPr>
              <a:t>Should Blackwell Acquire Electronidex?</a:t>
            </a:r>
            <a:endParaRPr sz="1550"/>
          </a:p>
        </p:txBody>
      </p:sp>
      <p:sp>
        <p:nvSpPr>
          <p:cNvPr id="200" name="Google Shape;200;p20"/>
          <p:cNvSpPr txBox="1">
            <a:spLocks noGrp="1"/>
          </p:cNvSpPr>
          <p:nvPr>
            <p:ph type="body" idx="1"/>
          </p:nvPr>
        </p:nvSpPr>
        <p:spPr>
          <a:xfrm>
            <a:off x="951900" y="1398500"/>
            <a:ext cx="3772200" cy="32772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b="1"/>
              <a:t>Good Fit for Blackwell:</a:t>
            </a:r>
            <a:endParaRPr/>
          </a:p>
          <a:p>
            <a:pPr marL="457200" lvl="0" indent="-311150" algn="l" rtl="0">
              <a:lnSpc>
                <a:spcPct val="150000"/>
              </a:lnSpc>
              <a:spcBef>
                <a:spcPts val="1600"/>
              </a:spcBef>
              <a:spcAft>
                <a:spcPts val="0"/>
              </a:spcAft>
              <a:buSzPts val="1300"/>
              <a:buChar char="➢"/>
            </a:pPr>
            <a:r>
              <a:rPr lang="en"/>
              <a:t>Over 15,000 Desktop &amp; Laptop Purchases</a:t>
            </a:r>
            <a:endParaRPr/>
          </a:p>
          <a:p>
            <a:pPr marL="457200" lvl="0" indent="-311150" algn="l" rtl="0">
              <a:lnSpc>
                <a:spcPct val="150000"/>
              </a:lnSpc>
              <a:spcBef>
                <a:spcPts val="0"/>
              </a:spcBef>
              <a:spcAft>
                <a:spcPts val="0"/>
              </a:spcAft>
              <a:buSzPts val="1300"/>
              <a:buChar char="➢"/>
            </a:pPr>
            <a:r>
              <a:rPr lang="en"/>
              <a:t>28 Desktop, Laptop &amp; Monitor Products</a:t>
            </a:r>
            <a:endParaRPr/>
          </a:p>
          <a:p>
            <a:pPr marL="457200" lvl="0" indent="-311150" algn="l" rtl="0">
              <a:lnSpc>
                <a:spcPct val="150000"/>
              </a:lnSpc>
              <a:spcBef>
                <a:spcPts val="0"/>
              </a:spcBef>
              <a:spcAft>
                <a:spcPts val="0"/>
              </a:spcAft>
              <a:buSzPts val="1300"/>
              <a:buChar char="➢"/>
            </a:pPr>
            <a:r>
              <a:rPr lang="en"/>
              <a:t>9 Gaming Products</a:t>
            </a:r>
            <a:endParaRPr/>
          </a:p>
          <a:p>
            <a:pPr marL="0" lvl="0" indent="0" algn="l" rtl="0">
              <a:spcBef>
                <a:spcPts val="1600"/>
              </a:spcBef>
              <a:spcAft>
                <a:spcPts val="0"/>
              </a:spcAft>
              <a:buNone/>
            </a:pPr>
            <a:r>
              <a:rPr lang="en" b="1"/>
              <a:t>Benefits From the Acquisition:</a:t>
            </a:r>
            <a:endParaRPr b="1"/>
          </a:p>
          <a:p>
            <a:pPr marL="457200" lvl="0" indent="-311150" algn="l" rtl="0">
              <a:lnSpc>
                <a:spcPct val="150000"/>
              </a:lnSpc>
              <a:spcBef>
                <a:spcPts val="1600"/>
              </a:spcBef>
              <a:spcAft>
                <a:spcPts val="0"/>
              </a:spcAft>
              <a:buSzPts val="1300"/>
              <a:buChar char="➢"/>
            </a:pPr>
            <a:r>
              <a:rPr lang="en"/>
              <a:t>Increase Sales Volume &amp; Product Variety</a:t>
            </a:r>
            <a:endParaRPr/>
          </a:p>
          <a:p>
            <a:pPr marL="457200" lvl="0" indent="-311150" algn="l" rtl="0">
              <a:lnSpc>
                <a:spcPct val="150000"/>
              </a:lnSpc>
              <a:spcBef>
                <a:spcPts val="0"/>
              </a:spcBef>
              <a:spcAft>
                <a:spcPts val="0"/>
              </a:spcAft>
              <a:buSzPts val="1300"/>
              <a:buChar char="➢"/>
            </a:pPr>
            <a:r>
              <a:rPr lang="en"/>
              <a:t>More Business Clientele</a:t>
            </a:r>
            <a:endParaRPr/>
          </a:p>
          <a:p>
            <a:pPr marL="457200" lvl="0" indent="-311150" algn="l" rtl="0">
              <a:lnSpc>
                <a:spcPct val="150000"/>
              </a:lnSpc>
              <a:spcBef>
                <a:spcPts val="0"/>
              </a:spcBef>
              <a:spcAft>
                <a:spcPts val="0"/>
              </a:spcAft>
              <a:buSzPts val="1300"/>
              <a:buChar char="➢"/>
            </a:pPr>
            <a:r>
              <a:rPr lang="en"/>
              <a:t>Cross-Selling Items</a:t>
            </a:r>
            <a:endParaRPr/>
          </a:p>
          <a:p>
            <a:pPr marL="457200" lvl="0" indent="-311150" algn="l" rtl="0">
              <a:lnSpc>
                <a:spcPct val="150000"/>
              </a:lnSpc>
              <a:spcBef>
                <a:spcPts val="0"/>
              </a:spcBef>
              <a:spcAft>
                <a:spcPts val="0"/>
              </a:spcAft>
              <a:buSzPts val="1300"/>
              <a:buChar char="➢"/>
            </a:pPr>
            <a:r>
              <a:rPr lang="en"/>
              <a:t>Experience In eCommerce</a:t>
            </a:r>
            <a:endParaRPr/>
          </a:p>
        </p:txBody>
      </p:sp>
      <p:pic>
        <p:nvPicPr>
          <p:cNvPr id="201" name="Google Shape;201;p20" title="Points scored"/>
          <p:cNvPicPr preferRelativeResize="0"/>
          <p:nvPr/>
        </p:nvPicPr>
        <p:blipFill>
          <a:blip r:embed="rId3">
            <a:alphaModFix/>
          </a:blip>
          <a:stretch>
            <a:fillRect/>
          </a:stretch>
        </p:blipFill>
        <p:spPr>
          <a:xfrm>
            <a:off x="4724100" y="1307850"/>
            <a:ext cx="4419900" cy="38356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Predicting Customer Preference</a:t>
            </a:r>
            <a:endParaRPr sz="1800"/>
          </a:p>
          <a:p>
            <a:pPr marL="0" lvl="0" indent="0" algn="l" rtl="0">
              <a:spcBef>
                <a:spcPts val="0"/>
              </a:spcBef>
              <a:spcAft>
                <a:spcPts val="0"/>
              </a:spcAft>
              <a:buNone/>
            </a:pPr>
            <a:r>
              <a:rPr lang="en" sz="1550" b="1" i="1">
                <a:solidFill>
                  <a:srgbClr val="FFFFFF"/>
                </a:solidFill>
                <a:latin typeface="Roboto"/>
                <a:ea typeface="Roboto"/>
                <a:cs typeface="Roboto"/>
                <a:sym typeface="Roboto"/>
              </a:rPr>
              <a:t>Overview</a:t>
            </a:r>
            <a:endParaRPr sz="1550"/>
          </a:p>
        </p:txBody>
      </p:sp>
      <p:sp>
        <p:nvSpPr>
          <p:cNvPr id="207" name="Google Shape;207;p21"/>
          <p:cNvSpPr txBox="1">
            <a:spLocks noGrp="1"/>
          </p:cNvSpPr>
          <p:nvPr>
            <p:ph type="body" idx="1"/>
          </p:nvPr>
        </p:nvSpPr>
        <p:spPr>
          <a:xfrm>
            <a:off x="1297500" y="1077425"/>
            <a:ext cx="7426200" cy="406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Outline of Data Mining Analysis:</a:t>
            </a:r>
            <a:endParaRPr b="1"/>
          </a:p>
          <a:p>
            <a:pPr marL="457200" lvl="0" indent="-311150" algn="l" rtl="0">
              <a:lnSpc>
                <a:spcPct val="150000"/>
              </a:lnSpc>
              <a:spcBef>
                <a:spcPts val="1600"/>
              </a:spcBef>
              <a:spcAft>
                <a:spcPts val="0"/>
              </a:spcAft>
              <a:buSzPts val="1300"/>
              <a:buChar char="➢"/>
            </a:pPr>
            <a:r>
              <a:rPr lang="en"/>
              <a:t>Predicted Customer Brand Preferences for 2 Computer Products</a:t>
            </a:r>
            <a:endParaRPr/>
          </a:p>
          <a:p>
            <a:pPr marL="457200" lvl="0" indent="-311150" algn="l" rtl="0">
              <a:lnSpc>
                <a:spcPct val="150000"/>
              </a:lnSpc>
              <a:spcBef>
                <a:spcPts val="0"/>
              </a:spcBef>
              <a:spcAft>
                <a:spcPts val="0"/>
              </a:spcAft>
              <a:buSzPts val="1300"/>
              <a:buChar char="➢"/>
            </a:pPr>
            <a:r>
              <a:rPr lang="en"/>
              <a:t>Predicted Sales Volume, Revenue &amp; Profit for 4 New Product Types</a:t>
            </a:r>
            <a:endParaRPr/>
          </a:p>
          <a:p>
            <a:pPr marL="457200" lvl="0" indent="-311150" algn="l" rtl="0">
              <a:lnSpc>
                <a:spcPct val="150000"/>
              </a:lnSpc>
              <a:spcBef>
                <a:spcPts val="0"/>
              </a:spcBef>
              <a:spcAft>
                <a:spcPts val="0"/>
              </a:spcAft>
              <a:buSzPts val="1300"/>
              <a:buChar char="➢"/>
            </a:pPr>
            <a:r>
              <a:rPr lang="en"/>
              <a:t>Discovered Electronidex’s Customer Buying Patterns</a:t>
            </a:r>
            <a:endParaRPr/>
          </a:p>
          <a:p>
            <a:pPr marL="457200" lvl="0" indent="-311150" algn="l" rtl="0">
              <a:lnSpc>
                <a:spcPct val="150000"/>
              </a:lnSpc>
              <a:spcBef>
                <a:spcPts val="0"/>
              </a:spcBef>
              <a:spcAft>
                <a:spcPts val="0"/>
              </a:spcAft>
              <a:buSzPts val="1300"/>
              <a:buChar char="➢"/>
            </a:pPr>
            <a:r>
              <a:rPr lang="en"/>
              <a:t>Determined the Acquisition of Electronidex would be Beneficial to Blackwell</a:t>
            </a:r>
            <a:endParaRPr/>
          </a:p>
          <a:p>
            <a:pPr marL="0" lvl="0" indent="0" algn="l" rtl="0">
              <a:spcBef>
                <a:spcPts val="1600"/>
              </a:spcBef>
              <a:spcAft>
                <a:spcPts val="0"/>
              </a:spcAft>
              <a:buNone/>
            </a:pPr>
            <a:r>
              <a:rPr lang="en" b="1"/>
              <a:t>Recommendations:</a:t>
            </a:r>
            <a:endParaRPr b="1"/>
          </a:p>
          <a:p>
            <a:pPr marL="457200" lvl="0" indent="-311150" algn="l" rtl="0">
              <a:lnSpc>
                <a:spcPct val="150000"/>
              </a:lnSpc>
              <a:spcBef>
                <a:spcPts val="1600"/>
              </a:spcBef>
              <a:spcAft>
                <a:spcPts val="0"/>
              </a:spcAft>
              <a:buSzPts val="1300"/>
              <a:buChar char="➢"/>
            </a:pPr>
            <a:r>
              <a:rPr lang="en"/>
              <a:t>Pursue Sony over Acer (Preferred Almost 2 to 1)</a:t>
            </a:r>
            <a:endParaRPr/>
          </a:p>
          <a:p>
            <a:pPr marL="457200" lvl="0" indent="-311150" algn="l" rtl="0">
              <a:lnSpc>
                <a:spcPct val="150000"/>
              </a:lnSpc>
              <a:spcBef>
                <a:spcPts val="0"/>
              </a:spcBef>
              <a:spcAft>
                <a:spcPts val="0"/>
              </a:spcAft>
              <a:buSzPts val="1300"/>
              <a:buChar char="➢"/>
            </a:pPr>
            <a:r>
              <a:rPr lang="en"/>
              <a:t>Consider Removing the New Netbook Products (Lowest Profit Margin)</a:t>
            </a:r>
            <a:endParaRPr/>
          </a:p>
          <a:p>
            <a:pPr marL="457200" lvl="0" indent="-311150" algn="l" rtl="0">
              <a:lnSpc>
                <a:spcPct val="150000"/>
              </a:lnSpc>
              <a:spcBef>
                <a:spcPts val="0"/>
              </a:spcBef>
              <a:spcAft>
                <a:spcPts val="0"/>
              </a:spcAft>
              <a:buSzPts val="1300"/>
              <a:buChar char="➢"/>
            </a:pPr>
            <a:r>
              <a:rPr lang="en"/>
              <a:t>Cross-Selling Desktop &amp; Laptop Products and Recommend the Acer Aspire &amp; ViewSonic Monitor when Purchasing an HP Laptop</a:t>
            </a:r>
            <a:endParaRPr/>
          </a:p>
          <a:p>
            <a:pPr marL="457200" lvl="0" indent="-311150" algn="l" rtl="0">
              <a:lnSpc>
                <a:spcPct val="150000"/>
              </a:lnSpc>
              <a:spcBef>
                <a:spcPts val="0"/>
              </a:spcBef>
              <a:spcAft>
                <a:spcPts val="0"/>
              </a:spcAft>
              <a:buSzPts val="1300"/>
              <a:buChar char="➢"/>
            </a:pPr>
            <a:r>
              <a:rPr lang="en"/>
              <a:t>Acquire Electronidex</a:t>
            </a:r>
            <a:endParaRPr/>
          </a:p>
          <a:p>
            <a:pPr marL="457200" lvl="0" indent="0" algn="l" rtl="0">
              <a:spcBef>
                <a:spcPts val="1600"/>
              </a:spcBef>
              <a:spcAft>
                <a:spcPts val="1600"/>
              </a:spcAft>
              <a:buNone/>
            </a:pPr>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1202</Words>
  <Application>Microsoft Macintosh PowerPoint</Application>
  <PresentationFormat>On-screen Show (16:9)</PresentationFormat>
  <Paragraphs>141</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Montserrat</vt:lpstr>
      <vt:lpstr>Lato</vt:lpstr>
      <vt:lpstr>Open Sans</vt:lpstr>
      <vt:lpstr>Arial</vt:lpstr>
      <vt:lpstr>Roboto</vt:lpstr>
      <vt:lpstr>Focus</vt:lpstr>
      <vt:lpstr>Blackwell Electronics: Predicting Customer  Preference</vt:lpstr>
      <vt:lpstr>Objective &amp; Resources</vt:lpstr>
      <vt:lpstr>Predicting Customer Preference Customer Brand Preferences</vt:lpstr>
      <vt:lpstr>Predicting Customer Preference Predicting Sales</vt:lpstr>
      <vt:lpstr>Predicting Customer Preference Accessing Customer Reviews </vt:lpstr>
      <vt:lpstr>Predicting Customer Preference Electronidex: Transaction Observations</vt:lpstr>
      <vt:lpstr>Predicting Customer Preference Electronidex: Associations Between Products</vt:lpstr>
      <vt:lpstr>Predicting Customer Preference Should Blackwell Acquire Electronidex?</vt:lpstr>
      <vt:lpstr>Predicting Customer Preference Overview</vt:lpstr>
      <vt:lpstr>Leveraging data mining in the future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Blackwell Electronics: Predicting Customer  Preference</dc:title>
  <cp:lastModifiedBy>Monika Spreitzer</cp:lastModifiedBy>
  <cp:revision>1</cp:revision>
  <dcterms:modified xsi:type="dcterms:W3CDTF">2021-01-12T02:46:40Z</dcterms:modified>
</cp:coreProperties>
</file>