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40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5227"/>
  </p:normalViewPr>
  <p:slideViewPr>
    <p:cSldViewPr snapToGrid="0" snapToObjects="1">
      <p:cViewPr varScale="1">
        <p:scale>
          <a:sx n="96" d="100"/>
          <a:sy n="96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Bike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Bike Rental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730.56330100000002</c:v>
                </c:pt>
                <c:pt idx="1">
                  <c:v>687.97756400000003</c:v>
                </c:pt>
                <c:pt idx="2">
                  <c:v>740.34935900000005</c:v>
                </c:pt>
                <c:pt idx="3">
                  <c:v>690.70432700000003</c:v>
                </c:pt>
                <c:pt idx="4">
                  <c:v>747.11792500000001</c:v>
                </c:pt>
                <c:pt idx="5">
                  <c:v>709.52884600000004</c:v>
                </c:pt>
                <c:pt idx="6">
                  <c:v>625.15544899999998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E-C247-8B62-295532AC6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9293856"/>
        <c:axId val="919295488"/>
      </c:barChart>
      <c:catAx>
        <c:axId val="919293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  <a:r>
                  <a:rPr lang="en-US" baseline="0" dirty="0"/>
                  <a:t> of Week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295488"/>
        <c:crosses val="autoZero"/>
        <c:auto val="1"/>
        <c:lblAlgn val="ctr"/>
        <c:lblOffset val="100"/>
        <c:noMultiLvlLbl val="0"/>
      </c:catAx>
      <c:valAx>
        <c:axId val="91929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Rental</a:t>
                </a:r>
                <a:r>
                  <a:rPr lang="en-US" baseline="0" dirty="0"/>
                  <a:t> Counts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50534855931031E-2"/>
              <c:y val="0.28633711331320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29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</a:t>
            </a:r>
            <a:r>
              <a:rPr lang="en-US" baseline="0" dirty="0"/>
              <a:t>Bikes Rented per Hour</a:t>
            </a:r>
            <a:endParaRPr lang="en-US" dirty="0"/>
          </a:p>
        </c:rich>
      </c:tx>
      <c:layout>
        <c:manualLayout>
          <c:xMode val="edge"/>
          <c:yMode val="edge"/>
          <c:x val="0.27851688976013345"/>
          <c:y val="1.5574302401038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92867044306879"/>
          <c:y val="0.10159292490508726"/>
          <c:w val="0.81893063469958183"/>
          <c:h val="0.723253352532928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Bikes Rented</c:v>
                </c:pt>
              </c:strCache>
            </c:strRef>
          </c:tx>
          <c:spPr>
            <a:ln w="158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62D2-3441-B9A5-94456CD6CDA3}"/>
              </c:ext>
            </c:extLst>
          </c:dPt>
          <c:dPt>
            <c:idx val="4"/>
            <c:marker>
              <c:symbol val="circle"/>
              <c:size val="13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62D2-3441-B9A5-94456CD6CDA3}"/>
              </c:ext>
            </c:extLst>
          </c:dPt>
          <c:dPt>
            <c:idx val="5"/>
            <c:marker>
              <c:symbol val="circle"/>
              <c:size val="13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62D2-3441-B9A5-94456CD6CDA3}"/>
              </c:ext>
            </c:extLst>
          </c:dPt>
          <c:dPt>
            <c:idx val="8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62D2-3441-B9A5-94456CD6CDA3}"/>
              </c:ext>
            </c:extLst>
          </c:dPt>
          <c:dPt>
            <c:idx val="14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D2-3441-B9A5-94456CD6CDA3}"/>
              </c:ext>
            </c:extLst>
          </c:dPt>
          <c:dPt>
            <c:idx val="15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58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D2-3441-B9A5-94456CD6CDA3}"/>
              </c:ext>
            </c:extLst>
          </c:dPt>
          <c:dPt>
            <c:idx val="16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58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D2-3441-B9A5-94456CD6CDA3}"/>
              </c:ext>
            </c:extLst>
          </c:dPt>
          <c:dPt>
            <c:idx val="17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2D2-3441-B9A5-94456CD6CDA3}"/>
              </c:ext>
            </c:extLst>
          </c:dPt>
          <c:dPt>
            <c:idx val="18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2D2-3441-B9A5-94456CD6CDA3}"/>
              </c:ext>
            </c:extLst>
          </c:dPt>
          <c:dPt>
            <c:idx val="19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2D2-3441-B9A5-94456CD6CDA3}"/>
              </c:ext>
            </c:extLst>
          </c:dPt>
          <c:dPt>
            <c:idx val="20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2D2-3441-B9A5-94456CD6CDA3}"/>
              </c:ext>
            </c:extLst>
          </c:dPt>
          <c:dPt>
            <c:idx val="21"/>
            <c:marker>
              <c:symbol val="circle"/>
              <c:size val="13"/>
              <c:spPr>
                <a:solidFill>
                  <a:srgbClr val="00B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2D2-3441-B9A5-94456CD6CDA3}"/>
              </c:ext>
            </c:extLst>
          </c:dPt>
          <c:dPt>
            <c:idx val="22"/>
            <c:marker>
              <c:symbol val="circle"/>
              <c:size val="13"/>
              <c:spPr>
                <a:solidFill>
                  <a:schemeClr val="tx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62D2-3441-B9A5-94456CD6CDA3}"/>
              </c:ext>
            </c:extLst>
          </c:dPt>
          <c:cat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Sheet1!$B$2:$B$25</c:f>
              <c:numCache>
                <c:formatCode>#,##0</c:formatCode>
                <c:ptCount val="24"/>
                <c:pt idx="0">
                  <c:v>541.46027400000003</c:v>
                </c:pt>
                <c:pt idx="1">
                  <c:v>426.18356199999999</c:v>
                </c:pt>
                <c:pt idx="2">
                  <c:v>301.63013699999999</c:v>
                </c:pt>
                <c:pt idx="3">
                  <c:v>203.33150699999999</c:v>
                </c:pt>
                <c:pt idx="4">
                  <c:v>132.591781</c:v>
                </c:pt>
                <c:pt idx="5">
                  <c:v>139.08219199999999</c:v>
                </c:pt>
                <c:pt idx="6">
                  <c:v>287.56438400000002</c:v>
                </c:pt>
                <c:pt idx="7">
                  <c:v>606.00547900000004</c:v>
                </c:pt>
                <c:pt idx="8">
                  <c:v>1015.70137</c:v>
                </c:pt>
                <c:pt idx="9">
                  <c:v>645.98356200000001</c:v>
                </c:pt>
                <c:pt idx="10">
                  <c:v>527.82191799999998</c:v>
                </c:pt>
                <c:pt idx="11">
                  <c:v>600.85205499999995</c:v>
                </c:pt>
                <c:pt idx="12">
                  <c:v>699.44109600000002</c:v>
                </c:pt>
                <c:pt idx="13">
                  <c:v>733.24657500000001</c:v>
                </c:pt>
                <c:pt idx="14">
                  <c:v>758.824658</c:v>
                </c:pt>
                <c:pt idx="15">
                  <c:v>829.18630099999996</c:v>
                </c:pt>
                <c:pt idx="16">
                  <c:v>930.62191800000005</c:v>
                </c:pt>
                <c:pt idx="17">
                  <c:v>1138.509589</c:v>
                </c:pt>
                <c:pt idx="18">
                  <c:v>1502.926027</c:v>
                </c:pt>
                <c:pt idx="19">
                  <c:v>1195.1479449999999</c:v>
                </c:pt>
                <c:pt idx="20">
                  <c:v>1068.9643840000001</c:v>
                </c:pt>
                <c:pt idx="21">
                  <c:v>1031.4493150000001</c:v>
                </c:pt>
                <c:pt idx="22">
                  <c:v>922.79726000000005</c:v>
                </c:pt>
                <c:pt idx="23">
                  <c:v>671.12602700000002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D2-3441-B9A5-94456CD6C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230704"/>
        <c:axId val="837232336"/>
      </c:lineChart>
      <c:catAx>
        <c:axId val="837230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 of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32336"/>
        <c:crosses val="autoZero"/>
        <c:auto val="1"/>
        <c:lblAlgn val="ctr"/>
        <c:lblOffset val="100"/>
        <c:noMultiLvlLbl val="0"/>
      </c:catAx>
      <c:valAx>
        <c:axId val="8372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Bikes Rented</a:t>
                </a:r>
                <a:r>
                  <a:rPr lang="en-US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30704"/>
        <c:crosses val="autoZero"/>
        <c:crossBetween val="between"/>
      </c:valAx>
      <c:spPr>
        <a:noFill/>
        <a:ln>
          <a:solidFill>
            <a:schemeClr val="accent1">
              <a:alpha val="0"/>
            </a:schemeClr>
          </a:solidFill>
          <a:prstDash val="sysDot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Rentals by Seasons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564989468358779E-2"/>
          <c:y val="0.14124773841717583"/>
          <c:w val="0.59604086922493715"/>
          <c:h val="0.818532811008290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Seasons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565-B44A-BEAD-D0B8A036DA7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65-B44A-BEAD-D0B8A036DA74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65-B44A-BEAD-D0B8A036DA74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565-B44A-BEAD-D0B8A036DA74}"/>
              </c:ext>
            </c:extLst>
          </c:dPt>
          <c:dLbls>
            <c:dLbl>
              <c:idx val="0"/>
              <c:layout>
                <c:manualLayout>
                  <c:x val="-0.15507221293371637"/>
                  <c:y val="0.18155824668753895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65-B44A-BEAD-D0B8A036DA74}"/>
                </c:ext>
              </c:extLst>
            </c:dLbl>
            <c:dLbl>
              <c:idx val="1"/>
              <c:layout>
                <c:manualLayout>
                  <c:x val="-8.7900353103670961E-2"/>
                  <c:y val="-0.2207547525106717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65-B44A-BEAD-D0B8A036DA74}"/>
                </c:ext>
              </c:extLst>
            </c:dLbl>
            <c:dLbl>
              <c:idx val="2"/>
              <c:layout>
                <c:manualLayout>
                  <c:x val="0.18787954512196248"/>
                  <c:y val="2.7441881823428573E-2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65-B44A-BEAD-D0B8A036DA74}"/>
                </c:ext>
              </c:extLst>
            </c:dLbl>
            <c:dLbl>
              <c:idx val="3"/>
              <c:layout>
                <c:manualLayout>
                  <c:x val="5.1259587836665121E-2"/>
                  <c:y val="0.12960182412894175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565-B44A-BEAD-D0B8A036DA74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1611909</c:v>
                </c:pt>
                <c:pt idx="1">
                  <c:v>2283234</c:v>
                </c:pt>
                <c:pt idx="2">
                  <c:v>1790002</c:v>
                </c:pt>
                <c:pt idx="3">
                  <c:v>487169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5-B44A-BEAD-D0B8A036DA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08302949391708"/>
          <c:y val="0.23763946173658868"/>
          <c:w val="0.30715246914390548"/>
          <c:h val="0.523908404890743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Bike</a:t>
            </a:r>
            <a:r>
              <a:rPr lang="en-US" sz="1600" b="1" baseline="0" dirty="0"/>
              <a:t> Rentals by Temperature</a:t>
            </a:r>
            <a:endParaRPr lang="en-US" sz="1600" b="1" dirty="0"/>
          </a:p>
        </c:rich>
      </c:tx>
      <c:layout>
        <c:manualLayout>
          <c:xMode val="edge"/>
          <c:yMode val="edge"/>
          <c:x val="0.37004894315045933"/>
          <c:y val="3.5335471840256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57728036250176E-2"/>
          <c:y val="0.15811103669420354"/>
          <c:w val="0.90452242922123482"/>
          <c:h val="0.676456973157183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Bikes Rented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Sheet1!$A$2:$A$58</c:f>
              <c:numCache>
                <c:formatCode>General</c:formatCode>
                <c:ptCount val="57"/>
                <c:pt idx="0">
                  <c:v>-17</c:v>
                </c:pt>
                <c:pt idx="1">
                  <c:v>-16</c:v>
                </c:pt>
                <c:pt idx="2">
                  <c:v>-15</c:v>
                </c:pt>
                <c:pt idx="3">
                  <c:v>-14</c:v>
                </c:pt>
                <c:pt idx="4">
                  <c:v>-13</c:v>
                </c:pt>
                <c:pt idx="5">
                  <c:v>-12</c:v>
                </c:pt>
                <c:pt idx="6">
                  <c:v>-11</c:v>
                </c:pt>
                <c:pt idx="7">
                  <c:v>-10</c:v>
                </c:pt>
                <c:pt idx="8">
                  <c:v>-9</c:v>
                </c:pt>
                <c:pt idx="9">
                  <c:v>-8</c:v>
                </c:pt>
                <c:pt idx="10">
                  <c:v>-7</c:v>
                </c:pt>
                <c:pt idx="11">
                  <c:v>-6</c:v>
                </c:pt>
                <c:pt idx="12">
                  <c:v>-5</c:v>
                </c:pt>
                <c:pt idx="13">
                  <c:v>-4</c:v>
                </c:pt>
                <c:pt idx="14">
                  <c:v>-3</c:v>
                </c:pt>
                <c:pt idx="15">
                  <c:v>-2</c:v>
                </c:pt>
                <c:pt idx="16">
                  <c:v>-1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4</c:v>
                </c:pt>
                <c:pt idx="22">
                  <c:v>5</c:v>
                </c:pt>
                <c:pt idx="23">
                  <c:v>6</c:v>
                </c:pt>
                <c:pt idx="24">
                  <c:v>7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15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19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25</c:v>
                </c:pt>
                <c:pt idx="43">
                  <c:v>26</c:v>
                </c:pt>
                <c:pt idx="44">
                  <c:v>27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31</c:v>
                </c:pt>
                <c:pt idx="49">
                  <c:v>32</c:v>
                </c:pt>
                <c:pt idx="50">
                  <c:v>33</c:v>
                </c:pt>
                <c:pt idx="51">
                  <c:v>34</c:v>
                </c:pt>
                <c:pt idx="52">
                  <c:v>35</c:v>
                </c:pt>
                <c:pt idx="53">
                  <c:v>36</c:v>
                </c:pt>
                <c:pt idx="54">
                  <c:v>37</c:v>
                </c:pt>
                <c:pt idx="55">
                  <c:v>38</c:v>
                </c:pt>
                <c:pt idx="56">
                  <c:v>39</c:v>
                </c:pt>
              </c:numCache>
            </c:numRef>
          </c:cat>
          <c:val>
            <c:numRef>
              <c:f>Sheet1!$B$2:$B$58</c:f>
              <c:numCache>
                <c:formatCode>0</c:formatCode>
                <c:ptCount val="57"/>
                <c:pt idx="0">
                  <c:v>169.25</c:v>
                </c:pt>
                <c:pt idx="1">
                  <c:v>132</c:v>
                </c:pt>
                <c:pt idx="2">
                  <c:v>86.612903225806448</c:v>
                </c:pt>
                <c:pt idx="3">
                  <c:v>100.29411764705883</c:v>
                </c:pt>
                <c:pt idx="4">
                  <c:v>163.36363636363637</c:v>
                </c:pt>
                <c:pt idx="5">
                  <c:v>176.78787878787878</c:v>
                </c:pt>
                <c:pt idx="6">
                  <c:v>147.47457627118644</c:v>
                </c:pt>
                <c:pt idx="7">
                  <c:v>149.0392156862745</c:v>
                </c:pt>
                <c:pt idx="8">
                  <c:v>150.72881355932202</c:v>
                </c:pt>
                <c:pt idx="9">
                  <c:v>182.734375</c:v>
                </c:pt>
                <c:pt idx="10">
                  <c:v>198.8910891089109</c:v>
                </c:pt>
                <c:pt idx="11">
                  <c:v>182.72499999999999</c:v>
                </c:pt>
                <c:pt idx="12">
                  <c:v>165.20289855072463</c:v>
                </c:pt>
                <c:pt idx="13">
                  <c:v>184.66197183098592</c:v>
                </c:pt>
                <c:pt idx="14">
                  <c:v>243.17293233082708</c:v>
                </c:pt>
                <c:pt idx="15">
                  <c:v>227.74496644295303</c:v>
                </c:pt>
                <c:pt idx="16">
                  <c:v>236.98136645962734</c:v>
                </c:pt>
                <c:pt idx="17">
                  <c:v>261.36936936936939</c:v>
                </c:pt>
                <c:pt idx="18">
                  <c:v>264.37053571428572</c:v>
                </c:pt>
                <c:pt idx="19">
                  <c:v>329.60669456066944</c:v>
                </c:pt>
                <c:pt idx="20">
                  <c:v>370.04306220095691</c:v>
                </c:pt>
                <c:pt idx="21">
                  <c:v>414.69948186528495</c:v>
                </c:pt>
                <c:pt idx="22">
                  <c:v>425.49785407725324</c:v>
                </c:pt>
                <c:pt idx="23">
                  <c:v>473.76168224299067</c:v>
                </c:pt>
                <c:pt idx="24">
                  <c:v>525.44843049327358</c:v>
                </c:pt>
                <c:pt idx="25">
                  <c:v>569.09405940594058</c:v>
                </c:pt>
                <c:pt idx="26">
                  <c:v>587.34285714285716</c:v>
                </c:pt>
                <c:pt idx="27">
                  <c:v>585.95022624434387</c:v>
                </c:pt>
                <c:pt idx="28">
                  <c:v>633.79555555555555</c:v>
                </c:pt>
                <c:pt idx="29">
                  <c:v>676.32718894009213</c:v>
                </c:pt>
                <c:pt idx="30">
                  <c:v>807.40740740740739</c:v>
                </c:pt>
                <c:pt idx="31">
                  <c:v>722.54123711340208</c:v>
                </c:pt>
                <c:pt idx="32">
                  <c:v>725.17010309278351</c:v>
                </c:pt>
                <c:pt idx="33">
                  <c:v>766.11836734693873</c:v>
                </c:pt>
                <c:pt idx="34">
                  <c:v>832.38073394495416</c:v>
                </c:pt>
                <c:pt idx="35">
                  <c:v>861.14814814814815</c:v>
                </c:pt>
                <c:pt idx="36">
                  <c:v>923.18309859154931</c:v>
                </c:pt>
                <c:pt idx="37">
                  <c:v>936.28571428571433</c:v>
                </c:pt>
                <c:pt idx="38">
                  <c:v>941.52650176678446</c:v>
                </c:pt>
                <c:pt idx="39">
                  <c:v>1034.0588235294117</c:v>
                </c:pt>
                <c:pt idx="40">
                  <c:v>1184.8181818181818</c:v>
                </c:pt>
                <c:pt idx="41">
                  <c:v>1138.6532846715329</c:v>
                </c:pt>
                <c:pt idx="42">
                  <c:v>1268.9732142857142</c:v>
                </c:pt>
                <c:pt idx="43">
                  <c:v>1272.7835051546392</c:v>
                </c:pt>
                <c:pt idx="44">
                  <c:v>1234.8378378378379</c:v>
                </c:pt>
                <c:pt idx="45">
                  <c:v>1159.2718894009217</c:v>
                </c:pt>
                <c:pt idx="46">
                  <c:v>1169.0333333333333</c:v>
                </c:pt>
                <c:pt idx="47">
                  <c:v>1262.7619047619048</c:v>
                </c:pt>
                <c:pt idx="48">
                  <c:v>1126.2427184466019</c:v>
                </c:pt>
                <c:pt idx="49">
                  <c:v>1240.4698795180723</c:v>
                </c:pt>
                <c:pt idx="50">
                  <c:v>1117.5975609756097</c:v>
                </c:pt>
                <c:pt idx="51">
                  <c:v>964</c:v>
                </c:pt>
                <c:pt idx="52">
                  <c:v>951.65853658536582</c:v>
                </c:pt>
                <c:pt idx="53">
                  <c:v>922.57575757575762</c:v>
                </c:pt>
                <c:pt idx="54">
                  <c:v>785.64705882352939</c:v>
                </c:pt>
                <c:pt idx="55">
                  <c:v>829.5</c:v>
                </c:pt>
                <c:pt idx="56">
                  <c:v>708.33333333333337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A9-D94A-8A00-9B22E179F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3401328"/>
        <c:axId val="921158592"/>
      </c:lineChart>
      <c:catAx>
        <c:axId val="87340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 dirty="0"/>
                  <a:t>Temperature (Celsius) 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158592"/>
        <c:crosses val="autoZero"/>
        <c:auto val="1"/>
        <c:lblAlgn val="ctr"/>
        <c:lblOffset val="100"/>
        <c:noMultiLvlLbl val="0"/>
      </c:catAx>
      <c:valAx>
        <c:axId val="92115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Average Bike Rentals</a:t>
                </a:r>
              </a:p>
            </c:rich>
          </c:tx>
          <c:layout>
            <c:manualLayout>
              <c:xMode val="edge"/>
              <c:yMode val="edge"/>
              <c:x val="1.0778266805707117E-2"/>
              <c:y val="0.23687202722823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0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4D35-C67A-5245-8CA6-8BB1EDF4B87C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9B41-673F-DD4C-8D74-6CE72D2E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day of the week when bikes are rented more than others?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bikes are rented on Friday and least on Sunday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an hour when bikes are rented the most?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average, less than 150 bikes are rented at 4:00 &amp; 5:00. More than 1,000 bikes are rented on average at 8:00 and from 17:00 – 21:00.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season when bikes are rented more than others?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bikes are rented in Summer and least in Winter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temperature when the most bikes are rented?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temperature with the most rented bikes is 21 to 35 degrees with over 1000 bikes rented on average.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colder temperatures (0* or less) no more than 300 bikes are rented on average.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9B41-673F-DD4C-8D74-6CE72D2E5F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1/3/21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43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7A7F3F-16CB-4C55-B20A-A873CB8C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6" b="9254"/>
          <a:stretch/>
        </p:blipFill>
        <p:spPr>
          <a:xfrm>
            <a:off x="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F49A6-AC25-EE42-87E8-E1C7DC7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345" y="1855974"/>
            <a:ext cx="6414655" cy="1983317"/>
          </a:xfrm>
        </p:spPr>
        <p:txBody>
          <a:bodyPr anchor="b">
            <a:normAutofit/>
          </a:bodyPr>
          <a:lstStyle/>
          <a:p>
            <a:r>
              <a:rPr lang="en-US" sz="5600" dirty="0"/>
              <a:t>Seoul Bike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F71D-AA6B-754F-AA1F-405F5C63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4754" y="4060163"/>
            <a:ext cx="5075256" cy="1288482"/>
          </a:xfrm>
        </p:spPr>
        <p:txBody>
          <a:bodyPr>
            <a:normAutofit/>
          </a:bodyPr>
          <a:lstStyle/>
          <a:p>
            <a:r>
              <a:rPr lang="en-US" dirty="0"/>
              <a:t>Analysis Curated by: </a:t>
            </a:r>
          </a:p>
          <a:p>
            <a:r>
              <a:rPr lang="en-US" dirty="0"/>
              <a:t>Monika Spreitzer</a:t>
            </a:r>
          </a:p>
        </p:txBody>
      </p:sp>
    </p:spTree>
    <p:extLst>
      <p:ext uri="{BB962C8B-B14F-4D97-AF65-F5344CB8AC3E}">
        <p14:creationId xmlns:p14="http://schemas.microsoft.com/office/powerpoint/2010/main" val="69168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C42-22DD-8140-80E2-694F89B0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834" y="550990"/>
            <a:ext cx="6938332" cy="4504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2800" b="1" cap="all" spc="300" dirty="0">
                <a:latin typeface="Arial" panose="020B0604020202020204" pitchFamily="34" charset="0"/>
                <a:cs typeface="Arial" panose="020B0604020202020204" pitchFamily="34" charset="0"/>
              </a:rPr>
              <a:t>Objective &amp;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00688-BE07-374D-A7DB-733241746E44}"/>
              </a:ext>
            </a:extLst>
          </p:cNvPr>
          <p:cNvSpPr txBox="1"/>
          <p:nvPr/>
        </p:nvSpPr>
        <p:spPr>
          <a:xfrm>
            <a:off x="734291" y="1385092"/>
            <a:ext cx="1072341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ym typeface="Arial"/>
              </a:rPr>
              <a:t>Our objective is to predict hourly bike rentals to ensure supply can meet demand.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ym typeface="Arial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ym typeface="Arial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ym typeface="Arial"/>
              </a:rPr>
              <a:t>The dataset used for this analysis was comprised of 1 year worth of bike rentals containing the following attributes: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ym typeface="Arial"/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Date (Dec 2017 – Nov 2018)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Hour of Day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Number of bikes rented hourly (0 – 3,556)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Hourly Weather Conditions (temp, humidity, rain, snow, wind, etc.)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Seasons (Spring, Summer, Fall, Winter)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Holiday (Holiday/Non-Holiday)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Functional Day (Closed/Open)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8EF3FC4-78CA-4340-8BA3-0B94BCF9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09" y="3429000"/>
            <a:ext cx="276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4" y="2273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Day of Week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" y="2110221"/>
            <a:ext cx="5124704" cy="4193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</a:t>
            </a:r>
            <a:r>
              <a:rPr lang="en-US" sz="2000" dirty="0"/>
              <a:t>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Monday, Wednesday, Friday &amp; Saturday have the highest bike rentals with more than 700 bikes rented on average per day.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Sunday has the lowest rental rate with 625 bikes rented on average per day.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Recommendation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Consider rental discounts on Sunday to encourage more rentals.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D4EF2A-8A22-F040-8B82-215438FF8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264062"/>
              </p:ext>
            </p:extLst>
          </p:nvPr>
        </p:nvGraphicFramePr>
        <p:xfrm>
          <a:off x="5886450" y="1836468"/>
          <a:ext cx="6012942" cy="479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768B253-4C9C-E34A-8494-803E3B53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76" y="237944"/>
            <a:ext cx="132556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73" y="1825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Hour of the Day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2004311"/>
            <a:ext cx="5029407" cy="448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 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On average, less than 140 bikes are rented at 4:00 &amp; 5:00.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More than 1,000 bikes are rented on average at 8:00 and from 17:00 – 21:00.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Recommendation </a:t>
            </a:r>
            <a:r>
              <a:rPr lang="en-US" sz="2000" dirty="0"/>
              <a:t>: </a:t>
            </a:r>
          </a:p>
          <a:p>
            <a:r>
              <a:rPr lang="en-US" sz="2000" dirty="0"/>
              <a:t>Ensure ample number of bikes are available during ‘commuting’ hours. </a:t>
            </a:r>
          </a:p>
          <a:p>
            <a:r>
              <a:rPr lang="en-US" sz="2000" dirty="0"/>
              <a:t>Consider running late night/early morning discounts on bike rentals.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519BD0-8070-1044-BD29-95CC2915A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767502"/>
              </p:ext>
            </p:extLst>
          </p:nvPr>
        </p:nvGraphicFramePr>
        <p:xfrm>
          <a:off x="5330539" y="1508125"/>
          <a:ext cx="6716318" cy="489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CF0E592-BF8C-6E49-AA7B-9813062F4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927" y="28714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61" y="17977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Season of the Year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924445"/>
            <a:ext cx="5637298" cy="440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Significance:</a:t>
            </a:r>
          </a:p>
          <a:p>
            <a:r>
              <a:rPr lang="en-US" sz="2000" dirty="0"/>
              <a:t>Out of the 6.1 million bikes rented, 2.2 million (37%) of bikes were rented in the Summer months. </a:t>
            </a:r>
          </a:p>
          <a:p>
            <a:r>
              <a:rPr lang="en-US" sz="2000" dirty="0"/>
              <a:t>Spring and Fall have similar bike rental rates at 26% and 29%, respectively.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Winter has the least bikes rented with nearly 490K (8%). </a:t>
            </a: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Recommendation</a:t>
            </a:r>
            <a:r>
              <a:rPr lang="en-US" sz="2000" dirty="0"/>
              <a:t>: </a:t>
            </a:r>
          </a:p>
          <a:p>
            <a:r>
              <a:rPr lang="en-US" sz="2000" dirty="0"/>
              <a:t>Consider researching low rental scenarios to reduce costs (early closure, less supply, less staffing). </a:t>
            </a:r>
          </a:p>
          <a:p>
            <a:pPr lvl="1"/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64A9CC-8788-704A-B1FE-E0ECC1C09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977935"/>
              </p:ext>
            </p:extLst>
          </p:nvPr>
        </p:nvGraphicFramePr>
        <p:xfrm>
          <a:off x="6096000" y="1649576"/>
          <a:ext cx="5637298" cy="410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E943642-E58F-2243-B1CC-350C24AF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96" y="427103"/>
            <a:ext cx="1049337" cy="10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8FB-5C74-2848-93F1-99A14B6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79" y="18843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Bike Rental Patterns</a:t>
            </a:r>
            <a:br>
              <a:rPr lang="en-US" b="1" dirty="0"/>
            </a:br>
            <a:r>
              <a:rPr lang="en-US" sz="3200" dirty="0"/>
              <a:t>Bike Rentals by Temperature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4385-3B95-9A44-AAB7-F4887EFE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79" y="4513114"/>
            <a:ext cx="6222744" cy="2015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Significance: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 The temperature with the most rented bikes is between 21 - 35 degrees with over 1000 bikes rented on average.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The colder temperatures (0* or less) no more than 300 bikes are rented on average.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CD372A-9C1E-D04B-B0A1-1DF75C743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809725"/>
              </p:ext>
            </p:extLst>
          </p:nvPr>
        </p:nvGraphicFramePr>
        <p:xfrm>
          <a:off x="448201" y="1337302"/>
          <a:ext cx="11295597" cy="3006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46179C4-CC13-5C4C-964F-B307C35DB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53021" y="365123"/>
            <a:ext cx="972179" cy="972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020D8-F260-0044-9487-4594142468A4}"/>
              </a:ext>
            </a:extLst>
          </p:cNvPr>
          <p:cNvSpPr txBox="1"/>
          <p:nvPr/>
        </p:nvSpPr>
        <p:spPr>
          <a:xfrm>
            <a:off x="6381271" y="4549676"/>
            <a:ext cx="525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</a:t>
            </a:r>
            <a:r>
              <a:rPr lang="en-US" b="1" dirty="0"/>
              <a:t> </a:t>
            </a:r>
            <a:r>
              <a:rPr lang="en-US" dirty="0"/>
              <a:t>supply can meet demand when temperature  is over 21 degreed.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discounting bike rentals when temperature is between 5 – 21 to increase rentals. 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89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DE7B3F-AA18-8046-9909-1E52F6B2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204" y="374387"/>
            <a:ext cx="5190498" cy="112955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Bike Rental Patterns</a:t>
            </a:r>
            <a:br>
              <a:rPr lang="en-US" sz="3600" b="1" dirty="0"/>
            </a:br>
            <a:r>
              <a:rPr lang="en-US" sz="3600" dirty="0"/>
              <a:t>Predicting Bike Rentals</a:t>
            </a:r>
            <a:endParaRPr lang="en-US" sz="3600" b="1" dirty="0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125" y="1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733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742840-05AE-044C-94B0-C3E13F2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74" y="416690"/>
            <a:ext cx="2113201" cy="2113201"/>
          </a:xfrm>
          <a:prstGeom prst="rect">
            <a:avLst/>
          </a:prstGeom>
        </p:spPr>
      </p:pic>
      <p:sp useBgFill="1">
        <p:nvSpPr>
          <p:cNvPr id="209" name="Freeform: Shape 208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5886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EB5782C-BA3E-8D4B-BFD7-476989AB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10" y="3880857"/>
            <a:ext cx="2117387" cy="2117387"/>
          </a:xfrm>
          <a:prstGeom prst="rect">
            <a:avLst/>
          </a:prstGeom>
        </p:spPr>
      </p:pic>
      <p:sp useBgFill="1">
        <p:nvSpPr>
          <p:cNvPr id="211" name="Oval 210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839" y="279109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3339" y="1681703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9E642AB-9E9A-6D44-A239-52D9FDDB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793" y="3484046"/>
            <a:ext cx="1895767" cy="1895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E882-0185-0C40-975A-D929613E8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001" y="1728788"/>
            <a:ext cx="4764889" cy="4486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Using historical data, we discovered temperature and hourly trends heavily determine demand of bike rentals. </a:t>
            </a:r>
          </a:p>
          <a:p>
            <a:pPr marL="0" indent="0">
              <a:buNone/>
            </a:pPr>
            <a:r>
              <a:rPr lang="en-US" sz="3200" dirty="0"/>
              <a:t>With this insight we can predict future bike rentals with a variance </a:t>
            </a:r>
            <a:r>
              <a:rPr lang="en-US" sz="3200"/>
              <a:t>of 168 </a:t>
            </a:r>
            <a:r>
              <a:rPr lang="en-US" sz="3200" dirty="0"/>
              <a:t>bikes, on average. </a:t>
            </a:r>
          </a:p>
        </p:txBody>
      </p:sp>
    </p:spTree>
    <p:extLst>
      <p:ext uri="{BB962C8B-B14F-4D97-AF65-F5344CB8AC3E}">
        <p14:creationId xmlns:p14="http://schemas.microsoft.com/office/powerpoint/2010/main" val="19706330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622</Words>
  <Application>Microsoft Macintosh PowerPoint</Application>
  <PresentationFormat>Widescreen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Wingdings</vt:lpstr>
      <vt:lpstr>FunkyShapesDarkVTI</vt:lpstr>
      <vt:lpstr>Seoul Bike Rentals</vt:lpstr>
      <vt:lpstr>Objective &amp; Resources</vt:lpstr>
      <vt:lpstr>Bike Rental Patterns Bike Rentals by Day of Week</vt:lpstr>
      <vt:lpstr>Bike Rental Patterns Bike Rentals by Hour of the Day</vt:lpstr>
      <vt:lpstr>Bike Rental Patterns Bike Rentals by Season of the Year</vt:lpstr>
      <vt:lpstr>Bike Rental Patterns Bike Rentals by Temperature</vt:lpstr>
      <vt:lpstr>Bike Rental Patterns Predicting Bike Rentals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Monika Spreitzer</dc:creator>
  <cp:lastModifiedBy>Monika Spreitzer</cp:lastModifiedBy>
  <cp:revision>21</cp:revision>
  <dcterms:created xsi:type="dcterms:W3CDTF">2021-01-03T17:32:19Z</dcterms:created>
  <dcterms:modified xsi:type="dcterms:W3CDTF">2021-01-04T01:28:03Z</dcterms:modified>
</cp:coreProperties>
</file>