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5" r:id="rId2"/>
    <p:sldId id="266" r:id="rId3"/>
    <p:sldId id="264" r:id="rId4"/>
    <p:sldId id="267" r:id="rId5"/>
    <p:sldId id="268" r:id="rId6"/>
    <p:sldId id="26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6"/>
  </p:normalViewPr>
  <p:slideViewPr>
    <p:cSldViewPr snapToGrid="0" snapToObjects="1">
      <p:cViewPr varScale="1">
        <p:scale>
          <a:sx n="107" d="100"/>
          <a:sy n="107" d="100"/>
        </p:scale>
        <p:origin x="73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CA62F-9103-5046-B92A-853DE117BF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4210592-7A30-A540-BFBE-AA149823B0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3B4A114-898F-464F-B38A-DB13DF77FFA4}"/>
              </a:ext>
            </a:extLst>
          </p:cNvPr>
          <p:cNvSpPr>
            <a:spLocks noGrp="1"/>
          </p:cNvSpPr>
          <p:nvPr>
            <p:ph type="dt" sz="half" idx="10"/>
          </p:nvPr>
        </p:nvSpPr>
        <p:spPr/>
        <p:txBody>
          <a:bodyPr/>
          <a:lstStyle/>
          <a:p>
            <a:fld id="{0C935DB2-3A40-6141-86D3-878E03343499}" type="datetimeFigureOut">
              <a:rPr lang="en-US" smtClean="0"/>
              <a:t>10/21/20</a:t>
            </a:fld>
            <a:endParaRPr lang="en-US" dirty="0"/>
          </a:p>
        </p:txBody>
      </p:sp>
      <p:sp>
        <p:nvSpPr>
          <p:cNvPr id="5" name="Footer Placeholder 4">
            <a:extLst>
              <a:ext uri="{FF2B5EF4-FFF2-40B4-BE49-F238E27FC236}">
                <a16:creationId xmlns:a16="http://schemas.microsoft.com/office/drawing/2014/main" id="{FDD21764-F5B0-F04A-AC3C-0ECD8C7F951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F3F29D-5BCF-EB41-BC5D-9B72853C89CD}"/>
              </a:ext>
            </a:extLst>
          </p:cNvPr>
          <p:cNvSpPr>
            <a:spLocks noGrp="1"/>
          </p:cNvSpPr>
          <p:nvPr>
            <p:ph type="sldNum" sz="quarter" idx="12"/>
          </p:nvPr>
        </p:nvSpPr>
        <p:spPr/>
        <p:txBody>
          <a:bodyPr/>
          <a:lstStyle/>
          <a:p>
            <a:fld id="{EE19200B-62AD-E54A-9A7A-C64D82D6B3FF}" type="slidenum">
              <a:rPr lang="en-US" smtClean="0"/>
              <a:t>‹#›</a:t>
            </a:fld>
            <a:endParaRPr lang="en-US" dirty="0"/>
          </a:p>
        </p:txBody>
      </p:sp>
    </p:spTree>
    <p:extLst>
      <p:ext uri="{BB962C8B-B14F-4D97-AF65-F5344CB8AC3E}">
        <p14:creationId xmlns:p14="http://schemas.microsoft.com/office/powerpoint/2010/main" val="1512461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96B63-66B6-7A41-A1C1-757BF4AA84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BA9F0F-F07E-1E43-964D-11245894B3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C22AB2-790A-A84D-9303-129FBED20BD0}"/>
              </a:ext>
            </a:extLst>
          </p:cNvPr>
          <p:cNvSpPr>
            <a:spLocks noGrp="1"/>
          </p:cNvSpPr>
          <p:nvPr>
            <p:ph type="dt" sz="half" idx="10"/>
          </p:nvPr>
        </p:nvSpPr>
        <p:spPr/>
        <p:txBody>
          <a:bodyPr/>
          <a:lstStyle/>
          <a:p>
            <a:fld id="{0C935DB2-3A40-6141-86D3-878E03343499}" type="datetimeFigureOut">
              <a:rPr lang="en-US" smtClean="0"/>
              <a:t>10/21/20</a:t>
            </a:fld>
            <a:endParaRPr lang="en-US" dirty="0"/>
          </a:p>
        </p:txBody>
      </p:sp>
      <p:sp>
        <p:nvSpPr>
          <p:cNvPr id="5" name="Footer Placeholder 4">
            <a:extLst>
              <a:ext uri="{FF2B5EF4-FFF2-40B4-BE49-F238E27FC236}">
                <a16:creationId xmlns:a16="http://schemas.microsoft.com/office/drawing/2014/main" id="{58E86777-57A3-074D-936F-7305DD88DDF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A215C8-B41E-424C-AB84-F72FB1E07C67}"/>
              </a:ext>
            </a:extLst>
          </p:cNvPr>
          <p:cNvSpPr>
            <a:spLocks noGrp="1"/>
          </p:cNvSpPr>
          <p:nvPr>
            <p:ph type="sldNum" sz="quarter" idx="12"/>
          </p:nvPr>
        </p:nvSpPr>
        <p:spPr/>
        <p:txBody>
          <a:bodyPr/>
          <a:lstStyle/>
          <a:p>
            <a:fld id="{EE19200B-62AD-E54A-9A7A-C64D82D6B3FF}" type="slidenum">
              <a:rPr lang="en-US" smtClean="0"/>
              <a:t>‹#›</a:t>
            </a:fld>
            <a:endParaRPr lang="en-US" dirty="0"/>
          </a:p>
        </p:txBody>
      </p:sp>
    </p:spTree>
    <p:extLst>
      <p:ext uri="{BB962C8B-B14F-4D97-AF65-F5344CB8AC3E}">
        <p14:creationId xmlns:p14="http://schemas.microsoft.com/office/powerpoint/2010/main" val="566731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FCE215-27C5-B54E-BB08-6D23190D0E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515602E-CD24-8749-94E1-6EA00F3D8A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5FCAF3-A65A-E948-96C5-47E7560E7923}"/>
              </a:ext>
            </a:extLst>
          </p:cNvPr>
          <p:cNvSpPr>
            <a:spLocks noGrp="1"/>
          </p:cNvSpPr>
          <p:nvPr>
            <p:ph type="dt" sz="half" idx="10"/>
          </p:nvPr>
        </p:nvSpPr>
        <p:spPr/>
        <p:txBody>
          <a:bodyPr/>
          <a:lstStyle/>
          <a:p>
            <a:fld id="{0C935DB2-3A40-6141-86D3-878E03343499}" type="datetimeFigureOut">
              <a:rPr lang="en-US" smtClean="0"/>
              <a:t>10/21/20</a:t>
            </a:fld>
            <a:endParaRPr lang="en-US" dirty="0"/>
          </a:p>
        </p:txBody>
      </p:sp>
      <p:sp>
        <p:nvSpPr>
          <p:cNvPr id="5" name="Footer Placeholder 4">
            <a:extLst>
              <a:ext uri="{FF2B5EF4-FFF2-40B4-BE49-F238E27FC236}">
                <a16:creationId xmlns:a16="http://schemas.microsoft.com/office/drawing/2014/main" id="{6B9D3DAD-3DA1-FD4C-85DE-45B10EA182A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0DE47E1-A175-D44E-B76E-54A7F2A4CFD9}"/>
              </a:ext>
            </a:extLst>
          </p:cNvPr>
          <p:cNvSpPr>
            <a:spLocks noGrp="1"/>
          </p:cNvSpPr>
          <p:nvPr>
            <p:ph type="sldNum" sz="quarter" idx="12"/>
          </p:nvPr>
        </p:nvSpPr>
        <p:spPr/>
        <p:txBody>
          <a:bodyPr/>
          <a:lstStyle/>
          <a:p>
            <a:fld id="{EE19200B-62AD-E54A-9A7A-C64D82D6B3FF}" type="slidenum">
              <a:rPr lang="en-US" smtClean="0"/>
              <a:t>‹#›</a:t>
            </a:fld>
            <a:endParaRPr lang="en-US" dirty="0"/>
          </a:p>
        </p:txBody>
      </p:sp>
    </p:spTree>
    <p:extLst>
      <p:ext uri="{BB962C8B-B14F-4D97-AF65-F5344CB8AC3E}">
        <p14:creationId xmlns:p14="http://schemas.microsoft.com/office/powerpoint/2010/main" val="2806420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ED18A-4BB5-0C4F-AE86-FC7C58FD30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554ACB-AC5D-4F4A-B0E7-91F31A2834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073121-47E6-0B44-B3D2-2E1B04CC0038}"/>
              </a:ext>
            </a:extLst>
          </p:cNvPr>
          <p:cNvSpPr>
            <a:spLocks noGrp="1"/>
          </p:cNvSpPr>
          <p:nvPr>
            <p:ph type="dt" sz="half" idx="10"/>
          </p:nvPr>
        </p:nvSpPr>
        <p:spPr/>
        <p:txBody>
          <a:bodyPr/>
          <a:lstStyle/>
          <a:p>
            <a:fld id="{0C935DB2-3A40-6141-86D3-878E03343499}" type="datetimeFigureOut">
              <a:rPr lang="en-US" smtClean="0"/>
              <a:t>10/21/20</a:t>
            </a:fld>
            <a:endParaRPr lang="en-US" dirty="0"/>
          </a:p>
        </p:txBody>
      </p:sp>
      <p:sp>
        <p:nvSpPr>
          <p:cNvPr id="5" name="Footer Placeholder 4">
            <a:extLst>
              <a:ext uri="{FF2B5EF4-FFF2-40B4-BE49-F238E27FC236}">
                <a16:creationId xmlns:a16="http://schemas.microsoft.com/office/drawing/2014/main" id="{EBF2C178-E090-4640-93F6-459BBF8A08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7CD69F0-301C-724B-B933-732A8D1FD949}"/>
              </a:ext>
            </a:extLst>
          </p:cNvPr>
          <p:cNvSpPr>
            <a:spLocks noGrp="1"/>
          </p:cNvSpPr>
          <p:nvPr>
            <p:ph type="sldNum" sz="quarter" idx="12"/>
          </p:nvPr>
        </p:nvSpPr>
        <p:spPr/>
        <p:txBody>
          <a:bodyPr/>
          <a:lstStyle/>
          <a:p>
            <a:fld id="{EE19200B-62AD-E54A-9A7A-C64D82D6B3FF}" type="slidenum">
              <a:rPr lang="en-US" smtClean="0"/>
              <a:t>‹#›</a:t>
            </a:fld>
            <a:endParaRPr lang="en-US" dirty="0"/>
          </a:p>
        </p:txBody>
      </p:sp>
    </p:spTree>
    <p:extLst>
      <p:ext uri="{BB962C8B-B14F-4D97-AF65-F5344CB8AC3E}">
        <p14:creationId xmlns:p14="http://schemas.microsoft.com/office/powerpoint/2010/main" val="932853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54CA4-FEA4-6747-A938-2495DFE1FF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D793E14-9B57-D440-AFCE-3A86981CAE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57EA18-75DC-A94B-B6EF-100E0CE01DEF}"/>
              </a:ext>
            </a:extLst>
          </p:cNvPr>
          <p:cNvSpPr>
            <a:spLocks noGrp="1"/>
          </p:cNvSpPr>
          <p:nvPr>
            <p:ph type="dt" sz="half" idx="10"/>
          </p:nvPr>
        </p:nvSpPr>
        <p:spPr/>
        <p:txBody>
          <a:bodyPr/>
          <a:lstStyle/>
          <a:p>
            <a:fld id="{0C935DB2-3A40-6141-86D3-878E03343499}" type="datetimeFigureOut">
              <a:rPr lang="en-US" smtClean="0"/>
              <a:t>10/21/20</a:t>
            </a:fld>
            <a:endParaRPr lang="en-US" dirty="0"/>
          </a:p>
        </p:txBody>
      </p:sp>
      <p:sp>
        <p:nvSpPr>
          <p:cNvPr id="5" name="Footer Placeholder 4">
            <a:extLst>
              <a:ext uri="{FF2B5EF4-FFF2-40B4-BE49-F238E27FC236}">
                <a16:creationId xmlns:a16="http://schemas.microsoft.com/office/drawing/2014/main" id="{804A37C9-06BF-BE43-A4FD-166C7FFBCFC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54E3D7B-007D-6442-8013-4E199C2A543F}"/>
              </a:ext>
            </a:extLst>
          </p:cNvPr>
          <p:cNvSpPr>
            <a:spLocks noGrp="1"/>
          </p:cNvSpPr>
          <p:nvPr>
            <p:ph type="sldNum" sz="quarter" idx="12"/>
          </p:nvPr>
        </p:nvSpPr>
        <p:spPr/>
        <p:txBody>
          <a:bodyPr/>
          <a:lstStyle/>
          <a:p>
            <a:fld id="{EE19200B-62AD-E54A-9A7A-C64D82D6B3FF}" type="slidenum">
              <a:rPr lang="en-US" smtClean="0"/>
              <a:t>‹#›</a:t>
            </a:fld>
            <a:endParaRPr lang="en-US" dirty="0"/>
          </a:p>
        </p:txBody>
      </p:sp>
    </p:spTree>
    <p:extLst>
      <p:ext uri="{BB962C8B-B14F-4D97-AF65-F5344CB8AC3E}">
        <p14:creationId xmlns:p14="http://schemas.microsoft.com/office/powerpoint/2010/main" val="194431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65CE1-35DA-3648-A56E-809647E6E3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FDCB1E-6C86-F247-939C-E35B00F374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3F4E711-09A1-F140-A5DB-C7AEA8FAD4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0EF28B-5E8B-3B47-9285-7273A7373AC3}"/>
              </a:ext>
            </a:extLst>
          </p:cNvPr>
          <p:cNvSpPr>
            <a:spLocks noGrp="1"/>
          </p:cNvSpPr>
          <p:nvPr>
            <p:ph type="dt" sz="half" idx="10"/>
          </p:nvPr>
        </p:nvSpPr>
        <p:spPr/>
        <p:txBody>
          <a:bodyPr/>
          <a:lstStyle/>
          <a:p>
            <a:fld id="{0C935DB2-3A40-6141-86D3-878E03343499}" type="datetimeFigureOut">
              <a:rPr lang="en-US" smtClean="0"/>
              <a:t>10/21/20</a:t>
            </a:fld>
            <a:endParaRPr lang="en-US" dirty="0"/>
          </a:p>
        </p:txBody>
      </p:sp>
      <p:sp>
        <p:nvSpPr>
          <p:cNvPr id="6" name="Footer Placeholder 5">
            <a:extLst>
              <a:ext uri="{FF2B5EF4-FFF2-40B4-BE49-F238E27FC236}">
                <a16:creationId xmlns:a16="http://schemas.microsoft.com/office/drawing/2014/main" id="{20CC90ED-0D82-104D-9B09-A86769C39EB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ED2201F-6DC9-D54B-9140-2EED8F00C8B6}"/>
              </a:ext>
            </a:extLst>
          </p:cNvPr>
          <p:cNvSpPr>
            <a:spLocks noGrp="1"/>
          </p:cNvSpPr>
          <p:nvPr>
            <p:ph type="sldNum" sz="quarter" idx="12"/>
          </p:nvPr>
        </p:nvSpPr>
        <p:spPr/>
        <p:txBody>
          <a:bodyPr/>
          <a:lstStyle/>
          <a:p>
            <a:fld id="{EE19200B-62AD-E54A-9A7A-C64D82D6B3FF}" type="slidenum">
              <a:rPr lang="en-US" smtClean="0"/>
              <a:t>‹#›</a:t>
            </a:fld>
            <a:endParaRPr lang="en-US" dirty="0"/>
          </a:p>
        </p:txBody>
      </p:sp>
    </p:spTree>
    <p:extLst>
      <p:ext uri="{BB962C8B-B14F-4D97-AF65-F5344CB8AC3E}">
        <p14:creationId xmlns:p14="http://schemas.microsoft.com/office/powerpoint/2010/main" val="1866348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FE5E5-C64E-E244-9EA5-AA4F2BCD1A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E8A038-6D3A-1840-BC01-94C56BDDDF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9A4EB3-D2D9-5A4F-85AE-04F845370B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CA75B9-3A5A-A845-AF81-671E308A54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F926E9-D568-6C46-8928-40333DF746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8DEFAF-7A23-3249-A60A-90FAA719852C}"/>
              </a:ext>
            </a:extLst>
          </p:cNvPr>
          <p:cNvSpPr>
            <a:spLocks noGrp="1"/>
          </p:cNvSpPr>
          <p:nvPr>
            <p:ph type="dt" sz="half" idx="10"/>
          </p:nvPr>
        </p:nvSpPr>
        <p:spPr/>
        <p:txBody>
          <a:bodyPr/>
          <a:lstStyle/>
          <a:p>
            <a:fld id="{0C935DB2-3A40-6141-86D3-878E03343499}" type="datetimeFigureOut">
              <a:rPr lang="en-US" smtClean="0"/>
              <a:t>10/21/20</a:t>
            </a:fld>
            <a:endParaRPr lang="en-US" dirty="0"/>
          </a:p>
        </p:txBody>
      </p:sp>
      <p:sp>
        <p:nvSpPr>
          <p:cNvPr id="8" name="Footer Placeholder 7">
            <a:extLst>
              <a:ext uri="{FF2B5EF4-FFF2-40B4-BE49-F238E27FC236}">
                <a16:creationId xmlns:a16="http://schemas.microsoft.com/office/drawing/2014/main" id="{76D56AF4-5966-B243-B1F5-F6062592294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81B3DE3C-2A7B-6748-A042-54CDC4A90637}"/>
              </a:ext>
            </a:extLst>
          </p:cNvPr>
          <p:cNvSpPr>
            <a:spLocks noGrp="1"/>
          </p:cNvSpPr>
          <p:nvPr>
            <p:ph type="sldNum" sz="quarter" idx="12"/>
          </p:nvPr>
        </p:nvSpPr>
        <p:spPr/>
        <p:txBody>
          <a:bodyPr/>
          <a:lstStyle/>
          <a:p>
            <a:fld id="{EE19200B-62AD-E54A-9A7A-C64D82D6B3FF}" type="slidenum">
              <a:rPr lang="en-US" smtClean="0"/>
              <a:t>‹#›</a:t>
            </a:fld>
            <a:endParaRPr lang="en-US" dirty="0"/>
          </a:p>
        </p:txBody>
      </p:sp>
    </p:spTree>
    <p:extLst>
      <p:ext uri="{BB962C8B-B14F-4D97-AF65-F5344CB8AC3E}">
        <p14:creationId xmlns:p14="http://schemas.microsoft.com/office/powerpoint/2010/main" val="1569037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0D926-54B2-104D-87DF-BA1202E92B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D1D1BF2-8213-C345-9F9B-300F8E284754}"/>
              </a:ext>
            </a:extLst>
          </p:cNvPr>
          <p:cNvSpPr>
            <a:spLocks noGrp="1"/>
          </p:cNvSpPr>
          <p:nvPr>
            <p:ph type="dt" sz="half" idx="10"/>
          </p:nvPr>
        </p:nvSpPr>
        <p:spPr/>
        <p:txBody>
          <a:bodyPr/>
          <a:lstStyle/>
          <a:p>
            <a:fld id="{0C935DB2-3A40-6141-86D3-878E03343499}" type="datetimeFigureOut">
              <a:rPr lang="en-US" smtClean="0"/>
              <a:t>10/21/20</a:t>
            </a:fld>
            <a:endParaRPr lang="en-US" dirty="0"/>
          </a:p>
        </p:txBody>
      </p:sp>
      <p:sp>
        <p:nvSpPr>
          <p:cNvPr id="4" name="Footer Placeholder 3">
            <a:extLst>
              <a:ext uri="{FF2B5EF4-FFF2-40B4-BE49-F238E27FC236}">
                <a16:creationId xmlns:a16="http://schemas.microsoft.com/office/drawing/2014/main" id="{D5FFDF03-8328-E747-B089-8ACC9854F46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96FE788-881F-F541-889C-8824380496B5}"/>
              </a:ext>
            </a:extLst>
          </p:cNvPr>
          <p:cNvSpPr>
            <a:spLocks noGrp="1"/>
          </p:cNvSpPr>
          <p:nvPr>
            <p:ph type="sldNum" sz="quarter" idx="12"/>
          </p:nvPr>
        </p:nvSpPr>
        <p:spPr/>
        <p:txBody>
          <a:bodyPr/>
          <a:lstStyle/>
          <a:p>
            <a:fld id="{EE19200B-62AD-E54A-9A7A-C64D82D6B3FF}" type="slidenum">
              <a:rPr lang="en-US" smtClean="0"/>
              <a:t>‹#›</a:t>
            </a:fld>
            <a:endParaRPr lang="en-US" dirty="0"/>
          </a:p>
        </p:txBody>
      </p:sp>
    </p:spTree>
    <p:extLst>
      <p:ext uri="{BB962C8B-B14F-4D97-AF65-F5344CB8AC3E}">
        <p14:creationId xmlns:p14="http://schemas.microsoft.com/office/powerpoint/2010/main" val="2329850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CCB073-990A-E049-840E-D66B408CE02F}"/>
              </a:ext>
            </a:extLst>
          </p:cNvPr>
          <p:cNvSpPr>
            <a:spLocks noGrp="1"/>
          </p:cNvSpPr>
          <p:nvPr>
            <p:ph type="dt" sz="half" idx="10"/>
          </p:nvPr>
        </p:nvSpPr>
        <p:spPr/>
        <p:txBody>
          <a:bodyPr/>
          <a:lstStyle/>
          <a:p>
            <a:fld id="{0C935DB2-3A40-6141-86D3-878E03343499}" type="datetimeFigureOut">
              <a:rPr lang="en-US" smtClean="0"/>
              <a:t>10/21/20</a:t>
            </a:fld>
            <a:endParaRPr lang="en-US" dirty="0"/>
          </a:p>
        </p:txBody>
      </p:sp>
      <p:sp>
        <p:nvSpPr>
          <p:cNvPr id="3" name="Footer Placeholder 2">
            <a:extLst>
              <a:ext uri="{FF2B5EF4-FFF2-40B4-BE49-F238E27FC236}">
                <a16:creationId xmlns:a16="http://schemas.microsoft.com/office/drawing/2014/main" id="{2C7A9E02-1B48-DE44-925C-BE5A3D0EFEC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5695E70-B6EF-DB4B-81DD-A313FF83E1EE}"/>
              </a:ext>
            </a:extLst>
          </p:cNvPr>
          <p:cNvSpPr>
            <a:spLocks noGrp="1"/>
          </p:cNvSpPr>
          <p:nvPr>
            <p:ph type="sldNum" sz="quarter" idx="12"/>
          </p:nvPr>
        </p:nvSpPr>
        <p:spPr/>
        <p:txBody>
          <a:bodyPr/>
          <a:lstStyle/>
          <a:p>
            <a:fld id="{EE19200B-62AD-E54A-9A7A-C64D82D6B3FF}" type="slidenum">
              <a:rPr lang="en-US" smtClean="0"/>
              <a:t>‹#›</a:t>
            </a:fld>
            <a:endParaRPr lang="en-US" dirty="0"/>
          </a:p>
        </p:txBody>
      </p:sp>
    </p:spTree>
    <p:extLst>
      <p:ext uri="{BB962C8B-B14F-4D97-AF65-F5344CB8AC3E}">
        <p14:creationId xmlns:p14="http://schemas.microsoft.com/office/powerpoint/2010/main" val="1404638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1CB0C-F246-FD4B-9FC1-497F35275D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E08B54-F601-6D42-A348-BE553B819A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07C0EA-F75B-F346-9CC7-4E0E194066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CEDC4E-F7BC-CA4C-869F-7E0709A26E11}"/>
              </a:ext>
            </a:extLst>
          </p:cNvPr>
          <p:cNvSpPr>
            <a:spLocks noGrp="1"/>
          </p:cNvSpPr>
          <p:nvPr>
            <p:ph type="dt" sz="half" idx="10"/>
          </p:nvPr>
        </p:nvSpPr>
        <p:spPr/>
        <p:txBody>
          <a:bodyPr/>
          <a:lstStyle/>
          <a:p>
            <a:fld id="{0C935DB2-3A40-6141-86D3-878E03343499}" type="datetimeFigureOut">
              <a:rPr lang="en-US" smtClean="0"/>
              <a:t>10/21/20</a:t>
            </a:fld>
            <a:endParaRPr lang="en-US" dirty="0"/>
          </a:p>
        </p:txBody>
      </p:sp>
      <p:sp>
        <p:nvSpPr>
          <p:cNvPr id="6" name="Footer Placeholder 5">
            <a:extLst>
              <a:ext uri="{FF2B5EF4-FFF2-40B4-BE49-F238E27FC236}">
                <a16:creationId xmlns:a16="http://schemas.microsoft.com/office/drawing/2014/main" id="{73A1D71A-A4CF-4341-9A61-2650F3AB88E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87E1352-880C-E84C-9D24-83203FA12E89}"/>
              </a:ext>
            </a:extLst>
          </p:cNvPr>
          <p:cNvSpPr>
            <a:spLocks noGrp="1"/>
          </p:cNvSpPr>
          <p:nvPr>
            <p:ph type="sldNum" sz="quarter" idx="12"/>
          </p:nvPr>
        </p:nvSpPr>
        <p:spPr/>
        <p:txBody>
          <a:bodyPr/>
          <a:lstStyle/>
          <a:p>
            <a:fld id="{EE19200B-62AD-E54A-9A7A-C64D82D6B3FF}" type="slidenum">
              <a:rPr lang="en-US" smtClean="0"/>
              <a:t>‹#›</a:t>
            </a:fld>
            <a:endParaRPr lang="en-US" dirty="0"/>
          </a:p>
        </p:txBody>
      </p:sp>
    </p:spTree>
    <p:extLst>
      <p:ext uri="{BB962C8B-B14F-4D97-AF65-F5344CB8AC3E}">
        <p14:creationId xmlns:p14="http://schemas.microsoft.com/office/powerpoint/2010/main" val="1348253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86EDB-02B7-2348-9495-8FF2028AA6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404EA3-6C43-F149-95B7-73A628E7C7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52AFD54-C3D0-AD4F-914E-252CCB899A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9CBD52-7A9C-DF44-9981-0CBBCD46A4AE}"/>
              </a:ext>
            </a:extLst>
          </p:cNvPr>
          <p:cNvSpPr>
            <a:spLocks noGrp="1"/>
          </p:cNvSpPr>
          <p:nvPr>
            <p:ph type="dt" sz="half" idx="10"/>
          </p:nvPr>
        </p:nvSpPr>
        <p:spPr/>
        <p:txBody>
          <a:bodyPr/>
          <a:lstStyle/>
          <a:p>
            <a:fld id="{0C935DB2-3A40-6141-86D3-878E03343499}" type="datetimeFigureOut">
              <a:rPr lang="en-US" smtClean="0"/>
              <a:t>10/21/20</a:t>
            </a:fld>
            <a:endParaRPr lang="en-US" dirty="0"/>
          </a:p>
        </p:txBody>
      </p:sp>
      <p:sp>
        <p:nvSpPr>
          <p:cNvPr id="6" name="Footer Placeholder 5">
            <a:extLst>
              <a:ext uri="{FF2B5EF4-FFF2-40B4-BE49-F238E27FC236}">
                <a16:creationId xmlns:a16="http://schemas.microsoft.com/office/drawing/2014/main" id="{E4B3A332-6395-A744-9B85-AE4BE5CF4CC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A68457E-9282-524B-BD9A-6EED919D317F}"/>
              </a:ext>
            </a:extLst>
          </p:cNvPr>
          <p:cNvSpPr>
            <a:spLocks noGrp="1"/>
          </p:cNvSpPr>
          <p:nvPr>
            <p:ph type="sldNum" sz="quarter" idx="12"/>
          </p:nvPr>
        </p:nvSpPr>
        <p:spPr/>
        <p:txBody>
          <a:bodyPr/>
          <a:lstStyle/>
          <a:p>
            <a:fld id="{EE19200B-62AD-E54A-9A7A-C64D82D6B3FF}" type="slidenum">
              <a:rPr lang="en-US" smtClean="0"/>
              <a:t>‹#›</a:t>
            </a:fld>
            <a:endParaRPr lang="en-US" dirty="0"/>
          </a:p>
        </p:txBody>
      </p:sp>
    </p:spTree>
    <p:extLst>
      <p:ext uri="{BB962C8B-B14F-4D97-AF65-F5344CB8AC3E}">
        <p14:creationId xmlns:p14="http://schemas.microsoft.com/office/powerpoint/2010/main" val="3945176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4BAD42-1334-A14C-9149-C4A3D825F4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4FDF01-341A-3040-B115-28EE019F8D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B40AE8-FBC8-604B-A918-83A461D8DF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935DB2-3A40-6141-86D3-878E03343499}" type="datetimeFigureOut">
              <a:rPr lang="en-US" smtClean="0"/>
              <a:t>10/21/20</a:t>
            </a:fld>
            <a:endParaRPr lang="en-US" dirty="0"/>
          </a:p>
        </p:txBody>
      </p:sp>
      <p:sp>
        <p:nvSpPr>
          <p:cNvPr id="5" name="Footer Placeholder 4">
            <a:extLst>
              <a:ext uri="{FF2B5EF4-FFF2-40B4-BE49-F238E27FC236}">
                <a16:creationId xmlns:a16="http://schemas.microsoft.com/office/drawing/2014/main" id="{5ACA929D-E6AF-1542-824E-7D567F9CC8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76F143-1C1D-7C42-9159-38B5A76288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200B-62AD-E54A-9A7A-C64D82D6B3FF}" type="slidenum">
              <a:rPr lang="en-US" smtClean="0"/>
              <a:t>‹#›</a:t>
            </a:fld>
            <a:endParaRPr lang="en-US" dirty="0"/>
          </a:p>
        </p:txBody>
      </p:sp>
    </p:spTree>
    <p:extLst>
      <p:ext uri="{BB962C8B-B14F-4D97-AF65-F5344CB8AC3E}">
        <p14:creationId xmlns:p14="http://schemas.microsoft.com/office/powerpoint/2010/main" val="2745939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shirt&#10;&#10;Description automatically generated">
            <a:extLst>
              <a:ext uri="{FF2B5EF4-FFF2-40B4-BE49-F238E27FC236}">
                <a16:creationId xmlns:a16="http://schemas.microsoft.com/office/drawing/2014/main" id="{D15F59ED-4F63-2842-85A0-1CBB3109C2CE}"/>
              </a:ext>
            </a:extLst>
          </p:cNvPr>
          <p:cNvPicPr>
            <a:picLocks noChangeAspect="1"/>
          </p:cNvPicPr>
          <p:nvPr/>
        </p:nvPicPr>
        <p:blipFill>
          <a:blip r:embed="rId2"/>
          <a:stretch>
            <a:fillRect/>
          </a:stretch>
        </p:blipFill>
        <p:spPr>
          <a:xfrm>
            <a:off x="2524918" y="0"/>
            <a:ext cx="7142163" cy="6858000"/>
          </a:xfrm>
          <a:prstGeom prst="rect">
            <a:avLst/>
          </a:prstGeom>
        </p:spPr>
      </p:pic>
    </p:spTree>
    <p:extLst>
      <p:ext uri="{BB962C8B-B14F-4D97-AF65-F5344CB8AC3E}">
        <p14:creationId xmlns:p14="http://schemas.microsoft.com/office/powerpoint/2010/main" val="2066459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9" name="Picture 48">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4" name="Title 2">
            <a:extLst>
              <a:ext uri="{FF2B5EF4-FFF2-40B4-BE49-F238E27FC236}">
                <a16:creationId xmlns:a16="http://schemas.microsoft.com/office/drawing/2014/main" id="{6F0FFE9E-F6AF-0E47-A733-2100750D7053}"/>
              </a:ext>
            </a:extLst>
          </p:cNvPr>
          <p:cNvSpPr>
            <a:spLocks noGrp="1"/>
          </p:cNvSpPr>
          <p:nvPr>
            <p:ph type="title"/>
          </p:nvPr>
        </p:nvSpPr>
        <p:spPr>
          <a:xfrm>
            <a:off x="1179226" y="826680"/>
            <a:ext cx="9833548" cy="1325563"/>
          </a:xfrm>
        </p:spPr>
        <p:txBody>
          <a:bodyPr vert="horz" lIns="91440" tIns="45720" rIns="91440" bIns="45720" rtlCol="0" anchor="ctr">
            <a:normAutofit/>
          </a:bodyPr>
          <a:lstStyle/>
          <a:p>
            <a:pPr algn="ctr"/>
            <a:r>
              <a:rPr lang="en-US" sz="4000" kern="1200" dirty="0">
                <a:solidFill>
                  <a:srgbClr val="FFFFFF"/>
                </a:solidFill>
                <a:latin typeface="+mj-lt"/>
                <a:ea typeface="+mj-ea"/>
                <a:cs typeface="+mj-cs"/>
              </a:rPr>
              <a:t>Define the Goal</a:t>
            </a:r>
          </a:p>
        </p:txBody>
      </p:sp>
      <p:sp>
        <p:nvSpPr>
          <p:cNvPr id="2" name="TextBox 1">
            <a:extLst>
              <a:ext uri="{FF2B5EF4-FFF2-40B4-BE49-F238E27FC236}">
                <a16:creationId xmlns:a16="http://schemas.microsoft.com/office/drawing/2014/main" id="{4074E29C-C2F6-A84A-9546-C0D8D465EC78}"/>
              </a:ext>
            </a:extLst>
          </p:cNvPr>
          <p:cNvSpPr txBox="1"/>
          <p:nvPr/>
        </p:nvSpPr>
        <p:spPr>
          <a:xfrm>
            <a:off x="900601" y="2588821"/>
            <a:ext cx="10935494" cy="4013860"/>
          </a:xfrm>
          <a:prstGeom prst="rect">
            <a:avLst/>
          </a:prstGeom>
        </p:spPr>
        <p:txBody>
          <a:bodyPr vert="horz" lIns="91440" tIns="45720" rIns="91440" bIns="45720" rtlCol="0">
            <a:noAutofit/>
          </a:bodyPr>
          <a:lstStyle/>
          <a:p>
            <a:pPr>
              <a:lnSpc>
                <a:spcPct val="90000"/>
              </a:lnSpc>
              <a:spcAft>
                <a:spcPts val="600"/>
              </a:spcAft>
            </a:pPr>
            <a:r>
              <a:rPr lang="en-US" sz="1600" b="1" dirty="0">
                <a:solidFill>
                  <a:srgbClr val="000000"/>
                </a:solidFill>
                <a:latin typeface="Arial" panose="020B0604020202020204" pitchFamily="34" charset="0"/>
                <a:cs typeface="Arial" panose="020B0604020202020204" pitchFamily="34" charset="0"/>
              </a:rPr>
              <a:t>Problem &amp; Objective: </a:t>
            </a:r>
            <a:endParaRPr lang="en-US" sz="1600" dirty="0">
              <a:solidFill>
                <a:srgbClr val="000000"/>
              </a:solidFill>
              <a:latin typeface="Arial" panose="020B0604020202020204" pitchFamily="34" charset="0"/>
              <a:cs typeface="Arial" panose="020B0604020202020204" pitchFamily="34" charset="0"/>
            </a:endParaRPr>
          </a:p>
          <a:p>
            <a:pPr marL="285750" indent="-285750">
              <a:lnSpc>
                <a:spcPct val="150000"/>
              </a:lnSpc>
              <a:spcAft>
                <a:spcPts val="600"/>
              </a:spcAft>
              <a:buFont typeface="Wingdings" pitchFamily="2" charset="2"/>
              <a:buChar char="v"/>
            </a:pPr>
            <a:r>
              <a:rPr lang="en-US" sz="1600" dirty="0">
                <a:solidFill>
                  <a:srgbClr val="000000"/>
                </a:solidFill>
                <a:latin typeface="Arial" panose="020B0604020202020204" pitchFamily="34" charset="0"/>
                <a:cs typeface="Arial" panose="020B0604020202020204" pitchFamily="34" charset="0"/>
              </a:rPr>
              <a:t>Credit One has seen an increase in the number of customers who have defaulted on loans they have secured from various partners and could risk losing business if the problem is not solved right away.</a:t>
            </a:r>
          </a:p>
          <a:p>
            <a:pPr marL="285750" indent="-285750">
              <a:lnSpc>
                <a:spcPct val="150000"/>
              </a:lnSpc>
              <a:spcAft>
                <a:spcPts val="600"/>
              </a:spcAft>
              <a:buFont typeface="Wingdings" pitchFamily="2" charset="2"/>
              <a:buChar char="v"/>
            </a:pPr>
            <a:r>
              <a:rPr lang="en-US" sz="1600" dirty="0">
                <a:solidFill>
                  <a:srgbClr val="000000"/>
                </a:solidFill>
                <a:latin typeface="Arial" panose="020B0604020202020204" pitchFamily="34" charset="0"/>
                <a:cs typeface="Arial" panose="020B0604020202020204" pitchFamily="34" charset="0"/>
              </a:rPr>
              <a:t>Using Data Science, examine current customer demographics to better understand what traits might relate to a customer defaulting on their current credit obligations.</a:t>
            </a:r>
          </a:p>
          <a:p>
            <a:pPr indent="-228600">
              <a:lnSpc>
                <a:spcPct val="90000"/>
              </a:lnSpc>
              <a:spcAft>
                <a:spcPts val="600"/>
              </a:spcAft>
              <a:buFont typeface="Arial" panose="020B0604020202020204" pitchFamily="34" charset="0"/>
              <a:buChar char="•"/>
            </a:pPr>
            <a:endParaRPr lang="en-US" sz="1600" b="1" dirty="0">
              <a:solidFill>
                <a:srgbClr val="000000"/>
              </a:solidFill>
              <a:latin typeface="Arial" panose="020B0604020202020204" pitchFamily="34" charset="0"/>
              <a:cs typeface="Arial" panose="020B0604020202020204" pitchFamily="34" charset="0"/>
            </a:endParaRPr>
          </a:p>
          <a:p>
            <a:pPr>
              <a:lnSpc>
                <a:spcPct val="150000"/>
              </a:lnSpc>
              <a:spcAft>
                <a:spcPts val="600"/>
              </a:spcAft>
            </a:pPr>
            <a:r>
              <a:rPr lang="en-US" sz="1600" b="1" dirty="0">
                <a:solidFill>
                  <a:srgbClr val="000000"/>
                </a:solidFill>
                <a:latin typeface="Arial" panose="020B0604020202020204" pitchFamily="34" charset="0"/>
                <a:cs typeface="Arial" panose="020B0604020202020204" pitchFamily="34" charset="0"/>
              </a:rPr>
              <a:t>Goal: 	</a:t>
            </a:r>
            <a:endParaRPr lang="en-US" sz="1600" dirty="0">
              <a:solidFill>
                <a:srgbClr val="000000"/>
              </a:solidFill>
              <a:latin typeface="Arial" panose="020B0604020202020204" pitchFamily="34" charset="0"/>
              <a:cs typeface="Arial" panose="020B0604020202020204" pitchFamily="34" charset="0"/>
            </a:endParaRPr>
          </a:p>
          <a:p>
            <a:pPr marL="971550" lvl="1" indent="-285750">
              <a:lnSpc>
                <a:spcPct val="150000"/>
              </a:lnSpc>
              <a:spcAft>
                <a:spcPts val="600"/>
              </a:spcAft>
              <a:buFont typeface="Wingdings" pitchFamily="2" charset="2"/>
              <a:buChar char="v"/>
            </a:pPr>
            <a:r>
              <a:rPr lang="en-US" sz="1600" dirty="0">
                <a:solidFill>
                  <a:srgbClr val="000000"/>
                </a:solidFill>
                <a:latin typeface="Arial" panose="020B0604020202020204" pitchFamily="34" charset="0"/>
                <a:cs typeface="Arial" panose="020B0604020202020204" pitchFamily="34" charset="0"/>
              </a:rPr>
              <a:t>Understanding how much credit to allow someone.</a:t>
            </a:r>
          </a:p>
          <a:p>
            <a:pPr marL="971550" lvl="1" indent="-285750">
              <a:lnSpc>
                <a:spcPct val="150000"/>
              </a:lnSpc>
              <a:spcAft>
                <a:spcPts val="600"/>
              </a:spcAft>
              <a:buFont typeface="Wingdings" pitchFamily="2" charset="2"/>
              <a:buChar char="v"/>
            </a:pPr>
            <a:r>
              <a:rPr lang="en-US" sz="1600" dirty="0">
                <a:solidFill>
                  <a:srgbClr val="000000"/>
                </a:solidFill>
                <a:latin typeface="Arial" panose="020B0604020202020204" pitchFamily="34" charset="0"/>
                <a:cs typeface="Arial" panose="020B0604020202020204" pitchFamily="34" charset="0"/>
              </a:rPr>
              <a:t>Build a predictive model that Credit One can use to better classify potential customers as being ‘at-risk’.</a:t>
            </a:r>
          </a:p>
        </p:txBody>
      </p:sp>
    </p:spTree>
    <p:extLst>
      <p:ext uri="{BB962C8B-B14F-4D97-AF65-F5344CB8AC3E}">
        <p14:creationId xmlns:p14="http://schemas.microsoft.com/office/powerpoint/2010/main" val="1980775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9" name="Picture 48">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4" name="Title 2">
            <a:extLst>
              <a:ext uri="{FF2B5EF4-FFF2-40B4-BE49-F238E27FC236}">
                <a16:creationId xmlns:a16="http://schemas.microsoft.com/office/drawing/2014/main" id="{6F0FFE9E-F6AF-0E47-A733-2100750D7053}"/>
              </a:ext>
            </a:extLst>
          </p:cNvPr>
          <p:cNvSpPr>
            <a:spLocks noGrp="1"/>
          </p:cNvSpPr>
          <p:nvPr>
            <p:ph type="title"/>
          </p:nvPr>
        </p:nvSpPr>
        <p:spPr>
          <a:xfrm>
            <a:off x="1179226" y="826680"/>
            <a:ext cx="9833548" cy="1325563"/>
          </a:xfrm>
        </p:spPr>
        <p:txBody>
          <a:bodyPr vert="horz" lIns="91440" tIns="45720" rIns="91440" bIns="45720" rtlCol="0" anchor="ctr">
            <a:normAutofit/>
          </a:bodyPr>
          <a:lstStyle/>
          <a:p>
            <a:pPr algn="ctr"/>
            <a:r>
              <a:rPr lang="en-US" sz="4000" dirty="0">
                <a:solidFill>
                  <a:schemeClr val="bg1"/>
                </a:solidFill>
              </a:rPr>
              <a:t>Collect and Manage Data </a:t>
            </a:r>
            <a:endParaRPr lang="en-US" sz="4000" kern="1200" dirty="0">
              <a:solidFill>
                <a:schemeClr val="bg1"/>
              </a:solidFill>
            </a:endParaRPr>
          </a:p>
        </p:txBody>
      </p:sp>
      <p:sp>
        <p:nvSpPr>
          <p:cNvPr id="25" name="Rectangle 24">
            <a:extLst>
              <a:ext uri="{FF2B5EF4-FFF2-40B4-BE49-F238E27FC236}">
                <a16:creationId xmlns:a16="http://schemas.microsoft.com/office/drawing/2014/main" id="{A0310D7D-F985-BF43-9C3D-94FE1A4EA91D}"/>
              </a:ext>
            </a:extLst>
          </p:cNvPr>
          <p:cNvSpPr/>
          <p:nvPr/>
        </p:nvSpPr>
        <p:spPr>
          <a:xfrm>
            <a:off x="763590" y="2753936"/>
            <a:ext cx="10161767" cy="3503460"/>
          </a:xfrm>
          <a:prstGeom prst="rect">
            <a:avLst/>
          </a:prstGeom>
        </p:spPr>
        <p:txBody>
          <a:bodyPr wrap="square">
            <a:spAutoFit/>
          </a:bodyPr>
          <a:lstStyle/>
          <a:p>
            <a:pPr marL="285750" indent="-285750">
              <a:lnSpc>
                <a:spcPct val="150000"/>
              </a:lnSpc>
              <a:buFont typeface="Wingdings" pitchFamily="2" charset="2"/>
              <a:buChar char="v"/>
            </a:pPr>
            <a:r>
              <a:rPr lang="en-US" dirty="0">
                <a:solidFill>
                  <a:srgbClr val="000000"/>
                </a:solidFill>
                <a:latin typeface="Arial" panose="020B0604020202020204" pitchFamily="34" charset="0"/>
                <a:cs typeface="Arial" panose="020B0604020202020204" pitchFamily="34" charset="0"/>
              </a:rPr>
              <a:t>Data set and attribute information provided by Credit One. </a:t>
            </a:r>
          </a:p>
          <a:p>
            <a:pPr marL="285750" indent="-285750">
              <a:lnSpc>
                <a:spcPct val="150000"/>
              </a:lnSpc>
              <a:buFont typeface="Wingdings" pitchFamily="2" charset="2"/>
              <a:buChar char="v"/>
            </a:pPr>
            <a:r>
              <a:rPr lang="en-US" dirty="0">
                <a:solidFill>
                  <a:srgbClr val="000000"/>
                </a:solidFill>
                <a:latin typeface="Arial" panose="020B0604020202020204" pitchFamily="34" charset="0"/>
                <a:cs typeface="Arial" panose="020B0604020202020204" pitchFamily="34" charset="0"/>
              </a:rPr>
              <a:t>Data set consists of demographic and historical credit data of customers.</a:t>
            </a:r>
          </a:p>
          <a:p>
            <a:pPr marL="285750" indent="-285750">
              <a:lnSpc>
                <a:spcPct val="150000"/>
              </a:lnSpc>
              <a:buFont typeface="Wingdings" pitchFamily="2" charset="2"/>
              <a:buChar char="v"/>
            </a:pPr>
            <a:r>
              <a:rPr lang="en-US" dirty="0">
                <a:solidFill>
                  <a:srgbClr val="000000"/>
                </a:solidFill>
                <a:latin typeface="Arial" panose="020B0604020202020204" pitchFamily="34" charset="0"/>
                <a:cs typeface="Arial" panose="020B0604020202020204" pitchFamily="34" charset="0"/>
              </a:rPr>
              <a:t>Data provided was complete, adequate and understandable but needs some clean up. </a:t>
            </a:r>
          </a:p>
          <a:p>
            <a:pPr marL="285750" indent="-285750">
              <a:buFont typeface="Wingdings" pitchFamily="2" charset="2"/>
              <a:buChar char="v"/>
            </a:pPr>
            <a:endParaRPr lang="en-US" dirty="0">
              <a:solidFill>
                <a:srgbClr val="000000"/>
              </a:solidFill>
              <a:latin typeface="Arial" panose="020B0604020202020204" pitchFamily="34" charset="0"/>
              <a:cs typeface="Arial" panose="020B0604020202020204" pitchFamily="34" charset="0"/>
            </a:endParaRPr>
          </a:p>
          <a:p>
            <a:r>
              <a:rPr lang="en-US" b="1" dirty="0">
                <a:solidFill>
                  <a:srgbClr val="000000"/>
                </a:solidFill>
                <a:latin typeface="Arial" panose="020B0604020202020204" pitchFamily="34" charset="0"/>
                <a:cs typeface="Arial" panose="020B0604020202020204" pitchFamily="34" charset="0"/>
              </a:rPr>
              <a:t>Cleaning includes: </a:t>
            </a:r>
            <a:r>
              <a:rPr lang="en-US" dirty="0">
                <a:solidFill>
                  <a:srgbClr val="000000"/>
                </a:solidFill>
                <a:latin typeface="Arial" panose="020B0604020202020204" pitchFamily="34" charset="0"/>
                <a:cs typeface="Arial" panose="020B0604020202020204" pitchFamily="34" charset="0"/>
              </a:rPr>
              <a:t>	</a:t>
            </a:r>
          </a:p>
          <a:p>
            <a:pPr marL="742950" lvl="1" indent="-285750">
              <a:lnSpc>
                <a:spcPct val="150000"/>
              </a:lnSpc>
              <a:buFont typeface="Wingdings" pitchFamily="2" charset="2"/>
              <a:buChar char="v"/>
            </a:pPr>
            <a:r>
              <a:rPr lang="en-US" dirty="0">
                <a:latin typeface="Arial" panose="020B0604020202020204" pitchFamily="34" charset="0"/>
                <a:cs typeface="Arial" panose="020B0604020202020204" pitchFamily="34" charset="0"/>
              </a:rPr>
              <a:t>Removing duplicate observations</a:t>
            </a:r>
          </a:p>
          <a:p>
            <a:pPr marL="742950" lvl="1" indent="-285750">
              <a:lnSpc>
                <a:spcPct val="150000"/>
              </a:lnSpc>
              <a:buFont typeface="Wingdings" pitchFamily="2" charset="2"/>
              <a:buChar char="v"/>
            </a:pPr>
            <a:r>
              <a:rPr lang="en-US" dirty="0">
                <a:latin typeface="Arial" panose="020B0604020202020204" pitchFamily="34" charset="0"/>
                <a:cs typeface="Arial" panose="020B0604020202020204" pitchFamily="34" charset="0"/>
              </a:rPr>
              <a:t>Removing erroneous observations</a:t>
            </a:r>
          </a:p>
          <a:p>
            <a:pPr marL="742950" lvl="1" indent="-285750">
              <a:lnSpc>
                <a:spcPct val="150000"/>
              </a:lnSpc>
              <a:buFont typeface="Wingdings" pitchFamily="2" charset="2"/>
              <a:buChar char="v"/>
            </a:pPr>
            <a:r>
              <a:rPr lang="en-US" dirty="0">
                <a:latin typeface="Arial" panose="020B0604020202020204" pitchFamily="34" charset="0"/>
                <a:cs typeface="Arial" panose="020B0604020202020204" pitchFamily="34" charset="0"/>
              </a:rPr>
              <a:t>Repayment status is incorrect in many instances – these will need to be re-calculated</a:t>
            </a:r>
          </a:p>
          <a:p>
            <a:pPr marL="742950" lvl="1" indent="-285750">
              <a:lnSpc>
                <a:spcPct val="150000"/>
              </a:lnSpc>
              <a:buFont typeface="Wingdings" pitchFamily="2" charset="2"/>
              <a:buChar char="v"/>
            </a:pPr>
            <a:r>
              <a:rPr lang="en-US" dirty="0">
                <a:latin typeface="Arial" panose="020B0604020202020204" pitchFamily="34" charset="0"/>
                <a:cs typeface="Arial" panose="020B0604020202020204" pitchFamily="34" charset="0"/>
              </a:rPr>
              <a:t>Create translation table for data points, where necessary</a:t>
            </a:r>
          </a:p>
        </p:txBody>
      </p:sp>
    </p:spTree>
    <p:extLst>
      <p:ext uri="{BB962C8B-B14F-4D97-AF65-F5344CB8AC3E}">
        <p14:creationId xmlns:p14="http://schemas.microsoft.com/office/powerpoint/2010/main" val="624147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9" name="Picture 48">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4" name="Title 2">
            <a:extLst>
              <a:ext uri="{FF2B5EF4-FFF2-40B4-BE49-F238E27FC236}">
                <a16:creationId xmlns:a16="http://schemas.microsoft.com/office/drawing/2014/main" id="{6F0FFE9E-F6AF-0E47-A733-2100750D7053}"/>
              </a:ext>
            </a:extLst>
          </p:cNvPr>
          <p:cNvSpPr>
            <a:spLocks noGrp="1"/>
          </p:cNvSpPr>
          <p:nvPr>
            <p:ph type="title"/>
          </p:nvPr>
        </p:nvSpPr>
        <p:spPr>
          <a:xfrm>
            <a:off x="1179226" y="826680"/>
            <a:ext cx="9833548" cy="1325563"/>
          </a:xfrm>
        </p:spPr>
        <p:txBody>
          <a:bodyPr vert="horz" lIns="91440" tIns="45720" rIns="91440" bIns="45720" rtlCol="0" anchor="ctr">
            <a:normAutofit/>
          </a:bodyPr>
          <a:lstStyle/>
          <a:p>
            <a:pPr algn="ctr"/>
            <a:r>
              <a:rPr lang="en-US" sz="4000" dirty="0">
                <a:solidFill>
                  <a:schemeClr val="bg1"/>
                </a:solidFill>
              </a:rPr>
              <a:t>Initial Findings</a:t>
            </a:r>
            <a:endParaRPr lang="en-US" sz="4000" kern="1200" dirty="0">
              <a:solidFill>
                <a:schemeClr val="bg1"/>
              </a:solidFill>
            </a:endParaRPr>
          </a:p>
        </p:txBody>
      </p:sp>
      <p:sp>
        <p:nvSpPr>
          <p:cNvPr id="27" name="TextBox 26">
            <a:extLst>
              <a:ext uri="{FF2B5EF4-FFF2-40B4-BE49-F238E27FC236}">
                <a16:creationId xmlns:a16="http://schemas.microsoft.com/office/drawing/2014/main" id="{EB2F2B48-1D09-994C-8085-6A85BB70316D}"/>
              </a:ext>
            </a:extLst>
          </p:cNvPr>
          <p:cNvSpPr txBox="1"/>
          <p:nvPr/>
        </p:nvSpPr>
        <p:spPr>
          <a:xfrm>
            <a:off x="1096098" y="2753500"/>
            <a:ext cx="10250234" cy="3277820"/>
          </a:xfrm>
          <a:prstGeom prst="rect">
            <a:avLst/>
          </a:prstGeom>
          <a:noFill/>
        </p:spPr>
        <p:txBody>
          <a:bodyPr wrap="square" rtlCol="0">
            <a:spAutoFit/>
          </a:bodyPr>
          <a:lstStyle/>
          <a:p>
            <a:pPr marL="285750" indent="-285750">
              <a:lnSpc>
                <a:spcPct val="150000"/>
              </a:lnSpc>
              <a:buFont typeface="Wingdings" pitchFamily="2" charset="2"/>
              <a:buChar char="v"/>
            </a:pPr>
            <a:r>
              <a:rPr lang="en-US" dirty="0">
                <a:latin typeface="Arial" panose="020B0604020202020204" pitchFamily="34" charset="0"/>
                <a:cs typeface="Arial" panose="020B0604020202020204" pitchFamily="34" charset="0"/>
              </a:rPr>
              <a:t>The dataset consisted of 60% females and 40% males. </a:t>
            </a:r>
          </a:p>
          <a:p>
            <a:pPr marL="285750" indent="-285750">
              <a:lnSpc>
                <a:spcPct val="150000"/>
              </a:lnSpc>
              <a:buFont typeface="Wingdings" pitchFamily="2" charset="2"/>
              <a:buChar char="v"/>
            </a:pPr>
            <a:r>
              <a:rPr lang="en-US" dirty="0">
                <a:latin typeface="Arial" panose="020B0604020202020204" pitchFamily="34" charset="0"/>
                <a:cs typeface="Arial" panose="020B0604020202020204" pitchFamily="34" charset="0"/>
              </a:rPr>
              <a:t>Age range is 21 - 79 years old</a:t>
            </a:r>
          </a:p>
          <a:p>
            <a:pPr marL="742950" lvl="1" indent="-285750">
              <a:lnSpc>
                <a:spcPct val="150000"/>
              </a:lnSpc>
              <a:buFont typeface="Wingdings" pitchFamily="2" charset="2"/>
              <a:buChar char="Ø"/>
            </a:pPr>
            <a:r>
              <a:rPr lang="en-US" dirty="0">
                <a:latin typeface="Arial" panose="020B0604020202020204" pitchFamily="34" charset="0"/>
                <a:cs typeface="Arial" panose="020B0604020202020204" pitchFamily="34" charset="0"/>
              </a:rPr>
              <a:t>70% are less than 39 years old.</a:t>
            </a:r>
          </a:p>
          <a:p>
            <a:pPr marL="285750" indent="-285750">
              <a:lnSpc>
                <a:spcPct val="150000"/>
              </a:lnSpc>
              <a:buFont typeface="Wingdings" pitchFamily="2" charset="2"/>
              <a:buChar char="v"/>
            </a:pPr>
            <a:r>
              <a:rPr lang="en-US" dirty="0">
                <a:latin typeface="Arial" panose="020B0604020202020204" pitchFamily="34" charset="0"/>
                <a:cs typeface="Arial" panose="020B0604020202020204" pitchFamily="34" charset="0"/>
              </a:rPr>
              <a:t>82% University educated or higher. </a:t>
            </a:r>
          </a:p>
          <a:p>
            <a:pPr marL="285750" indent="-285750">
              <a:lnSpc>
                <a:spcPct val="150000"/>
              </a:lnSpc>
              <a:buFont typeface="Wingdings" pitchFamily="2" charset="2"/>
              <a:buChar char="v"/>
            </a:pPr>
            <a:r>
              <a:rPr lang="en-US" dirty="0">
                <a:latin typeface="Arial" panose="020B0604020202020204" pitchFamily="34" charset="0"/>
                <a:cs typeface="Arial" panose="020B0604020202020204" pitchFamily="34" charset="0"/>
              </a:rPr>
              <a:t>53% single and 46% married. </a:t>
            </a:r>
          </a:p>
          <a:p>
            <a:pPr marL="285750" indent="-285750">
              <a:lnSpc>
                <a:spcPct val="150000"/>
              </a:lnSpc>
              <a:buFont typeface="Wingdings" pitchFamily="2" charset="2"/>
              <a:buChar char="v"/>
            </a:pPr>
            <a:r>
              <a:rPr lang="en-US" dirty="0">
                <a:latin typeface="Arial" panose="020B0604020202020204" pitchFamily="34" charset="0"/>
                <a:cs typeface="Arial" panose="020B0604020202020204" pitchFamily="34" charset="0"/>
              </a:rPr>
              <a:t>Balance Limit are comparable men vs. women (160K – 170K)</a:t>
            </a:r>
          </a:p>
          <a:p>
            <a:pPr marL="285750" indent="-285750">
              <a:lnSpc>
                <a:spcPct val="150000"/>
              </a:lnSpc>
              <a:buFont typeface="Wingdings" pitchFamily="2" charset="2"/>
              <a:buChar char="v"/>
            </a:pPr>
            <a:r>
              <a:rPr lang="en-US" dirty="0">
                <a:latin typeface="Arial" panose="020B0604020202020204" pitchFamily="34" charset="0"/>
                <a:cs typeface="Arial" panose="020B0604020202020204" pitchFamily="34" charset="0"/>
              </a:rPr>
              <a:t>26% of females &amp; 32% of males are defaulting</a:t>
            </a:r>
          </a:p>
          <a:p>
            <a:pPr marL="285750" indent="-285750">
              <a:buFont typeface="Wingdings" pitchFamily="2" charset="2"/>
              <a:buChar char="v"/>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442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9" name="Picture 48">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4" name="Title 2">
            <a:extLst>
              <a:ext uri="{FF2B5EF4-FFF2-40B4-BE49-F238E27FC236}">
                <a16:creationId xmlns:a16="http://schemas.microsoft.com/office/drawing/2014/main" id="{6F0FFE9E-F6AF-0E47-A733-2100750D7053}"/>
              </a:ext>
            </a:extLst>
          </p:cNvPr>
          <p:cNvSpPr>
            <a:spLocks noGrp="1"/>
          </p:cNvSpPr>
          <p:nvPr>
            <p:ph type="title"/>
          </p:nvPr>
        </p:nvSpPr>
        <p:spPr>
          <a:xfrm>
            <a:off x="1179226" y="826680"/>
            <a:ext cx="9833548" cy="1325563"/>
          </a:xfrm>
        </p:spPr>
        <p:txBody>
          <a:bodyPr vert="horz" lIns="91440" tIns="45720" rIns="91440" bIns="45720" rtlCol="0" anchor="ctr">
            <a:normAutofit/>
          </a:bodyPr>
          <a:lstStyle/>
          <a:p>
            <a:pPr algn="ctr"/>
            <a:r>
              <a:rPr lang="en-US" sz="4000" dirty="0">
                <a:solidFill>
                  <a:schemeClr val="bg1"/>
                </a:solidFill>
              </a:rPr>
              <a:t>Build, Evaluate &amp; Critique the model </a:t>
            </a:r>
            <a:endParaRPr lang="en-US" sz="4000" kern="1200" dirty="0">
              <a:solidFill>
                <a:schemeClr val="bg1"/>
              </a:solidFill>
            </a:endParaRPr>
          </a:p>
        </p:txBody>
      </p:sp>
      <p:sp>
        <p:nvSpPr>
          <p:cNvPr id="2" name="TextBox 1">
            <a:extLst>
              <a:ext uri="{FF2B5EF4-FFF2-40B4-BE49-F238E27FC236}">
                <a16:creationId xmlns:a16="http://schemas.microsoft.com/office/drawing/2014/main" id="{9DBD26E9-E3ED-D943-9C94-5BA626C8086B}"/>
              </a:ext>
            </a:extLst>
          </p:cNvPr>
          <p:cNvSpPr txBox="1"/>
          <p:nvPr/>
        </p:nvSpPr>
        <p:spPr>
          <a:xfrm>
            <a:off x="1838913" y="2660073"/>
            <a:ext cx="8513869" cy="3364960"/>
          </a:xfrm>
          <a:prstGeom prst="rect">
            <a:avLst/>
          </a:prstGeom>
          <a:noFill/>
        </p:spPr>
        <p:txBody>
          <a:bodyPr wrap="none" rtlCol="0">
            <a:spAutoFit/>
          </a:bodyPr>
          <a:lstStyle/>
          <a:p>
            <a:pPr marL="285750" indent="-285750">
              <a:lnSpc>
                <a:spcPct val="150000"/>
              </a:lnSpc>
              <a:buFont typeface="Wingdings" pitchFamily="2" charset="2"/>
              <a:buChar char="v"/>
            </a:pPr>
            <a:r>
              <a:rPr lang="en-US" dirty="0">
                <a:latin typeface="Arial" panose="020B0604020202020204" pitchFamily="34" charset="0"/>
                <a:cs typeface="Arial" panose="020B0604020202020204" pitchFamily="34" charset="0"/>
              </a:rPr>
              <a:t>Analyze the data and extract key patterns for both business goals. </a:t>
            </a:r>
          </a:p>
          <a:p>
            <a:pPr marL="285750" indent="-285750">
              <a:lnSpc>
                <a:spcPct val="150000"/>
              </a:lnSpc>
              <a:buFont typeface="Wingdings" pitchFamily="2" charset="2"/>
              <a:buChar char="v"/>
            </a:pPr>
            <a:r>
              <a:rPr lang="en-US" dirty="0">
                <a:latin typeface="Arial" panose="020B0604020202020204" pitchFamily="34" charset="0"/>
                <a:cs typeface="Arial" panose="020B0604020202020204" pitchFamily="34" charset="0"/>
              </a:rPr>
              <a:t>Build machine learning models to uncover and confirm data patterns.</a:t>
            </a:r>
          </a:p>
          <a:p>
            <a:pPr>
              <a:lnSpc>
                <a:spcPct val="150000"/>
              </a:lnSpc>
            </a:pPr>
            <a:endParaRPr lang="en-US" dirty="0">
              <a:latin typeface="Arial" panose="020B0604020202020204" pitchFamily="34" charset="0"/>
              <a:cs typeface="Arial" panose="020B0604020202020204" pitchFamily="34" charset="0"/>
            </a:endParaRPr>
          </a:p>
          <a:p>
            <a:pPr>
              <a:lnSpc>
                <a:spcPct val="150000"/>
              </a:lnSpc>
            </a:pPr>
            <a:r>
              <a:rPr lang="en-US" b="1" dirty="0">
                <a:latin typeface="Arial" panose="020B0604020202020204" pitchFamily="34" charset="0"/>
                <a:cs typeface="Arial" panose="020B0604020202020204" pitchFamily="34" charset="0"/>
              </a:rPr>
              <a:t>Once a successful model has been built, we will critique it to:</a:t>
            </a:r>
          </a:p>
          <a:p>
            <a:pPr marL="285750" indent="-285750">
              <a:lnSpc>
                <a:spcPct val="150000"/>
              </a:lnSpc>
              <a:buFont typeface="Wingdings" pitchFamily="2" charset="2"/>
              <a:buChar char="v"/>
            </a:pPr>
            <a:r>
              <a:rPr lang="en-US" dirty="0">
                <a:latin typeface="Arial" panose="020B0604020202020204" pitchFamily="34" charset="0"/>
                <a:cs typeface="Arial" panose="020B0604020202020204" pitchFamily="34" charset="0"/>
              </a:rPr>
              <a:t>Confirm results aid business goals. </a:t>
            </a:r>
          </a:p>
          <a:p>
            <a:pPr marL="285750" indent="-285750">
              <a:lnSpc>
                <a:spcPct val="150000"/>
              </a:lnSpc>
              <a:buFont typeface="Wingdings" pitchFamily="2" charset="2"/>
              <a:buChar char="v"/>
            </a:pPr>
            <a:r>
              <a:rPr lang="en-US" dirty="0">
                <a:latin typeface="Arial" panose="020B0604020202020204" pitchFamily="34" charset="0"/>
                <a:cs typeface="Arial" panose="020B0604020202020204" pitchFamily="34" charset="0"/>
              </a:rPr>
              <a:t>Ensure insights profound. If not, re-evaluate model using new understandings. </a:t>
            </a:r>
          </a:p>
          <a:p>
            <a:pPr marL="285750" indent="-285750">
              <a:lnSpc>
                <a:spcPct val="150000"/>
              </a:lnSpc>
              <a:buFont typeface="Wingdings" pitchFamily="2" charset="2"/>
              <a:buChar char="v"/>
            </a:pPr>
            <a:r>
              <a:rPr lang="en-US" dirty="0">
                <a:latin typeface="Arial" panose="020B0604020202020204" pitchFamily="34" charset="0"/>
                <a:cs typeface="Arial" panose="020B0604020202020204" pitchFamily="34" charset="0"/>
              </a:rPr>
              <a:t>Consider creating alternate tests to ensure model is the best.</a:t>
            </a:r>
          </a:p>
          <a:p>
            <a:pPr>
              <a:lnSpc>
                <a:spcPct val="150000"/>
              </a:lnSpc>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8666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9" name="Picture 48">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4" name="Title 2">
            <a:extLst>
              <a:ext uri="{FF2B5EF4-FFF2-40B4-BE49-F238E27FC236}">
                <a16:creationId xmlns:a16="http://schemas.microsoft.com/office/drawing/2014/main" id="{6F0FFE9E-F6AF-0E47-A733-2100750D7053}"/>
              </a:ext>
            </a:extLst>
          </p:cNvPr>
          <p:cNvSpPr>
            <a:spLocks noGrp="1"/>
          </p:cNvSpPr>
          <p:nvPr>
            <p:ph type="title"/>
          </p:nvPr>
        </p:nvSpPr>
        <p:spPr>
          <a:xfrm>
            <a:off x="1179226" y="826680"/>
            <a:ext cx="9833548" cy="1325563"/>
          </a:xfrm>
        </p:spPr>
        <p:txBody>
          <a:bodyPr vert="horz" lIns="91440" tIns="45720" rIns="91440" bIns="45720" rtlCol="0" anchor="ctr">
            <a:normAutofit/>
          </a:bodyPr>
          <a:lstStyle/>
          <a:p>
            <a:pPr algn="ctr"/>
            <a:r>
              <a:rPr lang="en-US" sz="4000" dirty="0">
                <a:solidFill>
                  <a:schemeClr val="bg1"/>
                </a:solidFill>
              </a:rPr>
              <a:t>Present Results</a:t>
            </a:r>
            <a:br>
              <a:rPr lang="en-US" sz="4000" dirty="0">
                <a:solidFill>
                  <a:schemeClr val="bg1"/>
                </a:solidFill>
              </a:rPr>
            </a:br>
            <a:r>
              <a:rPr lang="en-US" sz="4000" dirty="0">
                <a:solidFill>
                  <a:schemeClr val="bg1"/>
                </a:solidFill>
              </a:rPr>
              <a:t> Deploy &amp; Maintain Model</a:t>
            </a:r>
            <a:endParaRPr lang="en-US" sz="4000" kern="1200" dirty="0">
              <a:solidFill>
                <a:schemeClr val="bg1"/>
              </a:solidFill>
            </a:endParaRPr>
          </a:p>
        </p:txBody>
      </p:sp>
      <p:sp>
        <p:nvSpPr>
          <p:cNvPr id="3" name="TextBox 2">
            <a:extLst>
              <a:ext uri="{FF2B5EF4-FFF2-40B4-BE49-F238E27FC236}">
                <a16:creationId xmlns:a16="http://schemas.microsoft.com/office/drawing/2014/main" id="{EE5E7BF1-27D1-FB4E-850E-BF2AC39E309C}"/>
              </a:ext>
            </a:extLst>
          </p:cNvPr>
          <p:cNvSpPr txBox="1"/>
          <p:nvPr/>
        </p:nvSpPr>
        <p:spPr>
          <a:xfrm>
            <a:off x="1088675" y="2681365"/>
            <a:ext cx="10460941" cy="2949462"/>
          </a:xfrm>
          <a:prstGeom prst="rect">
            <a:avLst/>
          </a:prstGeom>
          <a:noFill/>
        </p:spPr>
        <p:txBody>
          <a:bodyPr wrap="none" rtlCol="0">
            <a:spAutoFit/>
          </a:bodyPr>
          <a:lstStyle/>
          <a:p>
            <a:pPr marL="285750" indent="-285750">
              <a:lnSpc>
                <a:spcPct val="150000"/>
              </a:lnSpc>
              <a:buFont typeface="Wingdings" pitchFamily="2" charset="2"/>
              <a:buChar char="v"/>
            </a:pPr>
            <a:r>
              <a:rPr lang="en-US" dirty="0">
                <a:latin typeface="Arial" panose="020B0604020202020204" pitchFamily="34" charset="0"/>
                <a:cs typeface="Arial" panose="020B0604020202020204" pitchFamily="34" charset="0"/>
              </a:rPr>
              <a:t>All findings will be presented in a cohesive manner.  </a:t>
            </a:r>
          </a:p>
          <a:p>
            <a:pPr marL="285750" indent="-285750">
              <a:lnSpc>
                <a:spcPct val="150000"/>
              </a:lnSpc>
              <a:buFont typeface="Wingdings" pitchFamily="2" charset="2"/>
              <a:buChar char="v"/>
            </a:pPr>
            <a:r>
              <a:rPr lang="en-US" dirty="0">
                <a:latin typeface="Arial" panose="020B0604020202020204" pitchFamily="34" charset="0"/>
                <a:cs typeface="Arial" panose="020B0604020202020204" pitchFamily="34" charset="0"/>
              </a:rPr>
              <a:t>Recommendations and confidence levels will be outlined</a:t>
            </a:r>
          </a:p>
          <a:p>
            <a:pPr>
              <a:lnSpc>
                <a:spcPct val="150000"/>
              </a:lnSpc>
            </a:pPr>
            <a:endParaRPr lang="en-US" dirty="0">
              <a:latin typeface="Arial" panose="020B0604020202020204" pitchFamily="34" charset="0"/>
              <a:cs typeface="Arial" panose="020B0604020202020204" pitchFamily="34" charset="0"/>
            </a:endParaRPr>
          </a:p>
          <a:p>
            <a:pPr>
              <a:lnSpc>
                <a:spcPct val="150000"/>
              </a:lnSpc>
            </a:pPr>
            <a:r>
              <a:rPr lang="en-US" b="1" dirty="0">
                <a:latin typeface="Arial" panose="020B0604020202020204" pitchFamily="34" charset="0"/>
                <a:cs typeface="Arial" panose="020B0604020202020204" pitchFamily="34" charset="0"/>
              </a:rPr>
              <a:t>Once finding have been presented, we will implement the recommendation using A/B testing. </a:t>
            </a:r>
          </a:p>
          <a:p>
            <a:pPr marL="285750" indent="-285750">
              <a:lnSpc>
                <a:spcPct val="150000"/>
              </a:lnSpc>
              <a:buFont typeface="Wingdings" pitchFamily="2" charset="2"/>
              <a:buChar char="v"/>
            </a:pPr>
            <a:r>
              <a:rPr lang="en-US" dirty="0">
                <a:latin typeface="Arial" panose="020B0604020202020204" pitchFamily="34" charset="0"/>
                <a:cs typeface="Arial" panose="020B0604020202020204" pitchFamily="34" charset="0"/>
              </a:rPr>
              <a:t>Implement findings on subsets of customers to ensure positive results. </a:t>
            </a:r>
          </a:p>
          <a:p>
            <a:pPr marL="285750" indent="-285750">
              <a:lnSpc>
                <a:spcPct val="150000"/>
              </a:lnSpc>
              <a:buFont typeface="Wingdings" pitchFamily="2" charset="2"/>
              <a:buChar char="v"/>
            </a:pPr>
            <a:r>
              <a:rPr lang="en-US" dirty="0">
                <a:latin typeface="Arial" panose="020B0604020202020204" pitchFamily="34" charset="0"/>
                <a:cs typeface="Arial" panose="020B0604020202020204" pitchFamily="34" charset="0"/>
              </a:rPr>
              <a:t>Continue to monitor results  to ensure it's working as expected. </a:t>
            </a:r>
          </a:p>
          <a:p>
            <a:pPr marL="285750" indent="-285750">
              <a:lnSpc>
                <a:spcPct val="150000"/>
              </a:lnSpc>
              <a:buFont typeface="Wingdings" pitchFamily="2" charset="2"/>
              <a:buChar char="v"/>
            </a:pPr>
            <a:r>
              <a:rPr lang="en-US" dirty="0">
                <a:latin typeface="Arial" panose="020B0604020202020204" pitchFamily="34" charset="0"/>
                <a:cs typeface="Arial" panose="020B0604020202020204" pitchFamily="34" charset="0"/>
              </a:rPr>
              <a:t>Consider collecting new data points that could be helpful to further increase accuracy.  </a:t>
            </a:r>
          </a:p>
        </p:txBody>
      </p:sp>
    </p:spTree>
    <p:extLst>
      <p:ext uri="{BB962C8B-B14F-4D97-AF65-F5344CB8AC3E}">
        <p14:creationId xmlns:p14="http://schemas.microsoft.com/office/powerpoint/2010/main" val="26434489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1555</TotalTime>
  <Words>393</Words>
  <Application>Microsoft Macintosh PowerPoint</Application>
  <PresentationFormat>Widescreen</PresentationFormat>
  <Paragraphs>42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Wingdings</vt:lpstr>
      <vt:lpstr>Office Theme</vt:lpstr>
      <vt:lpstr>PowerPoint Presentation</vt:lpstr>
      <vt:lpstr>Define the Goal</vt:lpstr>
      <vt:lpstr>Collect and Manage Data </vt:lpstr>
      <vt:lpstr>Initial Findings</vt:lpstr>
      <vt:lpstr>Build, Evaluate &amp; Critique the model </vt:lpstr>
      <vt:lpstr>Present Results  Deploy &amp; Maintain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Monika Spreitzer</dc:creator>
  <cp:lastModifiedBy>Monika Spreitzer</cp:lastModifiedBy>
  <cp:revision>5</cp:revision>
  <dcterms:created xsi:type="dcterms:W3CDTF">2020-07-30T13:57:57Z</dcterms:created>
  <dcterms:modified xsi:type="dcterms:W3CDTF">2020-10-22T15:42:22Z</dcterms:modified>
</cp:coreProperties>
</file>