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8" r:id="rId4"/>
    <p:sldId id="257" r:id="rId5"/>
    <p:sldId id="266" r:id="rId6"/>
    <p:sldId id="260" r:id="rId7"/>
    <p:sldId id="261" r:id="rId8"/>
    <p:sldId id="262" r:id="rId9"/>
    <p:sldId id="269" r:id="rId10"/>
    <p:sldId id="267"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A9C0B-79D2-064A-9143-37812FA1051D}">
          <p14:sldIdLst>
            <p14:sldId id="256"/>
            <p14:sldId id="258"/>
            <p14:sldId id="268"/>
            <p14:sldId id="257"/>
            <p14:sldId id="266"/>
            <p14:sldId id="260"/>
            <p14:sldId id="261"/>
            <p14:sldId id="262"/>
            <p14:sldId id="269"/>
            <p14:sldId id="267"/>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8421"/>
    <a:srgbClr val="1C4998"/>
    <a:srgbClr val="BF51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D10A-7DB8-0646-82ED-738E644D46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52A7D-D51B-9F40-9180-42BAC1419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C3A49A-B9B1-2241-B93C-0985BBFE1C61}"/>
              </a:ext>
            </a:extLst>
          </p:cNvPr>
          <p:cNvSpPr>
            <a:spLocks noGrp="1"/>
          </p:cNvSpPr>
          <p:nvPr>
            <p:ph type="dt" sz="half" idx="10"/>
          </p:nvPr>
        </p:nvSpPr>
        <p:spPr/>
        <p:txBody>
          <a:bodyPr/>
          <a:lstStyle/>
          <a:p>
            <a:fld id="{3036D1FE-7C9E-0448-A223-A3FDDC6F1C84}" type="datetimeFigureOut">
              <a:rPr lang="en-US" smtClean="0"/>
              <a:t>1/11/21</a:t>
            </a:fld>
            <a:endParaRPr lang="en-US"/>
          </a:p>
        </p:txBody>
      </p:sp>
      <p:sp>
        <p:nvSpPr>
          <p:cNvPr id="5" name="Footer Placeholder 4">
            <a:extLst>
              <a:ext uri="{FF2B5EF4-FFF2-40B4-BE49-F238E27FC236}">
                <a16:creationId xmlns:a16="http://schemas.microsoft.com/office/drawing/2014/main" id="{B19DF531-8322-EB44-9DF3-13F9C2D4C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13259-4633-DE48-BB6C-886FE91AC5AB}"/>
              </a:ext>
            </a:extLst>
          </p:cNvPr>
          <p:cNvSpPr>
            <a:spLocks noGrp="1"/>
          </p:cNvSpPr>
          <p:nvPr>
            <p:ph type="sldNum" sz="quarter" idx="12"/>
          </p:nvPr>
        </p:nvSpPr>
        <p:spPr/>
        <p:txBody>
          <a:bodyPr/>
          <a:lstStyle/>
          <a:p>
            <a:fld id="{6BC07F64-D833-D840-A9A5-4CB1FDD98EC5}" type="slidenum">
              <a:rPr lang="en-US" smtClean="0"/>
              <a:t>‹#›</a:t>
            </a:fld>
            <a:endParaRPr lang="en-US"/>
          </a:p>
        </p:txBody>
      </p:sp>
    </p:spTree>
    <p:extLst>
      <p:ext uri="{BB962C8B-B14F-4D97-AF65-F5344CB8AC3E}">
        <p14:creationId xmlns:p14="http://schemas.microsoft.com/office/powerpoint/2010/main" val="285137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7B33-CA0E-CB42-B1A3-031525C9B9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723A4-79F2-AD47-BCEA-C84D453AC2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7EC2B-85C5-B34E-ACB8-30A18AA00421}"/>
              </a:ext>
            </a:extLst>
          </p:cNvPr>
          <p:cNvSpPr>
            <a:spLocks noGrp="1"/>
          </p:cNvSpPr>
          <p:nvPr>
            <p:ph type="dt" sz="half" idx="10"/>
          </p:nvPr>
        </p:nvSpPr>
        <p:spPr/>
        <p:txBody>
          <a:bodyPr/>
          <a:lstStyle/>
          <a:p>
            <a:fld id="{3036D1FE-7C9E-0448-A223-A3FDDC6F1C84}" type="datetimeFigureOut">
              <a:rPr lang="en-US" smtClean="0"/>
              <a:t>1/11/21</a:t>
            </a:fld>
            <a:endParaRPr lang="en-US"/>
          </a:p>
        </p:txBody>
      </p:sp>
      <p:sp>
        <p:nvSpPr>
          <p:cNvPr id="5" name="Footer Placeholder 4">
            <a:extLst>
              <a:ext uri="{FF2B5EF4-FFF2-40B4-BE49-F238E27FC236}">
                <a16:creationId xmlns:a16="http://schemas.microsoft.com/office/drawing/2014/main" id="{B027E91B-8DDA-F84D-B72A-EA91C88F6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44A31-16AB-F34D-8EA4-27B53F18ECE4}"/>
              </a:ext>
            </a:extLst>
          </p:cNvPr>
          <p:cNvSpPr>
            <a:spLocks noGrp="1"/>
          </p:cNvSpPr>
          <p:nvPr>
            <p:ph type="sldNum" sz="quarter" idx="12"/>
          </p:nvPr>
        </p:nvSpPr>
        <p:spPr/>
        <p:txBody>
          <a:bodyPr/>
          <a:lstStyle/>
          <a:p>
            <a:fld id="{6BC07F64-D833-D840-A9A5-4CB1FDD98EC5}" type="slidenum">
              <a:rPr lang="en-US" smtClean="0"/>
              <a:t>‹#›</a:t>
            </a:fld>
            <a:endParaRPr lang="en-US"/>
          </a:p>
        </p:txBody>
      </p:sp>
    </p:spTree>
    <p:extLst>
      <p:ext uri="{BB962C8B-B14F-4D97-AF65-F5344CB8AC3E}">
        <p14:creationId xmlns:p14="http://schemas.microsoft.com/office/powerpoint/2010/main" val="4282123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E389AC-C993-3148-8214-1A2388DDB7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D44A04-22F1-D84D-A8F2-05318C386B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29207-FF26-3A44-8886-E06F4845CB8F}"/>
              </a:ext>
            </a:extLst>
          </p:cNvPr>
          <p:cNvSpPr>
            <a:spLocks noGrp="1"/>
          </p:cNvSpPr>
          <p:nvPr>
            <p:ph type="dt" sz="half" idx="10"/>
          </p:nvPr>
        </p:nvSpPr>
        <p:spPr/>
        <p:txBody>
          <a:bodyPr/>
          <a:lstStyle/>
          <a:p>
            <a:fld id="{3036D1FE-7C9E-0448-A223-A3FDDC6F1C84}" type="datetimeFigureOut">
              <a:rPr lang="en-US" smtClean="0"/>
              <a:t>1/11/21</a:t>
            </a:fld>
            <a:endParaRPr lang="en-US"/>
          </a:p>
        </p:txBody>
      </p:sp>
      <p:sp>
        <p:nvSpPr>
          <p:cNvPr id="5" name="Footer Placeholder 4">
            <a:extLst>
              <a:ext uri="{FF2B5EF4-FFF2-40B4-BE49-F238E27FC236}">
                <a16:creationId xmlns:a16="http://schemas.microsoft.com/office/drawing/2014/main" id="{D3ECC8E3-0AA3-384D-B7CF-BB148B4B9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E0D62-D0F0-924B-9B37-3EF579EF4F26}"/>
              </a:ext>
            </a:extLst>
          </p:cNvPr>
          <p:cNvSpPr>
            <a:spLocks noGrp="1"/>
          </p:cNvSpPr>
          <p:nvPr>
            <p:ph type="sldNum" sz="quarter" idx="12"/>
          </p:nvPr>
        </p:nvSpPr>
        <p:spPr/>
        <p:txBody>
          <a:bodyPr/>
          <a:lstStyle/>
          <a:p>
            <a:fld id="{6BC07F64-D833-D840-A9A5-4CB1FDD98EC5}" type="slidenum">
              <a:rPr lang="en-US" smtClean="0"/>
              <a:t>‹#›</a:t>
            </a:fld>
            <a:endParaRPr lang="en-US"/>
          </a:p>
        </p:txBody>
      </p:sp>
    </p:spTree>
    <p:extLst>
      <p:ext uri="{BB962C8B-B14F-4D97-AF65-F5344CB8AC3E}">
        <p14:creationId xmlns:p14="http://schemas.microsoft.com/office/powerpoint/2010/main" val="35588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776E-53C9-624D-B249-1DB526CF3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9F378-6EE6-9047-9604-B1E4AB58A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D5C56-D12F-814F-BE30-1E52D75825BA}"/>
              </a:ext>
            </a:extLst>
          </p:cNvPr>
          <p:cNvSpPr>
            <a:spLocks noGrp="1"/>
          </p:cNvSpPr>
          <p:nvPr>
            <p:ph type="dt" sz="half" idx="10"/>
          </p:nvPr>
        </p:nvSpPr>
        <p:spPr/>
        <p:txBody>
          <a:bodyPr/>
          <a:lstStyle/>
          <a:p>
            <a:fld id="{3036D1FE-7C9E-0448-A223-A3FDDC6F1C84}" type="datetimeFigureOut">
              <a:rPr lang="en-US" smtClean="0"/>
              <a:t>1/11/21</a:t>
            </a:fld>
            <a:endParaRPr lang="en-US"/>
          </a:p>
        </p:txBody>
      </p:sp>
      <p:sp>
        <p:nvSpPr>
          <p:cNvPr id="5" name="Footer Placeholder 4">
            <a:extLst>
              <a:ext uri="{FF2B5EF4-FFF2-40B4-BE49-F238E27FC236}">
                <a16:creationId xmlns:a16="http://schemas.microsoft.com/office/drawing/2014/main" id="{FA848A96-F2E2-4B43-8BB4-E43A90328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3722C-8B94-5F41-B4B9-E71BC6B879DF}"/>
              </a:ext>
            </a:extLst>
          </p:cNvPr>
          <p:cNvSpPr>
            <a:spLocks noGrp="1"/>
          </p:cNvSpPr>
          <p:nvPr>
            <p:ph type="sldNum" sz="quarter" idx="12"/>
          </p:nvPr>
        </p:nvSpPr>
        <p:spPr/>
        <p:txBody>
          <a:bodyPr/>
          <a:lstStyle/>
          <a:p>
            <a:fld id="{6BC07F64-D833-D840-A9A5-4CB1FDD98EC5}" type="slidenum">
              <a:rPr lang="en-US" smtClean="0"/>
              <a:t>‹#›</a:t>
            </a:fld>
            <a:endParaRPr lang="en-US"/>
          </a:p>
        </p:txBody>
      </p:sp>
    </p:spTree>
    <p:extLst>
      <p:ext uri="{BB962C8B-B14F-4D97-AF65-F5344CB8AC3E}">
        <p14:creationId xmlns:p14="http://schemas.microsoft.com/office/powerpoint/2010/main" val="421483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08A0-EE56-D14C-8836-9BC927DD43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26C1A7-3155-2B4E-A7F7-1398A8B49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1C32E6-277D-9344-A107-BDBEEDD2BD00}"/>
              </a:ext>
            </a:extLst>
          </p:cNvPr>
          <p:cNvSpPr>
            <a:spLocks noGrp="1"/>
          </p:cNvSpPr>
          <p:nvPr>
            <p:ph type="dt" sz="half" idx="10"/>
          </p:nvPr>
        </p:nvSpPr>
        <p:spPr/>
        <p:txBody>
          <a:bodyPr/>
          <a:lstStyle/>
          <a:p>
            <a:fld id="{3036D1FE-7C9E-0448-A223-A3FDDC6F1C84}" type="datetimeFigureOut">
              <a:rPr lang="en-US" smtClean="0"/>
              <a:t>1/11/21</a:t>
            </a:fld>
            <a:endParaRPr lang="en-US"/>
          </a:p>
        </p:txBody>
      </p:sp>
      <p:sp>
        <p:nvSpPr>
          <p:cNvPr id="5" name="Footer Placeholder 4">
            <a:extLst>
              <a:ext uri="{FF2B5EF4-FFF2-40B4-BE49-F238E27FC236}">
                <a16:creationId xmlns:a16="http://schemas.microsoft.com/office/drawing/2014/main" id="{9B87DD23-E365-B943-8113-8009733D1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C053C-B69F-1A4F-90A5-F5D21598BA1B}"/>
              </a:ext>
            </a:extLst>
          </p:cNvPr>
          <p:cNvSpPr>
            <a:spLocks noGrp="1"/>
          </p:cNvSpPr>
          <p:nvPr>
            <p:ph type="sldNum" sz="quarter" idx="12"/>
          </p:nvPr>
        </p:nvSpPr>
        <p:spPr/>
        <p:txBody>
          <a:bodyPr/>
          <a:lstStyle/>
          <a:p>
            <a:fld id="{6BC07F64-D833-D840-A9A5-4CB1FDD98EC5}" type="slidenum">
              <a:rPr lang="en-US" smtClean="0"/>
              <a:t>‹#›</a:t>
            </a:fld>
            <a:endParaRPr lang="en-US"/>
          </a:p>
        </p:txBody>
      </p:sp>
    </p:spTree>
    <p:extLst>
      <p:ext uri="{BB962C8B-B14F-4D97-AF65-F5344CB8AC3E}">
        <p14:creationId xmlns:p14="http://schemas.microsoft.com/office/powerpoint/2010/main" val="194628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6058-BDB1-CB4D-9795-34E5233E7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DF71B-E6BD-B84C-9367-B74A9010D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D35DD-4919-5449-9A02-FD1621E961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7DC0F1-5EF4-A94D-B41C-6D13EFB5DDBA}"/>
              </a:ext>
            </a:extLst>
          </p:cNvPr>
          <p:cNvSpPr>
            <a:spLocks noGrp="1"/>
          </p:cNvSpPr>
          <p:nvPr>
            <p:ph type="dt" sz="half" idx="10"/>
          </p:nvPr>
        </p:nvSpPr>
        <p:spPr/>
        <p:txBody>
          <a:bodyPr/>
          <a:lstStyle/>
          <a:p>
            <a:fld id="{3036D1FE-7C9E-0448-A223-A3FDDC6F1C84}" type="datetimeFigureOut">
              <a:rPr lang="en-US" smtClean="0"/>
              <a:t>1/11/21</a:t>
            </a:fld>
            <a:endParaRPr lang="en-US"/>
          </a:p>
        </p:txBody>
      </p:sp>
      <p:sp>
        <p:nvSpPr>
          <p:cNvPr id="6" name="Footer Placeholder 5">
            <a:extLst>
              <a:ext uri="{FF2B5EF4-FFF2-40B4-BE49-F238E27FC236}">
                <a16:creationId xmlns:a16="http://schemas.microsoft.com/office/drawing/2014/main" id="{5720487A-7468-9842-9781-0DA9CC6324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20F69-E2DB-0F45-BFE0-40EE5E98CF6B}"/>
              </a:ext>
            </a:extLst>
          </p:cNvPr>
          <p:cNvSpPr>
            <a:spLocks noGrp="1"/>
          </p:cNvSpPr>
          <p:nvPr>
            <p:ph type="sldNum" sz="quarter" idx="12"/>
          </p:nvPr>
        </p:nvSpPr>
        <p:spPr/>
        <p:txBody>
          <a:bodyPr/>
          <a:lstStyle/>
          <a:p>
            <a:fld id="{6BC07F64-D833-D840-A9A5-4CB1FDD98EC5}" type="slidenum">
              <a:rPr lang="en-US" smtClean="0"/>
              <a:t>‹#›</a:t>
            </a:fld>
            <a:endParaRPr lang="en-US"/>
          </a:p>
        </p:txBody>
      </p:sp>
    </p:spTree>
    <p:extLst>
      <p:ext uri="{BB962C8B-B14F-4D97-AF65-F5344CB8AC3E}">
        <p14:creationId xmlns:p14="http://schemas.microsoft.com/office/powerpoint/2010/main" val="411275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CD48-02CF-7941-8874-F2082B6636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53B26F-3039-BC4B-903C-9CC309BD3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C9B619-D659-214C-8CDE-5D2024B95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F695F1-2F11-0B47-8686-FF8A65BC2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B70912-B728-0C40-81B7-C99F748B2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8276FC-291E-C24E-8327-54D7CDF4FE08}"/>
              </a:ext>
            </a:extLst>
          </p:cNvPr>
          <p:cNvSpPr>
            <a:spLocks noGrp="1"/>
          </p:cNvSpPr>
          <p:nvPr>
            <p:ph type="dt" sz="half" idx="10"/>
          </p:nvPr>
        </p:nvSpPr>
        <p:spPr/>
        <p:txBody>
          <a:bodyPr/>
          <a:lstStyle/>
          <a:p>
            <a:fld id="{3036D1FE-7C9E-0448-A223-A3FDDC6F1C84}" type="datetimeFigureOut">
              <a:rPr lang="en-US" smtClean="0"/>
              <a:t>1/11/21</a:t>
            </a:fld>
            <a:endParaRPr lang="en-US"/>
          </a:p>
        </p:txBody>
      </p:sp>
      <p:sp>
        <p:nvSpPr>
          <p:cNvPr id="8" name="Footer Placeholder 7">
            <a:extLst>
              <a:ext uri="{FF2B5EF4-FFF2-40B4-BE49-F238E27FC236}">
                <a16:creationId xmlns:a16="http://schemas.microsoft.com/office/drawing/2014/main" id="{CA452B1E-298A-B342-A0D8-D2C13B89DC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5A4E61-5F80-784B-B1BA-417330B7CD8F}"/>
              </a:ext>
            </a:extLst>
          </p:cNvPr>
          <p:cNvSpPr>
            <a:spLocks noGrp="1"/>
          </p:cNvSpPr>
          <p:nvPr>
            <p:ph type="sldNum" sz="quarter" idx="12"/>
          </p:nvPr>
        </p:nvSpPr>
        <p:spPr/>
        <p:txBody>
          <a:bodyPr/>
          <a:lstStyle/>
          <a:p>
            <a:fld id="{6BC07F64-D833-D840-A9A5-4CB1FDD98EC5}" type="slidenum">
              <a:rPr lang="en-US" smtClean="0"/>
              <a:t>‹#›</a:t>
            </a:fld>
            <a:endParaRPr lang="en-US"/>
          </a:p>
        </p:txBody>
      </p:sp>
    </p:spTree>
    <p:extLst>
      <p:ext uri="{BB962C8B-B14F-4D97-AF65-F5344CB8AC3E}">
        <p14:creationId xmlns:p14="http://schemas.microsoft.com/office/powerpoint/2010/main" val="260604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B847-9509-A54C-B36B-6495F5DBDB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B8DAD-C041-2249-B398-6D13B4FD4617}"/>
              </a:ext>
            </a:extLst>
          </p:cNvPr>
          <p:cNvSpPr>
            <a:spLocks noGrp="1"/>
          </p:cNvSpPr>
          <p:nvPr>
            <p:ph type="dt" sz="half" idx="10"/>
          </p:nvPr>
        </p:nvSpPr>
        <p:spPr/>
        <p:txBody>
          <a:bodyPr/>
          <a:lstStyle/>
          <a:p>
            <a:fld id="{3036D1FE-7C9E-0448-A223-A3FDDC6F1C84}" type="datetimeFigureOut">
              <a:rPr lang="en-US" smtClean="0"/>
              <a:t>1/11/21</a:t>
            </a:fld>
            <a:endParaRPr lang="en-US"/>
          </a:p>
        </p:txBody>
      </p:sp>
      <p:sp>
        <p:nvSpPr>
          <p:cNvPr id="4" name="Footer Placeholder 3">
            <a:extLst>
              <a:ext uri="{FF2B5EF4-FFF2-40B4-BE49-F238E27FC236}">
                <a16:creationId xmlns:a16="http://schemas.microsoft.com/office/drawing/2014/main" id="{D0DD5FBA-354B-714D-81C4-7B2A1DDC21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67DB1F-7E99-634A-B960-E440DAED283C}"/>
              </a:ext>
            </a:extLst>
          </p:cNvPr>
          <p:cNvSpPr>
            <a:spLocks noGrp="1"/>
          </p:cNvSpPr>
          <p:nvPr>
            <p:ph type="sldNum" sz="quarter" idx="12"/>
          </p:nvPr>
        </p:nvSpPr>
        <p:spPr/>
        <p:txBody>
          <a:bodyPr/>
          <a:lstStyle/>
          <a:p>
            <a:fld id="{6BC07F64-D833-D840-A9A5-4CB1FDD98EC5}" type="slidenum">
              <a:rPr lang="en-US" smtClean="0"/>
              <a:t>‹#›</a:t>
            </a:fld>
            <a:endParaRPr lang="en-US"/>
          </a:p>
        </p:txBody>
      </p:sp>
    </p:spTree>
    <p:extLst>
      <p:ext uri="{BB962C8B-B14F-4D97-AF65-F5344CB8AC3E}">
        <p14:creationId xmlns:p14="http://schemas.microsoft.com/office/powerpoint/2010/main" val="233183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EB6A4E-22BE-D94F-A776-0FD68E4D2A2F}"/>
              </a:ext>
            </a:extLst>
          </p:cNvPr>
          <p:cNvSpPr>
            <a:spLocks noGrp="1"/>
          </p:cNvSpPr>
          <p:nvPr>
            <p:ph type="dt" sz="half" idx="10"/>
          </p:nvPr>
        </p:nvSpPr>
        <p:spPr/>
        <p:txBody>
          <a:bodyPr/>
          <a:lstStyle/>
          <a:p>
            <a:fld id="{3036D1FE-7C9E-0448-A223-A3FDDC6F1C84}" type="datetimeFigureOut">
              <a:rPr lang="en-US" smtClean="0"/>
              <a:t>1/11/21</a:t>
            </a:fld>
            <a:endParaRPr lang="en-US"/>
          </a:p>
        </p:txBody>
      </p:sp>
      <p:sp>
        <p:nvSpPr>
          <p:cNvPr id="3" name="Footer Placeholder 2">
            <a:extLst>
              <a:ext uri="{FF2B5EF4-FFF2-40B4-BE49-F238E27FC236}">
                <a16:creationId xmlns:a16="http://schemas.microsoft.com/office/drawing/2014/main" id="{3E7A8A98-AD1F-F843-8E76-264AED7AA7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B432FD-86D0-074E-8C64-255838338962}"/>
              </a:ext>
            </a:extLst>
          </p:cNvPr>
          <p:cNvSpPr>
            <a:spLocks noGrp="1"/>
          </p:cNvSpPr>
          <p:nvPr>
            <p:ph type="sldNum" sz="quarter" idx="12"/>
          </p:nvPr>
        </p:nvSpPr>
        <p:spPr/>
        <p:txBody>
          <a:bodyPr/>
          <a:lstStyle/>
          <a:p>
            <a:fld id="{6BC07F64-D833-D840-A9A5-4CB1FDD98EC5}" type="slidenum">
              <a:rPr lang="en-US" smtClean="0"/>
              <a:t>‹#›</a:t>
            </a:fld>
            <a:endParaRPr lang="en-US"/>
          </a:p>
        </p:txBody>
      </p:sp>
    </p:spTree>
    <p:extLst>
      <p:ext uri="{BB962C8B-B14F-4D97-AF65-F5344CB8AC3E}">
        <p14:creationId xmlns:p14="http://schemas.microsoft.com/office/powerpoint/2010/main" val="174865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A389-914B-1141-879A-7B9944CBF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92EB49-C807-DF44-8AF1-933CC726E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88290A-1322-A943-B338-604F170D6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F6B5C-949C-E94B-85AB-8F17BFA2294B}"/>
              </a:ext>
            </a:extLst>
          </p:cNvPr>
          <p:cNvSpPr>
            <a:spLocks noGrp="1"/>
          </p:cNvSpPr>
          <p:nvPr>
            <p:ph type="dt" sz="half" idx="10"/>
          </p:nvPr>
        </p:nvSpPr>
        <p:spPr/>
        <p:txBody>
          <a:bodyPr/>
          <a:lstStyle/>
          <a:p>
            <a:fld id="{3036D1FE-7C9E-0448-A223-A3FDDC6F1C84}" type="datetimeFigureOut">
              <a:rPr lang="en-US" smtClean="0"/>
              <a:t>1/11/21</a:t>
            </a:fld>
            <a:endParaRPr lang="en-US"/>
          </a:p>
        </p:txBody>
      </p:sp>
      <p:sp>
        <p:nvSpPr>
          <p:cNvPr id="6" name="Footer Placeholder 5">
            <a:extLst>
              <a:ext uri="{FF2B5EF4-FFF2-40B4-BE49-F238E27FC236}">
                <a16:creationId xmlns:a16="http://schemas.microsoft.com/office/drawing/2014/main" id="{26B81DE6-9E8D-B540-A4F4-446CAFA80E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C7053-AE37-9C48-93F9-EA4380964DE6}"/>
              </a:ext>
            </a:extLst>
          </p:cNvPr>
          <p:cNvSpPr>
            <a:spLocks noGrp="1"/>
          </p:cNvSpPr>
          <p:nvPr>
            <p:ph type="sldNum" sz="quarter" idx="12"/>
          </p:nvPr>
        </p:nvSpPr>
        <p:spPr/>
        <p:txBody>
          <a:bodyPr/>
          <a:lstStyle/>
          <a:p>
            <a:fld id="{6BC07F64-D833-D840-A9A5-4CB1FDD98EC5}" type="slidenum">
              <a:rPr lang="en-US" smtClean="0"/>
              <a:t>‹#›</a:t>
            </a:fld>
            <a:endParaRPr lang="en-US"/>
          </a:p>
        </p:txBody>
      </p:sp>
    </p:spTree>
    <p:extLst>
      <p:ext uri="{BB962C8B-B14F-4D97-AF65-F5344CB8AC3E}">
        <p14:creationId xmlns:p14="http://schemas.microsoft.com/office/powerpoint/2010/main" val="413201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9B18-5D85-0142-A25F-863041B6D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3364A5-6B68-BE41-8984-7C0C4AE6F4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B3DE59-EE26-0E4C-B131-4E2D21087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2B57F-33F6-DF40-A0BA-11DCEE593716}"/>
              </a:ext>
            </a:extLst>
          </p:cNvPr>
          <p:cNvSpPr>
            <a:spLocks noGrp="1"/>
          </p:cNvSpPr>
          <p:nvPr>
            <p:ph type="dt" sz="half" idx="10"/>
          </p:nvPr>
        </p:nvSpPr>
        <p:spPr/>
        <p:txBody>
          <a:bodyPr/>
          <a:lstStyle/>
          <a:p>
            <a:fld id="{3036D1FE-7C9E-0448-A223-A3FDDC6F1C84}" type="datetimeFigureOut">
              <a:rPr lang="en-US" smtClean="0"/>
              <a:t>1/11/21</a:t>
            </a:fld>
            <a:endParaRPr lang="en-US"/>
          </a:p>
        </p:txBody>
      </p:sp>
      <p:sp>
        <p:nvSpPr>
          <p:cNvPr id="6" name="Footer Placeholder 5">
            <a:extLst>
              <a:ext uri="{FF2B5EF4-FFF2-40B4-BE49-F238E27FC236}">
                <a16:creationId xmlns:a16="http://schemas.microsoft.com/office/drawing/2014/main" id="{3DB825E9-A85C-EC41-ACA9-8E6B26662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28F56-ED76-9945-AE37-B6142870E0ED}"/>
              </a:ext>
            </a:extLst>
          </p:cNvPr>
          <p:cNvSpPr>
            <a:spLocks noGrp="1"/>
          </p:cNvSpPr>
          <p:nvPr>
            <p:ph type="sldNum" sz="quarter" idx="12"/>
          </p:nvPr>
        </p:nvSpPr>
        <p:spPr/>
        <p:txBody>
          <a:bodyPr/>
          <a:lstStyle/>
          <a:p>
            <a:fld id="{6BC07F64-D833-D840-A9A5-4CB1FDD98EC5}" type="slidenum">
              <a:rPr lang="en-US" smtClean="0"/>
              <a:t>‹#›</a:t>
            </a:fld>
            <a:endParaRPr lang="en-US"/>
          </a:p>
        </p:txBody>
      </p:sp>
    </p:spTree>
    <p:extLst>
      <p:ext uri="{BB962C8B-B14F-4D97-AF65-F5344CB8AC3E}">
        <p14:creationId xmlns:p14="http://schemas.microsoft.com/office/powerpoint/2010/main" val="322078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03A06A-8512-6745-8D27-E7444E2DD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FB4E16-2381-D54D-9EAA-8359EB025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0BBE2-A2BD-DE40-B1CA-074EC8AAC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6D1FE-7C9E-0448-A223-A3FDDC6F1C84}" type="datetimeFigureOut">
              <a:rPr lang="en-US" smtClean="0"/>
              <a:t>1/11/21</a:t>
            </a:fld>
            <a:endParaRPr lang="en-US"/>
          </a:p>
        </p:txBody>
      </p:sp>
      <p:sp>
        <p:nvSpPr>
          <p:cNvPr id="5" name="Footer Placeholder 4">
            <a:extLst>
              <a:ext uri="{FF2B5EF4-FFF2-40B4-BE49-F238E27FC236}">
                <a16:creationId xmlns:a16="http://schemas.microsoft.com/office/drawing/2014/main" id="{DCE4C643-5E33-B749-8D5E-85653F089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185E2C-7C1E-FE4C-8F1F-F4F5BDB4E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07F64-D833-D840-A9A5-4CB1FDD98EC5}" type="slidenum">
              <a:rPr lang="en-US" smtClean="0"/>
              <a:t>‹#›</a:t>
            </a:fld>
            <a:endParaRPr lang="en-US"/>
          </a:p>
        </p:txBody>
      </p:sp>
    </p:spTree>
    <p:extLst>
      <p:ext uri="{BB962C8B-B14F-4D97-AF65-F5344CB8AC3E}">
        <p14:creationId xmlns:p14="http://schemas.microsoft.com/office/powerpoint/2010/main" val="336193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D7F713-9E09-406A-A7D8-DC39BB8C99BC}"/>
              </a:ext>
            </a:extLst>
          </p:cNvPr>
          <p:cNvPicPr>
            <a:picLocks noChangeAspect="1"/>
          </p:cNvPicPr>
          <p:nvPr/>
        </p:nvPicPr>
        <p:blipFill rotWithShape="1">
          <a:blip r:embed="rId2"/>
          <a:srcRect t="15143" r="2" b="2"/>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8" name="Freeform: Shape 17">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74AD4-96BD-A24A-B6E6-7ABA3BAB5146}"/>
              </a:ext>
            </a:extLst>
          </p:cNvPr>
          <p:cNvSpPr>
            <a:spLocks noGrp="1"/>
          </p:cNvSpPr>
          <p:nvPr>
            <p:ph type="ctrTitle"/>
          </p:nvPr>
        </p:nvSpPr>
        <p:spPr>
          <a:xfrm>
            <a:off x="477981" y="1122363"/>
            <a:ext cx="4023360" cy="3204134"/>
          </a:xfrm>
        </p:spPr>
        <p:txBody>
          <a:bodyPr anchor="b">
            <a:normAutofit/>
          </a:bodyPr>
          <a:lstStyle/>
          <a:p>
            <a:r>
              <a:rPr lang="en-US" sz="4800" b="1" dirty="0"/>
              <a:t>Wi-Fi Fingerprinting Analysis</a:t>
            </a:r>
            <a:br>
              <a:rPr lang="en-US" sz="4800" b="1" dirty="0"/>
            </a:br>
            <a:endParaRPr lang="en-US" sz="4800" b="1" dirty="0"/>
          </a:p>
        </p:txBody>
      </p:sp>
      <p:sp>
        <p:nvSpPr>
          <p:cNvPr id="3" name="Subtitle 2">
            <a:extLst>
              <a:ext uri="{FF2B5EF4-FFF2-40B4-BE49-F238E27FC236}">
                <a16:creationId xmlns:a16="http://schemas.microsoft.com/office/drawing/2014/main" id="{627E98DB-4773-DE41-9F9F-5A9C38D2A70E}"/>
              </a:ext>
            </a:extLst>
          </p:cNvPr>
          <p:cNvSpPr>
            <a:spLocks noGrp="1"/>
          </p:cNvSpPr>
          <p:nvPr>
            <p:ph type="subTitle" idx="1"/>
          </p:nvPr>
        </p:nvSpPr>
        <p:spPr>
          <a:xfrm>
            <a:off x="477981" y="4872922"/>
            <a:ext cx="3933306" cy="1208141"/>
          </a:xfrm>
        </p:spPr>
        <p:txBody>
          <a:bodyPr>
            <a:normAutofit/>
          </a:bodyPr>
          <a:lstStyle/>
          <a:p>
            <a:pPr algn="l"/>
            <a:r>
              <a:rPr lang="en-US" sz="2000" dirty="0"/>
              <a:t>Monika Spreitzer</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0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4EA4639-5325-7A49-A79B-784065E3E5D9}"/>
              </a:ext>
            </a:extLst>
          </p:cNvPr>
          <p:cNvGraphicFramePr>
            <a:graphicFrameLocks noGrp="1"/>
          </p:cNvGraphicFramePr>
          <p:nvPr>
            <p:extLst>
              <p:ext uri="{D42A27DB-BD31-4B8C-83A1-F6EECF244321}">
                <p14:modId xmlns:p14="http://schemas.microsoft.com/office/powerpoint/2010/main" val="3879041940"/>
              </p:ext>
            </p:extLst>
          </p:nvPr>
        </p:nvGraphicFramePr>
        <p:xfrm>
          <a:off x="1810556" y="601630"/>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66889682"/>
                    </a:ext>
                  </a:extLst>
                </a:gridCol>
                <a:gridCol w="812800">
                  <a:extLst>
                    <a:ext uri="{9D8B030D-6E8A-4147-A177-3AD203B41FA5}">
                      <a16:colId xmlns:a16="http://schemas.microsoft.com/office/drawing/2014/main" val="331733620"/>
                    </a:ext>
                  </a:extLst>
                </a:gridCol>
                <a:gridCol w="812800">
                  <a:extLst>
                    <a:ext uri="{9D8B030D-6E8A-4147-A177-3AD203B41FA5}">
                      <a16:colId xmlns:a16="http://schemas.microsoft.com/office/drawing/2014/main" val="426324650"/>
                    </a:ext>
                  </a:extLst>
                </a:gridCol>
                <a:gridCol w="812800">
                  <a:extLst>
                    <a:ext uri="{9D8B030D-6E8A-4147-A177-3AD203B41FA5}">
                      <a16:colId xmlns:a16="http://schemas.microsoft.com/office/drawing/2014/main" val="3501579188"/>
                    </a:ext>
                  </a:extLst>
                </a:gridCol>
                <a:gridCol w="812800">
                  <a:extLst>
                    <a:ext uri="{9D8B030D-6E8A-4147-A177-3AD203B41FA5}">
                      <a16:colId xmlns:a16="http://schemas.microsoft.com/office/drawing/2014/main" val="4004525694"/>
                    </a:ext>
                  </a:extLst>
                </a:gridCol>
                <a:gridCol w="812800">
                  <a:extLst>
                    <a:ext uri="{9D8B030D-6E8A-4147-A177-3AD203B41FA5}">
                      <a16:colId xmlns:a16="http://schemas.microsoft.com/office/drawing/2014/main" val="2364807280"/>
                    </a:ext>
                  </a:extLst>
                </a:gridCol>
                <a:gridCol w="812800">
                  <a:extLst>
                    <a:ext uri="{9D8B030D-6E8A-4147-A177-3AD203B41FA5}">
                      <a16:colId xmlns:a16="http://schemas.microsoft.com/office/drawing/2014/main" val="896156221"/>
                    </a:ext>
                  </a:extLst>
                </a:gridCol>
                <a:gridCol w="812800">
                  <a:extLst>
                    <a:ext uri="{9D8B030D-6E8A-4147-A177-3AD203B41FA5}">
                      <a16:colId xmlns:a16="http://schemas.microsoft.com/office/drawing/2014/main" val="1337271686"/>
                    </a:ext>
                  </a:extLst>
                </a:gridCol>
                <a:gridCol w="812800">
                  <a:extLst>
                    <a:ext uri="{9D8B030D-6E8A-4147-A177-3AD203B41FA5}">
                      <a16:colId xmlns:a16="http://schemas.microsoft.com/office/drawing/2014/main" val="1884972949"/>
                    </a:ext>
                  </a:extLst>
                </a:gridCol>
              </a:tblGrid>
              <a:tr h="370840">
                <a:tc>
                  <a:txBody>
                    <a:bodyPr/>
                    <a:lstStyle/>
                    <a:p>
                      <a:pPr algn="ctr"/>
                      <a:endParaRPr lang="en-US" sz="1400" dirty="0"/>
                    </a:p>
                  </a:txBody>
                  <a:tcPr/>
                </a:tc>
                <a:tc gridSpan="2">
                  <a:txBody>
                    <a:bodyPr/>
                    <a:lstStyle/>
                    <a:p>
                      <a:pPr algn="ctr"/>
                      <a:r>
                        <a:rPr lang="en-US" sz="1600" dirty="0"/>
                        <a:t>Building 1</a:t>
                      </a:r>
                    </a:p>
                  </a:txBody>
                  <a:tcPr/>
                </a:tc>
                <a:tc hMerge="1">
                  <a:txBody>
                    <a:bodyPr/>
                    <a:lstStyle/>
                    <a:p>
                      <a:endParaRPr lang="en-US"/>
                    </a:p>
                  </a:txBody>
                  <a:tcPr/>
                </a:tc>
                <a:tc gridSpan="2">
                  <a:txBody>
                    <a:bodyPr/>
                    <a:lstStyle/>
                    <a:p>
                      <a:pPr algn="ctr"/>
                      <a:r>
                        <a:rPr lang="en-US" sz="1600" dirty="0"/>
                        <a:t>Building 2</a:t>
                      </a:r>
                    </a:p>
                  </a:txBody>
                  <a:tcPr/>
                </a:tc>
                <a:tc hMerge="1">
                  <a:txBody>
                    <a:bodyPr/>
                    <a:lstStyle/>
                    <a:p>
                      <a:endParaRPr lang="en-US"/>
                    </a:p>
                  </a:txBody>
                  <a:tcPr/>
                </a:tc>
                <a:tc gridSpan="2">
                  <a:txBody>
                    <a:bodyPr/>
                    <a:lstStyle/>
                    <a:p>
                      <a:pPr algn="ctr"/>
                      <a:r>
                        <a:rPr lang="en-US" sz="1600" dirty="0"/>
                        <a:t>Building 3</a:t>
                      </a:r>
                    </a:p>
                  </a:txBody>
                  <a:tcPr/>
                </a:tc>
                <a:tc hMerge="1">
                  <a:txBody>
                    <a:bodyPr/>
                    <a:lstStyle/>
                    <a:p>
                      <a:endParaRPr lang="en-US"/>
                    </a:p>
                  </a:txBody>
                  <a:tcPr/>
                </a:tc>
                <a:tc gridSpan="2">
                  <a:txBody>
                    <a:bodyPr/>
                    <a:lstStyle/>
                    <a:p>
                      <a:pPr algn="ctr"/>
                      <a:r>
                        <a:rPr lang="en-US" sz="1600" dirty="0"/>
                        <a:t>All 3 Buildings</a:t>
                      </a:r>
                    </a:p>
                  </a:txBody>
                  <a:tcPr/>
                </a:tc>
                <a:tc hMerge="1">
                  <a:txBody>
                    <a:bodyPr/>
                    <a:lstStyle/>
                    <a:p>
                      <a:endParaRPr lang="en-US"/>
                    </a:p>
                  </a:txBody>
                  <a:tcPr/>
                </a:tc>
                <a:extLst>
                  <a:ext uri="{0D108BD9-81ED-4DB2-BD59-A6C34878D82A}">
                    <a16:rowId xmlns:a16="http://schemas.microsoft.com/office/drawing/2014/main" val="505962597"/>
                  </a:ext>
                </a:extLst>
              </a:tr>
              <a:tr h="370840">
                <a:tc>
                  <a:txBody>
                    <a:bodyPr/>
                    <a:lstStyle/>
                    <a:p>
                      <a:pPr algn="ctr"/>
                      <a:endParaRPr lang="en-US" sz="1600" dirty="0"/>
                    </a:p>
                  </a:txBody>
                  <a:tcPr/>
                </a:tc>
                <a:tc>
                  <a:txBody>
                    <a:bodyPr/>
                    <a:lstStyle/>
                    <a:p>
                      <a:pPr algn="ctr"/>
                      <a:r>
                        <a:rPr lang="en-US" sz="1600" b="1" dirty="0"/>
                        <a:t>ACC</a:t>
                      </a:r>
                    </a:p>
                  </a:txBody>
                  <a:tcPr/>
                </a:tc>
                <a:tc>
                  <a:txBody>
                    <a:bodyPr/>
                    <a:lstStyle/>
                    <a:p>
                      <a:pPr algn="ctr"/>
                      <a:r>
                        <a:rPr lang="en-US" sz="1600" b="1" dirty="0"/>
                        <a:t>Kappa</a:t>
                      </a:r>
                    </a:p>
                  </a:txBody>
                  <a:tcPr/>
                </a:tc>
                <a:tc>
                  <a:txBody>
                    <a:bodyPr/>
                    <a:lstStyle/>
                    <a:p>
                      <a:pPr algn="ctr"/>
                      <a:r>
                        <a:rPr lang="en-US" sz="1600" b="1" dirty="0"/>
                        <a:t>ACC</a:t>
                      </a:r>
                    </a:p>
                  </a:txBody>
                  <a:tcPr/>
                </a:tc>
                <a:tc>
                  <a:txBody>
                    <a:bodyPr/>
                    <a:lstStyle/>
                    <a:p>
                      <a:pPr algn="ctr"/>
                      <a:r>
                        <a:rPr lang="en-US" sz="1600" b="1" dirty="0"/>
                        <a:t>Kappa</a:t>
                      </a:r>
                    </a:p>
                  </a:txBody>
                  <a:tcPr/>
                </a:tc>
                <a:tc>
                  <a:txBody>
                    <a:bodyPr/>
                    <a:lstStyle/>
                    <a:p>
                      <a:pPr algn="ctr"/>
                      <a:r>
                        <a:rPr lang="en-US" sz="1600" b="1" dirty="0"/>
                        <a:t>ACC</a:t>
                      </a:r>
                    </a:p>
                  </a:txBody>
                  <a:tcPr/>
                </a:tc>
                <a:tc>
                  <a:txBody>
                    <a:bodyPr/>
                    <a:lstStyle/>
                    <a:p>
                      <a:pPr algn="ctr"/>
                      <a:r>
                        <a:rPr lang="en-US" sz="1600" b="1" dirty="0"/>
                        <a:t>Kappa</a:t>
                      </a:r>
                    </a:p>
                  </a:txBody>
                  <a:tcPr/>
                </a:tc>
                <a:tc>
                  <a:txBody>
                    <a:bodyPr/>
                    <a:lstStyle/>
                    <a:p>
                      <a:pPr algn="ctr"/>
                      <a:r>
                        <a:rPr lang="en-US" sz="1600" b="1" dirty="0"/>
                        <a:t>ACC</a:t>
                      </a:r>
                    </a:p>
                  </a:txBody>
                  <a:tcPr/>
                </a:tc>
                <a:tc>
                  <a:txBody>
                    <a:bodyPr/>
                    <a:lstStyle/>
                    <a:p>
                      <a:pPr algn="ctr"/>
                      <a:r>
                        <a:rPr lang="en-US" sz="1600" b="1" dirty="0"/>
                        <a:t>Kappa</a:t>
                      </a:r>
                    </a:p>
                  </a:txBody>
                  <a:tcPr/>
                </a:tc>
                <a:extLst>
                  <a:ext uri="{0D108BD9-81ED-4DB2-BD59-A6C34878D82A}">
                    <a16:rowId xmlns:a16="http://schemas.microsoft.com/office/drawing/2014/main" val="2324644659"/>
                  </a:ext>
                </a:extLst>
              </a:tr>
              <a:tr h="370840">
                <a:tc>
                  <a:txBody>
                    <a:bodyPr/>
                    <a:lstStyle/>
                    <a:p>
                      <a:pPr algn="ctr"/>
                      <a:r>
                        <a:rPr lang="en-US" sz="1600" dirty="0"/>
                        <a:t>Random Forest</a:t>
                      </a:r>
                    </a:p>
                  </a:txBody>
                  <a:tcPr/>
                </a:tc>
                <a:tc>
                  <a:txBody>
                    <a:bodyPr/>
                    <a:lstStyle/>
                    <a:p>
                      <a:pPr algn="ctr"/>
                      <a:r>
                        <a:rPr lang="en-US" sz="1600" b="0" i="0" kern="1200" dirty="0">
                          <a:solidFill>
                            <a:schemeClr val="dk1"/>
                          </a:solidFill>
                          <a:effectLst/>
                          <a:latin typeface="+mn-lt"/>
                          <a:ea typeface="+mn-ea"/>
                          <a:cs typeface="+mn-cs"/>
                        </a:rPr>
                        <a:t>0.770</a:t>
                      </a:r>
                      <a:endParaRPr lang="en-US" sz="1600" dirty="0"/>
                    </a:p>
                  </a:txBody>
                  <a:tcPr/>
                </a:tc>
                <a:tc>
                  <a:txBody>
                    <a:bodyPr/>
                    <a:lstStyle/>
                    <a:p>
                      <a:pPr algn="ctr"/>
                      <a:r>
                        <a:rPr lang="en-US" sz="1600" b="0" i="0" kern="1200" dirty="0">
                          <a:solidFill>
                            <a:schemeClr val="dk1"/>
                          </a:solidFill>
                          <a:effectLst/>
                          <a:latin typeface="+mn-lt"/>
                          <a:ea typeface="+mn-ea"/>
                          <a:cs typeface="+mn-cs"/>
                        </a:rPr>
                        <a:t>0.769</a:t>
                      </a:r>
                      <a:endParaRPr lang="en-US" sz="1600" dirty="0"/>
                    </a:p>
                  </a:txBody>
                  <a:tcPr/>
                </a:tc>
                <a:tc>
                  <a:txBody>
                    <a:bodyPr/>
                    <a:lstStyle/>
                    <a:p>
                      <a:pPr algn="ctr"/>
                      <a:r>
                        <a:rPr lang="en-US" sz="1600" b="0" i="0" kern="1200" dirty="0">
                          <a:solidFill>
                            <a:schemeClr val="dk1"/>
                          </a:solidFill>
                          <a:effectLst/>
                          <a:latin typeface="+mn-lt"/>
                          <a:ea typeface="+mn-ea"/>
                          <a:cs typeface="+mn-cs"/>
                        </a:rPr>
                        <a:t>0.848</a:t>
                      </a:r>
                      <a:endParaRPr lang="en-US" sz="1600" dirty="0"/>
                    </a:p>
                  </a:txBody>
                  <a:tcPr/>
                </a:tc>
                <a:tc>
                  <a:txBody>
                    <a:bodyPr/>
                    <a:lstStyle/>
                    <a:p>
                      <a:pPr algn="ctr"/>
                      <a:r>
                        <a:rPr lang="en-US" sz="1600" b="0" i="0" kern="1200" dirty="0">
                          <a:solidFill>
                            <a:schemeClr val="dk1"/>
                          </a:solidFill>
                          <a:effectLst/>
                          <a:latin typeface="+mn-lt"/>
                          <a:ea typeface="+mn-ea"/>
                          <a:cs typeface="+mn-cs"/>
                        </a:rPr>
                        <a:t>0.847</a:t>
                      </a:r>
                      <a:endParaRPr lang="en-US" sz="1600" dirty="0"/>
                    </a:p>
                  </a:txBody>
                  <a:tcPr/>
                </a:tc>
                <a:tc>
                  <a:txBody>
                    <a:bodyPr/>
                    <a:lstStyle/>
                    <a:p>
                      <a:pPr algn="ctr"/>
                      <a:r>
                        <a:rPr lang="en-US" sz="1600" b="0" i="0" kern="1200" dirty="0">
                          <a:solidFill>
                            <a:schemeClr val="dk1"/>
                          </a:solidFill>
                          <a:effectLst/>
                          <a:latin typeface="+mn-lt"/>
                          <a:ea typeface="+mn-ea"/>
                          <a:cs typeface="+mn-cs"/>
                        </a:rPr>
                        <a:t>0.811</a:t>
                      </a:r>
                      <a:endParaRPr lang="en-US" sz="1600" dirty="0"/>
                    </a:p>
                  </a:txBody>
                  <a:tcPr/>
                </a:tc>
                <a:tc>
                  <a:txBody>
                    <a:bodyPr/>
                    <a:lstStyle/>
                    <a:p>
                      <a:pPr algn="ctr"/>
                      <a:r>
                        <a:rPr lang="en-US" sz="1600" b="0" i="0" kern="1200" dirty="0">
                          <a:solidFill>
                            <a:schemeClr val="dk1"/>
                          </a:solidFill>
                          <a:effectLst/>
                          <a:latin typeface="+mn-lt"/>
                          <a:ea typeface="+mn-ea"/>
                          <a:cs typeface="+mn-cs"/>
                        </a:rPr>
                        <a:t>0.810</a:t>
                      </a:r>
                      <a:endParaRPr lang="en-US" sz="1600" dirty="0"/>
                    </a:p>
                  </a:txBody>
                  <a:tcPr/>
                </a:tc>
                <a:tc>
                  <a:txBody>
                    <a:bodyPr/>
                    <a:lstStyle/>
                    <a:p>
                      <a:pPr algn="ctr"/>
                      <a:r>
                        <a:rPr lang="en-US" sz="1600" b="0" i="0" kern="1200" dirty="0">
                          <a:solidFill>
                            <a:schemeClr val="dk1"/>
                          </a:solidFill>
                          <a:effectLst/>
                          <a:latin typeface="+mn-lt"/>
                          <a:ea typeface="+mn-ea"/>
                          <a:cs typeface="+mn-cs"/>
                        </a:rPr>
                        <a:t>0.796</a:t>
                      </a:r>
                      <a:endParaRPr lang="en-US" sz="1600" b="0" dirty="0"/>
                    </a:p>
                  </a:txBody>
                  <a:tcPr/>
                </a:tc>
                <a:tc>
                  <a:txBody>
                    <a:bodyPr/>
                    <a:lstStyle/>
                    <a:p>
                      <a:pPr algn="ctr"/>
                      <a:r>
                        <a:rPr lang="en-US" sz="1600" b="0" i="0" kern="1200" dirty="0">
                          <a:solidFill>
                            <a:schemeClr val="dk1"/>
                          </a:solidFill>
                          <a:effectLst/>
                          <a:latin typeface="+mn-lt"/>
                          <a:ea typeface="+mn-ea"/>
                          <a:cs typeface="+mn-cs"/>
                        </a:rPr>
                        <a:t>0.796</a:t>
                      </a:r>
                      <a:endParaRPr lang="en-US" sz="1600" b="0" dirty="0"/>
                    </a:p>
                  </a:txBody>
                  <a:tcPr/>
                </a:tc>
                <a:extLst>
                  <a:ext uri="{0D108BD9-81ED-4DB2-BD59-A6C34878D82A}">
                    <a16:rowId xmlns:a16="http://schemas.microsoft.com/office/drawing/2014/main" val="2233197787"/>
                  </a:ext>
                </a:extLst>
              </a:tr>
              <a:tr h="370840">
                <a:tc>
                  <a:txBody>
                    <a:bodyPr/>
                    <a:lstStyle/>
                    <a:p>
                      <a:pPr algn="ctr"/>
                      <a:r>
                        <a:rPr lang="en-US" sz="1600" dirty="0"/>
                        <a:t>KNN</a:t>
                      </a:r>
                    </a:p>
                  </a:txBody>
                  <a:tcPr/>
                </a:tc>
                <a:tc>
                  <a:txBody>
                    <a:bodyPr/>
                    <a:lstStyle/>
                    <a:p>
                      <a:pPr algn="ctr"/>
                      <a:r>
                        <a:rPr lang="en-US" sz="1600" b="0" i="0" kern="1200" dirty="0">
                          <a:solidFill>
                            <a:schemeClr val="dk1"/>
                          </a:solidFill>
                          <a:effectLst/>
                          <a:latin typeface="+mn-lt"/>
                          <a:ea typeface="+mn-ea"/>
                          <a:cs typeface="+mn-cs"/>
                        </a:rPr>
                        <a:t>0.559</a:t>
                      </a:r>
                      <a:endParaRPr lang="en-US" sz="1600" dirty="0"/>
                    </a:p>
                  </a:txBody>
                  <a:tcPr/>
                </a:tc>
                <a:tc>
                  <a:txBody>
                    <a:bodyPr/>
                    <a:lstStyle/>
                    <a:p>
                      <a:pPr algn="ctr"/>
                      <a:r>
                        <a:rPr lang="en-US" sz="1600" b="0" i="0" kern="1200" dirty="0">
                          <a:solidFill>
                            <a:schemeClr val="dk1"/>
                          </a:solidFill>
                          <a:effectLst/>
                          <a:latin typeface="+mn-lt"/>
                          <a:ea typeface="+mn-ea"/>
                          <a:cs typeface="+mn-cs"/>
                        </a:rPr>
                        <a:t>0.557</a:t>
                      </a:r>
                      <a:endParaRPr lang="en-US" sz="1600" dirty="0"/>
                    </a:p>
                  </a:txBody>
                  <a:tcPr/>
                </a:tc>
                <a:tc>
                  <a:txBody>
                    <a:bodyPr/>
                    <a:lstStyle/>
                    <a:p>
                      <a:pPr algn="ctr"/>
                      <a:r>
                        <a:rPr lang="en-US" sz="1600" b="0" i="0" kern="1200" dirty="0">
                          <a:solidFill>
                            <a:schemeClr val="dk1"/>
                          </a:solidFill>
                          <a:effectLst/>
                          <a:latin typeface="+mn-lt"/>
                          <a:ea typeface="+mn-ea"/>
                          <a:cs typeface="+mn-cs"/>
                        </a:rPr>
                        <a:t>0.667</a:t>
                      </a:r>
                      <a:endParaRPr lang="en-US" sz="1600" dirty="0"/>
                    </a:p>
                  </a:txBody>
                  <a:tcPr/>
                </a:tc>
                <a:tc>
                  <a:txBody>
                    <a:bodyPr/>
                    <a:lstStyle/>
                    <a:p>
                      <a:pPr algn="ctr"/>
                      <a:r>
                        <a:rPr lang="en-US" sz="1600" b="0" i="0" kern="1200" dirty="0">
                          <a:solidFill>
                            <a:schemeClr val="dk1"/>
                          </a:solidFill>
                          <a:effectLst/>
                          <a:latin typeface="+mn-lt"/>
                          <a:ea typeface="+mn-ea"/>
                          <a:cs typeface="+mn-cs"/>
                        </a:rPr>
                        <a:t>0.666</a:t>
                      </a:r>
                      <a:endParaRPr lang="en-US" sz="1600" dirty="0"/>
                    </a:p>
                  </a:txBody>
                  <a:tcPr/>
                </a:tc>
                <a:tc>
                  <a:txBody>
                    <a:bodyPr/>
                    <a:lstStyle/>
                    <a:p>
                      <a:pPr algn="ctr"/>
                      <a:r>
                        <a:rPr lang="en-US" sz="1600" b="0" i="0" kern="1200" dirty="0">
                          <a:solidFill>
                            <a:schemeClr val="dk1"/>
                          </a:solidFill>
                          <a:effectLst/>
                          <a:latin typeface="+mn-lt"/>
                          <a:ea typeface="+mn-ea"/>
                          <a:cs typeface="+mn-cs"/>
                        </a:rPr>
                        <a:t>0.613</a:t>
                      </a:r>
                      <a:endParaRPr lang="en-US" sz="1600" dirty="0"/>
                    </a:p>
                  </a:txBody>
                  <a:tcPr/>
                </a:tc>
                <a:tc>
                  <a:txBody>
                    <a:bodyPr/>
                    <a:lstStyle/>
                    <a:p>
                      <a:pPr algn="ctr"/>
                      <a:r>
                        <a:rPr lang="en-US" sz="1600" b="0" i="0" kern="1200" dirty="0">
                          <a:solidFill>
                            <a:schemeClr val="dk1"/>
                          </a:solidFill>
                          <a:effectLst/>
                          <a:latin typeface="+mn-lt"/>
                          <a:ea typeface="+mn-ea"/>
                          <a:cs typeface="+mn-cs"/>
                        </a:rPr>
                        <a:t>0.612</a:t>
                      </a:r>
                      <a:endParaRPr lang="en-US" sz="1600" dirty="0"/>
                    </a:p>
                  </a:txBody>
                  <a:tcPr/>
                </a:tc>
                <a:tc>
                  <a:txBody>
                    <a:bodyPr/>
                    <a:lstStyle/>
                    <a:p>
                      <a:pPr algn="ctr"/>
                      <a:r>
                        <a:rPr lang="en-US" sz="1600" b="0" i="0" kern="1200" dirty="0">
                          <a:solidFill>
                            <a:schemeClr val="dk1"/>
                          </a:solidFill>
                          <a:effectLst/>
                          <a:latin typeface="+mn-lt"/>
                          <a:ea typeface="+mn-ea"/>
                          <a:cs typeface="+mn-cs"/>
                        </a:rPr>
                        <a:t>0.591</a:t>
                      </a:r>
                      <a:endParaRPr lang="en-US" sz="1600" b="0" dirty="0"/>
                    </a:p>
                  </a:txBody>
                  <a:tcPr/>
                </a:tc>
                <a:tc>
                  <a:txBody>
                    <a:bodyPr/>
                    <a:lstStyle/>
                    <a:p>
                      <a:pPr algn="ctr"/>
                      <a:r>
                        <a:rPr lang="en-US" sz="1600" b="0" i="0" kern="1200" dirty="0">
                          <a:solidFill>
                            <a:schemeClr val="dk1"/>
                          </a:solidFill>
                          <a:effectLst/>
                          <a:latin typeface="+mn-lt"/>
                          <a:ea typeface="+mn-ea"/>
                          <a:cs typeface="+mn-cs"/>
                        </a:rPr>
                        <a:t>0.591</a:t>
                      </a:r>
                      <a:endParaRPr lang="en-US" sz="1600" b="0" dirty="0"/>
                    </a:p>
                  </a:txBody>
                  <a:tcPr/>
                </a:tc>
                <a:extLst>
                  <a:ext uri="{0D108BD9-81ED-4DB2-BD59-A6C34878D82A}">
                    <a16:rowId xmlns:a16="http://schemas.microsoft.com/office/drawing/2014/main" val="2695658003"/>
                  </a:ext>
                </a:extLst>
              </a:tr>
              <a:tr h="370840">
                <a:tc>
                  <a:txBody>
                    <a:bodyPr/>
                    <a:lstStyle/>
                    <a:p>
                      <a:pPr algn="ctr"/>
                      <a:r>
                        <a:rPr lang="en-US" sz="1600" dirty="0"/>
                        <a:t>C5.0</a:t>
                      </a:r>
                    </a:p>
                  </a:txBody>
                  <a:tcPr/>
                </a:tc>
                <a:tc>
                  <a:txBody>
                    <a:bodyPr/>
                    <a:lstStyle/>
                    <a:p>
                      <a:pPr algn="ctr"/>
                      <a:r>
                        <a:rPr lang="en-US" sz="1600" b="0" i="0" kern="1200" dirty="0">
                          <a:solidFill>
                            <a:schemeClr val="dk1"/>
                          </a:solidFill>
                          <a:effectLst/>
                          <a:latin typeface="+mn-lt"/>
                          <a:ea typeface="+mn-ea"/>
                          <a:cs typeface="+mn-cs"/>
                        </a:rPr>
                        <a:t>0.573</a:t>
                      </a:r>
                      <a:endParaRPr lang="en-US" sz="1600" dirty="0"/>
                    </a:p>
                  </a:txBody>
                  <a:tcPr/>
                </a:tc>
                <a:tc>
                  <a:txBody>
                    <a:bodyPr/>
                    <a:lstStyle/>
                    <a:p>
                      <a:pPr algn="ctr"/>
                      <a:r>
                        <a:rPr lang="en-US" sz="1600" b="0" i="0" kern="1200" dirty="0">
                          <a:solidFill>
                            <a:schemeClr val="dk1"/>
                          </a:solidFill>
                          <a:effectLst/>
                          <a:latin typeface="+mn-lt"/>
                          <a:ea typeface="+mn-ea"/>
                          <a:cs typeface="+mn-cs"/>
                        </a:rPr>
                        <a:t>0.571</a:t>
                      </a:r>
                      <a:endParaRPr lang="en-US" sz="1600" dirty="0"/>
                    </a:p>
                  </a:txBody>
                  <a:tcPr/>
                </a:tc>
                <a:tc>
                  <a:txBody>
                    <a:bodyPr/>
                    <a:lstStyle/>
                    <a:p>
                      <a:pPr algn="ctr"/>
                      <a:r>
                        <a:rPr lang="en-US" sz="1600" b="0" i="0" kern="1200" dirty="0">
                          <a:solidFill>
                            <a:schemeClr val="dk1"/>
                          </a:solidFill>
                          <a:effectLst/>
                          <a:latin typeface="+mn-lt"/>
                          <a:ea typeface="+mn-ea"/>
                          <a:cs typeface="+mn-cs"/>
                        </a:rPr>
                        <a:t>0.705</a:t>
                      </a:r>
                      <a:endParaRPr lang="en-US" sz="1600" dirty="0"/>
                    </a:p>
                  </a:txBody>
                  <a:tcPr/>
                </a:tc>
                <a:tc>
                  <a:txBody>
                    <a:bodyPr/>
                    <a:lstStyle/>
                    <a:p>
                      <a:pPr algn="ctr"/>
                      <a:r>
                        <a:rPr lang="en-US" sz="1600" b="0" i="0" kern="1200" dirty="0">
                          <a:solidFill>
                            <a:schemeClr val="dk1"/>
                          </a:solidFill>
                          <a:effectLst/>
                          <a:latin typeface="+mn-lt"/>
                          <a:ea typeface="+mn-ea"/>
                          <a:cs typeface="+mn-cs"/>
                        </a:rPr>
                        <a:t>0.703</a:t>
                      </a:r>
                      <a:endParaRPr lang="en-US" sz="1600" dirty="0"/>
                    </a:p>
                  </a:txBody>
                  <a:tcPr/>
                </a:tc>
                <a:tc>
                  <a:txBody>
                    <a:bodyPr/>
                    <a:lstStyle/>
                    <a:p>
                      <a:pPr algn="ctr"/>
                      <a:r>
                        <a:rPr lang="en-US" sz="1600" b="0" i="0" kern="1200" dirty="0">
                          <a:solidFill>
                            <a:schemeClr val="dk1"/>
                          </a:solidFill>
                          <a:effectLst/>
                          <a:latin typeface="+mn-lt"/>
                          <a:ea typeface="+mn-ea"/>
                          <a:cs typeface="+mn-cs"/>
                        </a:rPr>
                        <a:t>0.564</a:t>
                      </a:r>
                      <a:endParaRPr lang="en-US" sz="1600" dirty="0"/>
                    </a:p>
                  </a:txBody>
                  <a:tcPr/>
                </a:tc>
                <a:tc>
                  <a:txBody>
                    <a:bodyPr/>
                    <a:lstStyle/>
                    <a:p>
                      <a:pPr algn="ctr"/>
                      <a:r>
                        <a:rPr lang="en-US" sz="1600" b="0" i="0" kern="1200" dirty="0">
                          <a:solidFill>
                            <a:schemeClr val="dk1"/>
                          </a:solidFill>
                          <a:effectLst/>
                          <a:latin typeface="+mn-lt"/>
                          <a:ea typeface="+mn-ea"/>
                          <a:cs typeface="+mn-cs"/>
                        </a:rPr>
                        <a:t>0.563</a:t>
                      </a:r>
                      <a:endParaRPr lang="en-US" sz="1600" dirty="0"/>
                    </a:p>
                  </a:txBody>
                  <a:tcPr/>
                </a:tc>
                <a:tc>
                  <a:txBody>
                    <a:bodyPr/>
                    <a:lstStyle/>
                    <a:p>
                      <a:pPr algn="ctr"/>
                      <a:r>
                        <a:rPr lang="en-US" sz="1600" b="0" i="0" kern="1200" dirty="0">
                          <a:solidFill>
                            <a:schemeClr val="dk1"/>
                          </a:solidFill>
                          <a:effectLst/>
                          <a:latin typeface="+mn-lt"/>
                          <a:ea typeface="+mn-ea"/>
                          <a:cs typeface="+mn-cs"/>
                        </a:rPr>
                        <a:t>0.589</a:t>
                      </a:r>
                      <a:endParaRPr lang="en-US" sz="1600" b="0" dirty="0"/>
                    </a:p>
                  </a:txBody>
                  <a:tcPr/>
                </a:tc>
                <a:tc>
                  <a:txBody>
                    <a:bodyPr/>
                    <a:lstStyle/>
                    <a:p>
                      <a:pPr algn="ctr"/>
                      <a:r>
                        <a:rPr lang="en-US" sz="1600" b="0" i="0" kern="1200" dirty="0">
                          <a:solidFill>
                            <a:schemeClr val="dk1"/>
                          </a:solidFill>
                          <a:effectLst/>
                          <a:latin typeface="+mn-lt"/>
                          <a:ea typeface="+mn-ea"/>
                          <a:cs typeface="+mn-cs"/>
                        </a:rPr>
                        <a:t>0.588</a:t>
                      </a:r>
                      <a:endParaRPr lang="en-US" sz="1600" b="0" dirty="0"/>
                    </a:p>
                  </a:txBody>
                  <a:tcPr/>
                </a:tc>
                <a:extLst>
                  <a:ext uri="{0D108BD9-81ED-4DB2-BD59-A6C34878D82A}">
                    <a16:rowId xmlns:a16="http://schemas.microsoft.com/office/drawing/2014/main" val="4152804767"/>
                  </a:ext>
                </a:extLst>
              </a:tr>
            </a:tbl>
          </a:graphicData>
        </a:graphic>
      </p:graphicFrame>
      <p:sp>
        <p:nvSpPr>
          <p:cNvPr id="4" name="TextBox 3">
            <a:extLst>
              <a:ext uri="{FF2B5EF4-FFF2-40B4-BE49-F238E27FC236}">
                <a16:creationId xmlns:a16="http://schemas.microsoft.com/office/drawing/2014/main" id="{19311BBC-EFE8-7B43-B6EF-C692EA3EB7C1}"/>
              </a:ext>
            </a:extLst>
          </p:cNvPr>
          <p:cNvSpPr txBox="1"/>
          <p:nvPr/>
        </p:nvSpPr>
        <p:spPr>
          <a:xfrm>
            <a:off x="3495533" y="187248"/>
            <a:ext cx="4346369" cy="369332"/>
          </a:xfrm>
          <a:prstGeom prst="rect">
            <a:avLst/>
          </a:prstGeom>
          <a:noFill/>
        </p:spPr>
        <p:txBody>
          <a:bodyPr wrap="square" rtlCol="0">
            <a:spAutoFit/>
          </a:bodyPr>
          <a:lstStyle/>
          <a:p>
            <a:pPr algn="ctr"/>
            <a:r>
              <a:rPr lang="en-US" b="1" dirty="0"/>
              <a:t>Test Set -- Accuracy | Kappa</a:t>
            </a:r>
          </a:p>
        </p:txBody>
      </p:sp>
      <p:sp>
        <p:nvSpPr>
          <p:cNvPr id="2" name="TextBox 1">
            <a:extLst>
              <a:ext uri="{FF2B5EF4-FFF2-40B4-BE49-F238E27FC236}">
                <a16:creationId xmlns:a16="http://schemas.microsoft.com/office/drawing/2014/main" id="{6E9BA5B0-7451-AA4F-BE78-DC982F63B6C6}"/>
              </a:ext>
            </a:extLst>
          </p:cNvPr>
          <p:cNvSpPr txBox="1"/>
          <p:nvPr/>
        </p:nvSpPr>
        <p:spPr>
          <a:xfrm>
            <a:off x="405689" y="4767658"/>
            <a:ext cx="10970872" cy="1323439"/>
          </a:xfrm>
          <a:prstGeom prst="rect">
            <a:avLst/>
          </a:prstGeom>
          <a:noFill/>
        </p:spPr>
        <p:txBody>
          <a:bodyPr wrap="square" rtlCol="0">
            <a:spAutoFit/>
          </a:bodyPr>
          <a:lstStyle/>
          <a:p>
            <a:r>
              <a:rPr lang="en-US" sz="2000" b="1" dirty="0"/>
              <a:t>Concluding thoughts: </a:t>
            </a:r>
          </a:p>
          <a:p>
            <a:r>
              <a:rPr lang="en-US" sz="2000" dirty="0"/>
              <a:t>Random Forest was the superior model and produced the best results across the board. My recommendation is to maintain the RF models for the individual buildings because the precision was better for building 2 &amp; 3 and the training times are more manageable. </a:t>
            </a:r>
          </a:p>
        </p:txBody>
      </p:sp>
      <p:sp>
        <p:nvSpPr>
          <p:cNvPr id="9" name="TextBox 8">
            <a:extLst>
              <a:ext uri="{FF2B5EF4-FFF2-40B4-BE49-F238E27FC236}">
                <a16:creationId xmlns:a16="http://schemas.microsoft.com/office/drawing/2014/main" id="{A5B8C7AD-C22A-A747-84A9-5ED8D17A9F9F}"/>
              </a:ext>
            </a:extLst>
          </p:cNvPr>
          <p:cNvSpPr txBox="1"/>
          <p:nvPr/>
        </p:nvSpPr>
        <p:spPr>
          <a:xfrm>
            <a:off x="3701371" y="2533563"/>
            <a:ext cx="4346369" cy="369332"/>
          </a:xfrm>
          <a:prstGeom prst="rect">
            <a:avLst/>
          </a:prstGeom>
          <a:noFill/>
        </p:spPr>
        <p:txBody>
          <a:bodyPr wrap="square" rtlCol="0">
            <a:spAutoFit/>
          </a:bodyPr>
          <a:lstStyle/>
          <a:p>
            <a:pPr algn="ctr"/>
            <a:r>
              <a:rPr lang="en-US" b="1" dirty="0"/>
              <a:t>Training Time (using parallel processing)</a:t>
            </a:r>
          </a:p>
        </p:txBody>
      </p:sp>
      <p:graphicFrame>
        <p:nvGraphicFramePr>
          <p:cNvPr id="10" name="Table 3">
            <a:extLst>
              <a:ext uri="{FF2B5EF4-FFF2-40B4-BE49-F238E27FC236}">
                <a16:creationId xmlns:a16="http://schemas.microsoft.com/office/drawing/2014/main" id="{106A5CCA-34DE-0C48-81D4-AD3E7D6C1DF9}"/>
              </a:ext>
            </a:extLst>
          </p:cNvPr>
          <p:cNvGraphicFramePr>
            <a:graphicFrameLocks noGrp="1"/>
          </p:cNvGraphicFramePr>
          <p:nvPr>
            <p:extLst>
              <p:ext uri="{D42A27DB-BD31-4B8C-83A1-F6EECF244321}">
                <p14:modId xmlns:p14="http://schemas.microsoft.com/office/powerpoint/2010/main" val="3601284942"/>
              </p:ext>
            </p:extLst>
          </p:nvPr>
        </p:nvGraphicFramePr>
        <p:xfrm>
          <a:off x="1827125" y="3015334"/>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66889682"/>
                    </a:ext>
                  </a:extLst>
                </a:gridCol>
                <a:gridCol w="1625600">
                  <a:extLst>
                    <a:ext uri="{9D8B030D-6E8A-4147-A177-3AD203B41FA5}">
                      <a16:colId xmlns:a16="http://schemas.microsoft.com/office/drawing/2014/main" val="331733620"/>
                    </a:ext>
                  </a:extLst>
                </a:gridCol>
                <a:gridCol w="1625600">
                  <a:extLst>
                    <a:ext uri="{9D8B030D-6E8A-4147-A177-3AD203B41FA5}">
                      <a16:colId xmlns:a16="http://schemas.microsoft.com/office/drawing/2014/main" val="3501579188"/>
                    </a:ext>
                  </a:extLst>
                </a:gridCol>
                <a:gridCol w="1625600">
                  <a:extLst>
                    <a:ext uri="{9D8B030D-6E8A-4147-A177-3AD203B41FA5}">
                      <a16:colId xmlns:a16="http://schemas.microsoft.com/office/drawing/2014/main" val="2364807280"/>
                    </a:ext>
                  </a:extLst>
                </a:gridCol>
                <a:gridCol w="1625600">
                  <a:extLst>
                    <a:ext uri="{9D8B030D-6E8A-4147-A177-3AD203B41FA5}">
                      <a16:colId xmlns:a16="http://schemas.microsoft.com/office/drawing/2014/main" val="1337271686"/>
                    </a:ext>
                  </a:extLst>
                </a:gridCol>
              </a:tblGrid>
              <a:tr h="370840">
                <a:tc>
                  <a:txBody>
                    <a:bodyPr/>
                    <a:lstStyle/>
                    <a:p>
                      <a:pPr algn="ctr"/>
                      <a:endParaRPr lang="en-US" sz="1600" dirty="0"/>
                    </a:p>
                  </a:txBody>
                  <a:tcPr/>
                </a:tc>
                <a:tc>
                  <a:txBody>
                    <a:bodyPr/>
                    <a:lstStyle/>
                    <a:p>
                      <a:pPr algn="ctr"/>
                      <a:r>
                        <a:rPr lang="en-US" sz="1600" dirty="0"/>
                        <a:t>Building 1</a:t>
                      </a:r>
                    </a:p>
                  </a:txBody>
                  <a:tcPr/>
                </a:tc>
                <a:tc>
                  <a:txBody>
                    <a:bodyPr/>
                    <a:lstStyle/>
                    <a:p>
                      <a:pPr algn="ctr"/>
                      <a:r>
                        <a:rPr lang="en-US" sz="1600" dirty="0"/>
                        <a:t>Building 2</a:t>
                      </a:r>
                    </a:p>
                  </a:txBody>
                  <a:tcPr/>
                </a:tc>
                <a:tc>
                  <a:txBody>
                    <a:bodyPr/>
                    <a:lstStyle/>
                    <a:p>
                      <a:pPr algn="ctr"/>
                      <a:r>
                        <a:rPr lang="en-US" sz="1600" dirty="0"/>
                        <a:t>Building 3</a:t>
                      </a:r>
                    </a:p>
                  </a:txBody>
                  <a:tcPr/>
                </a:tc>
                <a:tc>
                  <a:txBody>
                    <a:bodyPr/>
                    <a:lstStyle/>
                    <a:p>
                      <a:pPr algn="ctr"/>
                      <a:r>
                        <a:rPr lang="en-US" sz="1600" dirty="0"/>
                        <a:t>All 3 Buildings</a:t>
                      </a:r>
                    </a:p>
                  </a:txBody>
                  <a:tcPr/>
                </a:tc>
                <a:extLst>
                  <a:ext uri="{0D108BD9-81ED-4DB2-BD59-A6C34878D82A}">
                    <a16:rowId xmlns:a16="http://schemas.microsoft.com/office/drawing/2014/main" val="505962597"/>
                  </a:ext>
                </a:extLst>
              </a:tr>
              <a:tr h="370840">
                <a:tc>
                  <a:txBody>
                    <a:bodyPr/>
                    <a:lstStyle/>
                    <a:p>
                      <a:pPr algn="ctr"/>
                      <a:r>
                        <a:rPr lang="en-US" sz="1600" dirty="0"/>
                        <a:t>Random Forest</a:t>
                      </a:r>
                    </a:p>
                  </a:txBody>
                  <a:tcPr/>
                </a:tc>
                <a:tc>
                  <a:txBody>
                    <a:bodyPr/>
                    <a:lstStyle/>
                    <a:p>
                      <a:pPr algn="ctr"/>
                      <a:r>
                        <a:rPr lang="en-US" sz="1600" dirty="0"/>
                        <a:t>17 minutes</a:t>
                      </a:r>
                    </a:p>
                  </a:txBody>
                  <a:tcPr/>
                </a:tc>
                <a:tc>
                  <a:txBody>
                    <a:bodyPr/>
                    <a:lstStyle/>
                    <a:p>
                      <a:pPr algn="ctr"/>
                      <a:r>
                        <a:rPr lang="en-US" sz="1600" dirty="0"/>
                        <a:t>22 minutes</a:t>
                      </a:r>
                    </a:p>
                  </a:txBody>
                  <a:tcPr/>
                </a:tc>
                <a:tc>
                  <a:txBody>
                    <a:bodyPr/>
                    <a:lstStyle/>
                    <a:p>
                      <a:pPr algn="ctr"/>
                      <a:r>
                        <a:rPr lang="en-US" sz="1600" dirty="0"/>
                        <a:t>45 minutes</a:t>
                      </a:r>
                    </a:p>
                  </a:txBody>
                  <a:tcPr/>
                </a:tc>
                <a:tc>
                  <a:txBody>
                    <a:bodyPr/>
                    <a:lstStyle/>
                    <a:p>
                      <a:pPr algn="ctr"/>
                      <a:r>
                        <a:rPr lang="en-US" sz="1600" b="0" dirty="0"/>
                        <a:t>2.7 hours</a:t>
                      </a:r>
                    </a:p>
                  </a:txBody>
                  <a:tcPr/>
                </a:tc>
                <a:extLst>
                  <a:ext uri="{0D108BD9-81ED-4DB2-BD59-A6C34878D82A}">
                    <a16:rowId xmlns:a16="http://schemas.microsoft.com/office/drawing/2014/main" val="2233197787"/>
                  </a:ext>
                </a:extLst>
              </a:tr>
              <a:tr h="370840">
                <a:tc>
                  <a:txBody>
                    <a:bodyPr/>
                    <a:lstStyle/>
                    <a:p>
                      <a:pPr algn="ctr"/>
                      <a:r>
                        <a:rPr lang="en-US" sz="1600" dirty="0"/>
                        <a:t>KNN</a:t>
                      </a:r>
                    </a:p>
                  </a:txBody>
                  <a:tcPr/>
                </a:tc>
                <a:tc>
                  <a:txBody>
                    <a:bodyPr/>
                    <a:lstStyle/>
                    <a:p>
                      <a:pPr algn="ctr"/>
                      <a:r>
                        <a:rPr lang="en-US" sz="1600" dirty="0"/>
                        <a:t>6 minutes</a:t>
                      </a:r>
                    </a:p>
                  </a:txBody>
                  <a:tcPr/>
                </a:tc>
                <a:tc>
                  <a:txBody>
                    <a:bodyPr/>
                    <a:lstStyle/>
                    <a:p>
                      <a:pPr algn="ctr"/>
                      <a:r>
                        <a:rPr lang="en-US" sz="1600" dirty="0"/>
                        <a:t>5 minutes</a:t>
                      </a:r>
                    </a:p>
                  </a:txBody>
                  <a:tcPr/>
                </a:tc>
                <a:tc>
                  <a:txBody>
                    <a:bodyPr/>
                    <a:lstStyle/>
                    <a:p>
                      <a:pPr algn="ctr"/>
                      <a:r>
                        <a:rPr lang="en-US" sz="1600" dirty="0"/>
                        <a:t>17 minutes</a:t>
                      </a:r>
                    </a:p>
                  </a:txBody>
                  <a:tcPr/>
                </a:tc>
                <a:tc>
                  <a:txBody>
                    <a:bodyPr/>
                    <a:lstStyle/>
                    <a:p>
                      <a:pPr algn="ctr"/>
                      <a:r>
                        <a:rPr lang="en-US" sz="1600" b="0" dirty="0"/>
                        <a:t>48 minutes</a:t>
                      </a:r>
                    </a:p>
                  </a:txBody>
                  <a:tcPr/>
                </a:tc>
                <a:extLst>
                  <a:ext uri="{0D108BD9-81ED-4DB2-BD59-A6C34878D82A}">
                    <a16:rowId xmlns:a16="http://schemas.microsoft.com/office/drawing/2014/main" val="2695658003"/>
                  </a:ext>
                </a:extLst>
              </a:tr>
              <a:tr h="370840">
                <a:tc>
                  <a:txBody>
                    <a:bodyPr/>
                    <a:lstStyle/>
                    <a:p>
                      <a:pPr algn="ctr"/>
                      <a:r>
                        <a:rPr lang="en-US" sz="1600" dirty="0"/>
                        <a:t>C5.0</a:t>
                      </a:r>
                    </a:p>
                  </a:txBody>
                  <a:tcPr/>
                </a:tc>
                <a:tc>
                  <a:txBody>
                    <a:bodyPr/>
                    <a:lstStyle/>
                    <a:p>
                      <a:pPr algn="ctr"/>
                      <a:r>
                        <a:rPr lang="en-US" sz="1600" dirty="0"/>
                        <a:t>2 minutes</a:t>
                      </a:r>
                    </a:p>
                  </a:txBody>
                  <a:tcPr/>
                </a:tc>
                <a:tc>
                  <a:txBody>
                    <a:bodyPr/>
                    <a:lstStyle/>
                    <a:p>
                      <a:pPr algn="ctr"/>
                      <a:r>
                        <a:rPr lang="en-US" sz="1600" dirty="0"/>
                        <a:t>2 minutes</a:t>
                      </a:r>
                    </a:p>
                  </a:txBody>
                  <a:tcPr/>
                </a:tc>
                <a:tc>
                  <a:txBody>
                    <a:bodyPr/>
                    <a:lstStyle/>
                    <a:p>
                      <a:pPr algn="ctr"/>
                      <a:r>
                        <a:rPr lang="en-US" sz="1600" dirty="0"/>
                        <a:t>5 minutes</a:t>
                      </a:r>
                    </a:p>
                  </a:txBody>
                  <a:tcPr/>
                </a:tc>
                <a:tc>
                  <a:txBody>
                    <a:bodyPr/>
                    <a:lstStyle/>
                    <a:p>
                      <a:pPr algn="ctr"/>
                      <a:r>
                        <a:rPr lang="en-US" sz="1600" b="0" dirty="0"/>
                        <a:t>15 minutes</a:t>
                      </a:r>
                    </a:p>
                  </a:txBody>
                  <a:tcPr/>
                </a:tc>
                <a:extLst>
                  <a:ext uri="{0D108BD9-81ED-4DB2-BD59-A6C34878D82A}">
                    <a16:rowId xmlns:a16="http://schemas.microsoft.com/office/drawing/2014/main" val="4152804767"/>
                  </a:ext>
                </a:extLst>
              </a:tr>
            </a:tbl>
          </a:graphicData>
        </a:graphic>
      </p:graphicFrame>
    </p:spTree>
    <p:extLst>
      <p:ext uri="{BB962C8B-B14F-4D97-AF65-F5344CB8AC3E}">
        <p14:creationId xmlns:p14="http://schemas.microsoft.com/office/powerpoint/2010/main" val="5394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234B-DB77-6B4B-B0D5-2748E9E88C6B}"/>
              </a:ext>
            </a:extLst>
          </p:cNvPr>
          <p:cNvSpPr>
            <a:spLocks noGrp="1"/>
          </p:cNvSpPr>
          <p:nvPr>
            <p:ph type="title"/>
          </p:nvPr>
        </p:nvSpPr>
        <p:spPr/>
        <p:txBody>
          <a:bodyPr/>
          <a:lstStyle/>
          <a:p>
            <a:r>
              <a:rPr lang="en-US" dirty="0"/>
              <a:t>Future Recommendations</a:t>
            </a:r>
          </a:p>
        </p:txBody>
      </p:sp>
      <p:sp>
        <p:nvSpPr>
          <p:cNvPr id="3" name="Content Placeholder 2">
            <a:extLst>
              <a:ext uri="{FF2B5EF4-FFF2-40B4-BE49-F238E27FC236}">
                <a16:creationId xmlns:a16="http://schemas.microsoft.com/office/drawing/2014/main" id="{B40AB708-328C-D647-BD5E-6649E1C7FBFB}"/>
              </a:ext>
            </a:extLst>
          </p:cNvPr>
          <p:cNvSpPr>
            <a:spLocks noGrp="1"/>
          </p:cNvSpPr>
          <p:nvPr>
            <p:ph idx="1"/>
          </p:nvPr>
        </p:nvSpPr>
        <p:spPr>
          <a:xfrm>
            <a:off x="838200" y="1425039"/>
            <a:ext cx="10515600" cy="5067836"/>
          </a:xfrm>
        </p:spPr>
        <p:txBody>
          <a:bodyPr>
            <a:normAutofit/>
          </a:bodyPr>
          <a:lstStyle/>
          <a:p>
            <a:r>
              <a:rPr lang="en-US" dirty="0"/>
              <a:t>Review inaccurate WAP predictions and understand the reason of inaccurate results. </a:t>
            </a:r>
          </a:p>
          <a:p>
            <a:pPr lvl="1"/>
            <a:r>
              <a:rPr lang="en-US" dirty="0"/>
              <a:t>Does a certain type of phone produce inaccurate results? </a:t>
            </a:r>
          </a:p>
          <a:p>
            <a:pPr lvl="1"/>
            <a:r>
              <a:rPr lang="en-US" dirty="0"/>
              <a:t>Does individual height cause inaccurate results?</a:t>
            </a:r>
          </a:p>
          <a:p>
            <a:pPr lvl="1"/>
            <a:r>
              <a:rPr lang="en-US" dirty="0"/>
              <a:t>How close was the predicted value to the correct value (did it predict the interior position instead of exterior room position or vice versa)?</a:t>
            </a:r>
          </a:p>
          <a:p>
            <a:pPr lvl="1"/>
            <a:r>
              <a:rPr lang="en-US" dirty="0"/>
              <a:t>WAP signals could have bled into other buildings. </a:t>
            </a:r>
          </a:p>
          <a:p>
            <a:r>
              <a:rPr lang="en-US" dirty="0"/>
              <a:t>Reduce the level of granularity for the dependent variable (consider using building, floor, room number (excluding</a:t>
            </a:r>
            <a:r>
              <a:rPr lang="en-US" i="1" dirty="0"/>
              <a:t> </a:t>
            </a:r>
            <a:r>
              <a:rPr lang="en-US" dirty="0"/>
              <a:t>position of person)). This would reduce the levels/WAP locations and the model might produce more accurate results. </a:t>
            </a:r>
          </a:p>
        </p:txBody>
      </p:sp>
    </p:spTree>
    <p:extLst>
      <p:ext uri="{BB962C8B-B14F-4D97-AF65-F5344CB8AC3E}">
        <p14:creationId xmlns:p14="http://schemas.microsoft.com/office/powerpoint/2010/main" val="403790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8078-93BF-E043-AB1E-C4BB599FE7E7}"/>
              </a:ext>
            </a:extLst>
          </p:cNvPr>
          <p:cNvSpPr>
            <a:spLocks noGrp="1"/>
          </p:cNvSpPr>
          <p:nvPr>
            <p:ph type="title"/>
          </p:nvPr>
        </p:nvSpPr>
        <p:spPr>
          <a:xfrm>
            <a:off x="838200" y="238805"/>
            <a:ext cx="10515600" cy="1325563"/>
          </a:xfrm>
        </p:spPr>
        <p:txBody>
          <a:bodyPr/>
          <a:lstStyle/>
          <a:p>
            <a:r>
              <a:rPr lang="en-US" dirty="0"/>
              <a:t>Objective &amp; Resources</a:t>
            </a:r>
          </a:p>
        </p:txBody>
      </p:sp>
      <p:sp>
        <p:nvSpPr>
          <p:cNvPr id="3" name="Content Placeholder 2">
            <a:extLst>
              <a:ext uri="{FF2B5EF4-FFF2-40B4-BE49-F238E27FC236}">
                <a16:creationId xmlns:a16="http://schemas.microsoft.com/office/drawing/2014/main" id="{9155BB92-F04F-A14B-AE43-AD21CFEBCAFF}"/>
              </a:ext>
            </a:extLst>
          </p:cNvPr>
          <p:cNvSpPr>
            <a:spLocks noGrp="1"/>
          </p:cNvSpPr>
          <p:nvPr>
            <p:ph idx="1"/>
          </p:nvPr>
        </p:nvSpPr>
        <p:spPr>
          <a:xfrm>
            <a:off x="838200" y="1362487"/>
            <a:ext cx="10515600" cy="5094762"/>
          </a:xfrm>
        </p:spPr>
        <p:txBody>
          <a:bodyPr>
            <a:normAutofit lnSpcReduction="10000"/>
          </a:bodyPr>
          <a:lstStyle/>
          <a:p>
            <a:pPr marL="0" indent="0">
              <a:buNone/>
            </a:pPr>
            <a:r>
              <a:rPr lang="en-US" sz="2400" b="1" dirty="0"/>
              <a:t>Objective</a:t>
            </a:r>
            <a:r>
              <a:rPr lang="en-US" sz="2400" dirty="0"/>
              <a:t>: Using wireless access point signals, investigate the feasibility of using "wi-fi fingerprinting" to determine a person's location in indoor spaces.</a:t>
            </a:r>
          </a:p>
          <a:p>
            <a:pPr marL="0" indent="0">
              <a:buNone/>
            </a:pPr>
            <a:br>
              <a:rPr lang="en-US" sz="2400" dirty="0"/>
            </a:br>
            <a:r>
              <a:rPr lang="en-US" sz="2400" b="1" dirty="0"/>
              <a:t>Resource</a:t>
            </a:r>
            <a:r>
              <a:rPr lang="en-US" sz="2400" dirty="0"/>
              <a:t>: Dataset comprised of the following attributes: </a:t>
            </a:r>
          </a:p>
          <a:p>
            <a:pPr lvl="4">
              <a:buFont typeface="Wingdings" pitchFamily="2" charset="2"/>
              <a:buChar char="§"/>
            </a:pPr>
            <a:r>
              <a:rPr lang="en-US" sz="2400" dirty="0"/>
              <a:t> Strength of wireless access point signal </a:t>
            </a:r>
          </a:p>
          <a:p>
            <a:pPr lvl="4">
              <a:buFont typeface="Wingdings" pitchFamily="2" charset="2"/>
              <a:buChar char="§"/>
            </a:pPr>
            <a:r>
              <a:rPr lang="en-US" sz="2400" dirty="0"/>
              <a:t>Longitude</a:t>
            </a:r>
          </a:p>
          <a:p>
            <a:pPr lvl="4">
              <a:buFont typeface="Wingdings" pitchFamily="2" charset="2"/>
              <a:buChar char="§"/>
            </a:pPr>
            <a:r>
              <a:rPr lang="en-US" sz="2400" dirty="0"/>
              <a:t>Latitude</a:t>
            </a:r>
          </a:p>
          <a:p>
            <a:pPr lvl="4">
              <a:buFont typeface="Wingdings" pitchFamily="2" charset="2"/>
              <a:buChar char="§"/>
            </a:pPr>
            <a:r>
              <a:rPr lang="en-US" sz="2400" dirty="0"/>
              <a:t>Building number</a:t>
            </a:r>
          </a:p>
          <a:p>
            <a:pPr lvl="4">
              <a:buFont typeface="Wingdings" pitchFamily="2" charset="2"/>
              <a:buChar char="§"/>
            </a:pPr>
            <a:r>
              <a:rPr lang="en-US" sz="2400" dirty="0"/>
              <a:t>Floor number</a:t>
            </a:r>
          </a:p>
          <a:p>
            <a:pPr lvl="4">
              <a:buFont typeface="Wingdings" pitchFamily="2" charset="2"/>
              <a:buChar char="§"/>
            </a:pPr>
            <a:r>
              <a:rPr lang="en-US" sz="2400" dirty="0"/>
              <a:t>Room number</a:t>
            </a:r>
          </a:p>
          <a:p>
            <a:pPr lvl="4">
              <a:buFont typeface="Wingdings" pitchFamily="2" charset="2"/>
              <a:buChar char="§"/>
            </a:pPr>
            <a:r>
              <a:rPr lang="en-US" sz="2400" dirty="0"/>
              <a:t>Position of person (inside or outside room)</a:t>
            </a:r>
          </a:p>
          <a:p>
            <a:pPr lvl="4">
              <a:buFont typeface="Wingdings" pitchFamily="2" charset="2"/>
              <a:buChar char="§"/>
            </a:pPr>
            <a:r>
              <a:rPr lang="en-US" sz="2400" dirty="0"/>
              <a:t>User Id (18 individuals) </a:t>
            </a:r>
          </a:p>
          <a:p>
            <a:pPr lvl="4">
              <a:buFont typeface="Wingdings" pitchFamily="2" charset="2"/>
              <a:buChar char="§"/>
            </a:pPr>
            <a:r>
              <a:rPr lang="en-US" sz="2400" dirty="0"/>
              <a:t>Phone ID (18 phones) </a:t>
            </a:r>
          </a:p>
          <a:p>
            <a:pPr lvl="4">
              <a:buFont typeface="Wingdings" pitchFamily="2" charset="2"/>
              <a:buChar char="§"/>
            </a:pPr>
            <a:r>
              <a:rPr lang="en-US" sz="2400" dirty="0"/>
              <a:t>Timestamp</a:t>
            </a:r>
          </a:p>
          <a:p>
            <a:pPr lvl="2">
              <a:buFont typeface="Wingdings" pitchFamily="2" charset="2"/>
              <a:buChar char="§"/>
            </a:pPr>
            <a:endParaRPr lang="en-US" sz="2400" dirty="0"/>
          </a:p>
          <a:p>
            <a:pPr lvl="2">
              <a:buFont typeface="Wingdings" pitchFamily="2" charset="2"/>
              <a:buChar char="§"/>
            </a:pPr>
            <a:endParaRPr lang="en-US" sz="2400" dirty="0"/>
          </a:p>
          <a:p>
            <a:pPr lvl="2">
              <a:buFont typeface="Wingdings" pitchFamily="2" charset="2"/>
              <a:buChar char="§"/>
            </a:pPr>
            <a:endParaRPr lang="en-US" sz="2400" dirty="0"/>
          </a:p>
          <a:p>
            <a:pPr marL="0" indent="0">
              <a:buNone/>
            </a:pPr>
            <a:endParaRPr lang="en-US" sz="2400" dirty="0"/>
          </a:p>
        </p:txBody>
      </p:sp>
    </p:spTree>
    <p:extLst>
      <p:ext uri="{BB962C8B-B14F-4D97-AF65-F5344CB8AC3E}">
        <p14:creationId xmlns:p14="http://schemas.microsoft.com/office/powerpoint/2010/main" val="413444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1A28-1C1D-3C4D-B534-EF5E399D3C92}"/>
              </a:ext>
            </a:extLst>
          </p:cNvPr>
          <p:cNvSpPr>
            <a:spLocks noGrp="1"/>
          </p:cNvSpPr>
          <p:nvPr>
            <p:ph type="title"/>
          </p:nvPr>
        </p:nvSpPr>
        <p:spPr/>
        <p:txBody>
          <a:bodyPr/>
          <a:lstStyle/>
          <a:p>
            <a:r>
              <a:rPr lang="en-US" dirty="0"/>
              <a:t>Assign a Dependent Variable</a:t>
            </a:r>
          </a:p>
        </p:txBody>
      </p:sp>
      <p:sp>
        <p:nvSpPr>
          <p:cNvPr id="4" name="Content Placeholder 3">
            <a:extLst>
              <a:ext uri="{FF2B5EF4-FFF2-40B4-BE49-F238E27FC236}">
                <a16:creationId xmlns:a16="http://schemas.microsoft.com/office/drawing/2014/main" id="{E510FA34-C556-C642-A1BD-0191AC9B0908}"/>
              </a:ext>
            </a:extLst>
          </p:cNvPr>
          <p:cNvSpPr>
            <a:spLocks noGrp="1"/>
          </p:cNvSpPr>
          <p:nvPr>
            <p:ph sz="half" idx="2"/>
          </p:nvPr>
        </p:nvSpPr>
        <p:spPr>
          <a:xfrm>
            <a:off x="1688769" y="2204799"/>
            <a:ext cx="7816933" cy="2448402"/>
          </a:xfrm>
        </p:spPr>
        <p:txBody>
          <a:bodyPr>
            <a:normAutofit fontScale="92500" lnSpcReduction="20000"/>
          </a:bodyPr>
          <a:lstStyle/>
          <a:p>
            <a:pPr marL="0" indent="0">
              <a:buNone/>
            </a:pPr>
            <a:r>
              <a:rPr lang="en-US" sz="3600" dirty="0"/>
              <a:t>Combination of the following attributes: </a:t>
            </a:r>
          </a:p>
          <a:p>
            <a:pPr lvl="2"/>
            <a:r>
              <a:rPr lang="en-US" sz="2800" dirty="0"/>
              <a:t>Longitude</a:t>
            </a:r>
          </a:p>
          <a:p>
            <a:pPr lvl="2"/>
            <a:r>
              <a:rPr lang="en-US" sz="2800" dirty="0"/>
              <a:t>Latitude</a:t>
            </a:r>
          </a:p>
          <a:p>
            <a:pPr lvl="2"/>
            <a:r>
              <a:rPr lang="en-US" sz="2800" dirty="0"/>
              <a:t>Floor</a:t>
            </a:r>
          </a:p>
          <a:p>
            <a:pPr lvl="2"/>
            <a:endParaRPr lang="en-US" sz="2800" dirty="0"/>
          </a:p>
          <a:p>
            <a:pPr marL="0" indent="0">
              <a:buNone/>
            </a:pPr>
            <a:r>
              <a:rPr lang="en-US" sz="3600" dirty="0"/>
              <a:t>Results in 933 levels/unique locations</a:t>
            </a:r>
          </a:p>
        </p:txBody>
      </p:sp>
    </p:spTree>
    <p:extLst>
      <p:ext uri="{BB962C8B-B14F-4D97-AF65-F5344CB8AC3E}">
        <p14:creationId xmlns:p14="http://schemas.microsoft.com/office/powerpoint/2010/main" val="244065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id="{2670259C-016D-2D4F-B75F-8020842A9D3A}"/>
              </a:ext>
            </a:extLst>
          </p:cNvPr>
          <p:cNvPicPr>
            <a:picLocks noChangeAspect="1"/>
          </p:cNvPicPr>
          <p:nvPr/>
        </p:nvPicPr>
        <p:blipFill>
          <a:blip r:embed="rId2">
            <a:duotone>
              <a:schemeClr val="accent1">
                <a:shade val="45000"/>
                <a:satMod val="135000"/>
              </a:schemeClr>
              <a:prstClr val="white"/>
            </a:duotone>
          </a:blip>
          <a:stretch>
            <a:fillRect/>
          </a:stretch>
        </p:blipFill>
        <p:spPr>
          <a:xfrm>
            <a:off x="8857748" y="1790247"/>
            <a:ext cx="2418390" cy="2418390"/>
          </a:xfrm>
          <a:prstGeom prst="rect">
            <a:avLst/>
          </a:prstGeom>
        </p:spPr>
      </p:pic>
      <p:cxnSp>
        <p:nvCxnSpPr>
          <p:cNvPr id="12" name="Straight Connector 11">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shape&#10;&#10;Description automatically generated">
            <a:extLst>
              <a:ext uri="{FF2B5EF4-FFF2-40B4-BE49-F238E27FC236}">
                <a16:creationId xmlns:a16="http://schemas.microsoft.com/office/drawing/2014/main" id="{CCE672D1-1FA2-A241-AB28-C0B19CA3BA66}"/>
              </a:ext>
            </a:extLst>
          </p:cNvPr>
          <p:cNvPicPr>
            <a:picLocks noChangeAspect="1"/>
          </p:cNvPicPr>
          <p:nvPr/>
        </p:nvPicPr>
        <p:blipFill>
          <a:blip r:embed="rId3">
            <a:duotone>
              <a:schemeClr val="accent2">
                <a:shade val="45000"/>
                <a:satMod val="135000"/>
              </a:schemeClr>
              <a:prstClr val="white"/>
            </a:duotone>
          </a:blip>
          <a:stretch>
            <a:fillRect/>
          </a:stretch>
        </p:blipFill>
        <p:spPr>
          <a:xfrm>
            <a:off x="4864611" y="1793778"/>
            <a:ext cx="2432298" cy="2432298"/>
          </a:xfrm>
          <a:prstGeom prst="rect">
            <a:avLst/>
          </a:prstGeom>
        </p:spPr>
      </p:pic>
      <p:cxnSp>
        <p:nvCxnSpPr>
          <p:cNvPr id="14" name="Straight Connector 13">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shape&#10;&#10;Description automatically generated">
            <a:extLst>
              <a:ext uri="{FF2B5EF4-FFF2-40B4-BE49-F238E27FC236}">
                <a16:creationId xmlns:a16="http://schemas.microsoft.com/office/drawing/2014/main" id="{B2ACFAF8-387C-354A-B9DD-577F8D11095D}"/>
              </a:ext>
            </a:extLst>
          </p:cNvPr>
          <p:cNvPicPr>
            <a:picLocks noChangeAspect="1"/>
          </p:cNvPicPr>
          <p:nvPr/>
        </p:nvPicPr>
        <p:blipFill>
          <a:blip r:embed="rId4">
            <a:duotone>
              <a:schemeClr val="accent6">
                <a:shade val="45000"/>
                <a:satMod val="135000"/>
              </a:schemeClr>
              <a:prstClr val="white"/>
            </a:duotone>
          </a:blip>
          <a:stretch>
            <a:fillRect/>
          </a:stretch>
        </p:blipFill>
        <p:spPr>
          <a:xfrm>
            <a:off x="979741" y="1708608"/>
            <a:ext cx="2418391" cy="2418391"/>
          </a:xfrm>
          <a:prstGeom prst="rect">
            <a:avLst/>
          </a:prstGeom>
        </p:spPr>
      </p:pic>
      <p:sp>
        <p:nvSpPr>
          <p:cNvPr id="8" name="TextBox 7">
            <a:extLst>
              <a:ext uri="{FF2B5EF4-FFF2-40B4-BE49-F238E27FC236}">
                <a16:creationId xmlns:a16="http://schemas.microsoft.com/office/drawing/2014/main" id="{CF18BF00-D889-9443-A1E7-2DDF167A93BB}"/>
              </a:ext>
            </a:extLst>
          </p:cNvPr>
          <p:cNvSpPr txBox="1"/>
          <p:nvPr/>
        </p:nvSpPr>
        <p:spPr>
          <a:xfrm>
            <a:off x="1280167" y="4240920"/>
            <a:ext cx="2824194" cy="1015663"/>
          </a:xfrm>
          <a:prstGeom prst="rect">
            <a:avLst/>
          </a:prstGeom>
          <a:noFill/>
        </p:spPr>
        <p:txBody>
          <a:bodyPr wrap="square" rtlCol="0">
            <a:spAutoFit/>
          </a:bodyPr>
          <a:lstStyle/>
          <a:p>
            <a:r>
              <a:rPr lang="en-US" sz="2000" b="1" dirty="0"/>
              <a:t>Floors</a:t>
            </a:r>
            <a:r>
              <a:rPr lang="en-US" sz="2000" dirty="0"/>
              <a:t>: 4</a:t>
            </a:r>
          </a:p>
          <a:p>
            <a:r>
              <a:rPr lang="en-US" sz="2000" b="1" dirty="0"/>
              <a:t>Rooms </a:t>
            </a:r>
            <a:r>
              <a:rPr lang="en-US" sz="2000" dirty="0"/>
              <a:t>: 256</a:t>
            </a:r>
          </a:p>
          <a:p>
            <a:r>
              <a:rPr lang="en-US" sz="2000" b="1" dirty="0"/>
              <a:t>Locations</a:t>
            </a:r>
            <a:r>
              <a:rPr lang="en-US" sz="2000" dirty="0"/>
              <a:t>: 259</a:t>
            </a:r>
          </a:p>
        </p:txBody>
      </p:sp>
      <p:sp>
        <p:nvSpPr>
          <p:cNvPr id="13" name="TextBox 12">
            <a:extLst>
              <a:ext uri="{FF2B5EF4-FFF2-40B4-BE49-F238E27FC236}">
                <a16:creationId xmlns:a16="http://schemas.microsoft.com/office/drawing/2014/main" id="{A869D73F-6606-F04C-A4FB-829141BF5844}"/>
              </a:ext>
            </a:extLst>
          </p:cNvPr>
          <p:cNvSpPr txBox="1"/>
          <p:nvPr/>
        </p:nvSpPr>
        <p:spPr>
          <a:xfrm>
            <a:off x="5117985" y="1256320"/>
            <a:ext cx="1933573" cy="584775"/>
          </a:xfrm>
          <a:prstGeom prst="rect">
            <a:avLst/>
          </a:prstGeom>
          <a:noFill/>
        </p:spPr>
        <p:txBody>
          <a:bodyPr wrap="square" rtlCol="0">
            <a:spAutoFit/>
          </a:bodyPr>
          <a:lstStyle/>
          <a:p>
            <a:r>
              <a:rPr lang="en-US" sz="3200" b="1" dirty="0">
                <a:solidFill>
                  <a:srgbClr val="BF5107"/>
                </a:solidFill>
              </a:rPr>
              <a:t>Building</a:t>
            </a:r>
            <a:r>
              <a:rPr lang="en-US" sz="2800" b="1" dirty="0">
                <a:solidFill>
                  <a:srgbClr val="BF5107"/>
                </a:solidFill>
              </a:rPr>
              <a:t> 2</a:t>
            </a:r>
          </a:p>
        </p:txBody>
      </p:sp>
      <p:sp>
        <p:nvSpPr>
          <p:cNvPr id="15" name="TextBox 14">
            <a:extLst>
              <a:ext uri="{FF2B5EF4-FFF2-40B4-BE49-F238E27FC236}">
                <a16:creationId xmlns:a16="http://schemas.microsoft.com/office/drawing/2014/main" id="{0DCEAE21-346B-8149-B2E6-55E5400E9043}"/>
              </a:ext>
            </a:extLst>
          </p:cNvPr>
          <p:cNvSpPr txBox="1"/>
          <p:nvPr/>
        </p:nvSpPr>
        <p:spPr>
          <a:xfrm>
            <a:off x="9100154" y="1218230"/>
            <a:ext cx="1933577" cy="584775"/>
          </a:xfrm>
          <a:prstGeom prst="rect">
            <a:avLst/>
          </a:prstGeom>
          <a:noFill/>
        </p:spPr>
        <p:txBody>
          <a:bodyPr wrap="square" rtlCol="0">
            <a:spAutoFit/>
          </a:bodyPr>
          <a:lstStyle/>
          <a:p>
            <a:r>
              <a:rPr lang="en-US" sz="3200" b="1" dirty="0">
                <a:solidFill>
                  <a:srgbClr val="1C4998"/>
                </a:solidFill>
              </a:rPr>
              <a:t>Building 3</a:t>
            </a:r>
          </a:p>
        </p:txBody>
      </p:sp>
      <p:sp>
        <p:nvSpPr>
          <p:cNvPr id="10" name="TextBox 9">
            <a:extLst>
              <a:ext uri="{FF2B5EF4-FFF2-40B4-BE49-F238E27FC236}">
                <a16:creationId xmlns:a16="http://schemas.microsoft.com/office/drawing/2014/main" id="{A79F6C66-F442-144C-8968-CF210AB8CF9B}"/>
              </a:ext>
            </a:extLst>
          </p:cNvPr>
          <p:cNvSpPr txBox="1"/>
          <p:nvPr/>
        </p:nvSpPr>
        <p:spPr>
          <a:xfrm>
            <a:off x="979741" y="1256321"/>
            <a:ext cx="2599056" cy="584775"/>
          </a:xfrm>
          <a:prstGeom prst="rect">
            <a:avLst/>
          </a:prstGeom>
          <a:noFill/>
        </p:spPr>
        <p:txBody>
          <a:bodyPr wrap="square" rtlCol="0">
            <a:spAutoFit/>
          </a:bodyPr>
          <a:lstStyle/>
          <a:p>
            <a:pPr algn="ctr"/>
            <a:r>
              <a:rPr lang="en-US" sz="3200" b="1" dirty="0">
                <a:solidFill>
                  <a:srgbClr val="4A8421"/>
                </a:solidFill>
              </a:rPr>
              <a:t>Building 1</a:t>
            </a:r>
          </a:p>
        </p:txBody>
      </p:sp>
      <p:sp>
        <p:nvSpPr>
          <p:cNvPr id="16" name="TextBox 15">
            <a:extLst>
              <a:ext uri="{FF2B5EF4-FFF2-40B4-BE49-F238E27FC236}">
                <a16:creationId xmlns:a16="http://schemas.microsoft.com/office/drawing/2014/main" id="{82CC61FB-CB1E-324D-98AB-F8427161662E}"/>
              </a:ext>
            </a:extLst>
          </p:cNvPr>
          <p:cNvSpPr txBox="1"/>
          <p:nvPr/>
        </p:nvSpPr>
        <p:spPr>
          <a:xfrm>
            <a:off x="5282332" y="4261145"/>
            <a:ext cx="2270361" cy="1015663"/>
          </a:xfrm>
          <a:prstGeom prst="rect">
            <a:avLst/>
          </a:prstGeom>
          <a:noFill/>
        </p:spPr>
        <p:txBody>
          <a:bodyPr wrap="square" rtlCol="0">
            <a:spAutoFit/>
          </a:bodyPr>
          <a:lstStyle/>
          <a:p>
            <a:r>
              <a:rPr lang="en-US" sz="2000" b="1" dirty="0"/>
              <a:t>Floors </a:t>
            </a:r>
            <a:r>
              <a:rPr lang="en-US" sz="2000" dirty="0"/>
              <a:t>: 4</a:t>
            </a:r>
          </a:p>
          <a:p>
            <a:r>
              <a:rPr lang="en-US" sz="2000" b="1" dirty="0"/>
              <a:t>Rooms </a:t>
            </a:r>
            <a:r>
              <a:rPr lang="en-US" sz="2000" dirty="0"/>
              <a:t>: 152</a:t>
            </a:r>
          </a:p>
          <a:p>
            <a:r>
              <a:rPr lang="en-US" sz="2000" b="1" dirty="0"/>
              <a:t>Locations </a:t>
            </a:r>
            <a:r>
              <a:rPr lang="en-US" sz="2000" dirty="0"/>
              <a:t>: 265</a:t>
            </a:r>
          </a:p>
        </p:txBody>
      </p:sp>
      <p:sp>
        <p:nvSpPr>
          <p:cNvPr id="17" name="TextBox 16">
            <a:extLst>
              <a:ext uri="{FF2B5EF4-FFF2-40B4-BE49-F238E27FC236}">
                <a16:creationId xmlns:a16="http://schemas.microsoft.com/office/drawing/2014/main" id="{6AC19CF3-C9C8-DD4A-A224-9940F9A8BA70}"/>
              </a:ext>
            </a:extLst>
          </p:cNvPr>
          <p:cNvSpPr txBox="1"/>
          <p:nvPr/>
        </p:nvSpPr>
        <p:spPr>
          <a:xfrm>
            <a:off x="9163777" y="4288586"/>
            <a:ext cx="2159863" cy="1015663"/>
          </a:xfrm>
          <a:prstGeom prst="rect">
            <a:avLst/>
          </a:prstGeom>
          <a:noFill/>
        </p:spPr>
        <p:txBody>
          <a:bodyPr wrap="square" rtlCol="0">
            <a:spAutoFit/>
          </a:bodyPr>
          <a:lstStyle/>
          <a:p>
            <a:r>
              <a:rPr lang="en-US" sz="2000" b="1" dirty="0"/>
              <a:t>Floors </a:t>
            </a:r>
            <a:r>
              <a:rPr lang="en-US" sz="2000" dirty="0"/>
              <a:t>: 5</a:t>
            </a:r>
          </a:p>
          <a:p>
            <a:r>
              <a:rPr lang="en-US" sz="2000" b="1" dirty="0"/>
              <a:t>Rooms</a:t>
            </a:r>
            <a:r>
              <a:rPr lang="en-US" sz="2000" dirty="0"/>
              <a:t>: 317</a:t>
            </a:r>
          </a:p>
          <a:p>
            <a:r>
              <a:rPr lang="en-US" sz="2000" b="1" dirty="0"/>
              <a:t>Locations</a:t>
            </a:r>
            <a:r>
              <a:rPr lang="en-US" sz="2000" dirty="0"/>
              <a:t>: 409</a:t>
            </a:r>
          </a:p>
        </p:txBody>
      </p:sp>
      <p:sp>
        <p:nvSpPr>
          <p:cNvPr id="20" name="Right Brace 19">
            <a:extLst>
              <a:ext uri="{FF2B5EF4-FFF2-40B4-BE49-F238E27FC236}">
                <a16:creationId xmlns:a16="http://schemas.microsoft.com/office/drawing/2014/main" id="{EAF8B211-66EE-9447-9048-9C8772387B5F}"/>
              </a:ext>
            </a:extLst>
          </p:cNvPr>
          <p:cNvSpPr/>
          <p:nvPr/>
        </p:nvSpPr>
        <p:spPr>
          <a:xfrm rot="5400000">
            <a:off x="5677713" y="-157741"/>
            <a:ext cx="1030275" cy="11269595"/>
          </a:xfrm>
          <a:prstGeom prst="rightBrace">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1" name="TextBox 20">
            <a:extLst>
              <a:ext uri="{FF2B5EF4-FFF2-40B4-BE49-F238E27FC236}">
                <a16:creationId xmlns:a16="http://schemas.microsoft.com/office/drawing/2014/main" id="{AB801489-F119-5749-B440-F56F9EE2D828}"/>
              </a:ext>
            </a:extLst>
          </p:cNvPr>
          <p:cNvSpPr txBox="1"/>
          <p:nvPr/>
        </p:nvSpPr>
        <p:spPr>
          <a:xfrm>
            <a:off x="827055" y="6152094"/>
            <a:ext cx="9658856" cy="400110"/>
          </a:xfrm>
          <a:prstGeom prst="rect">
            <a:avLst/>
          </a:prstGeom>
          <a:noFill/>
        </p:spPr>
        <p:txBody>
          <a:bodyPr wrap="square" rtlCol="0">
            <a:spAutoFit/>
          </a:bodyPr>
          <a:lstStyle/>
          <a:p>
            <a:pPr algn="ctr"/>
            <a:r>
              <a:rPr lang="en-US" sz="2000" b="1" i="1" u="sng" dirty="0"/>
              <a:t>OVERALL TOTALS:</a:t>
            </a:r>
            <a:r>
              <a:rPr lang="en-US" sz="2000" dirty="0"/>
              <a:t>    </a:t>
            </a:r>
            <a:r>
              <a:rPr lang="en-US" sz="2000" b="1" dirty="0"/>
              <a:t>Floors </a:t>
            </a:r>
            <a:r>
              <a:rPr lang="en-US" sz="2000" dirty="0"/>
              <a:t>: 13   ---- </a:t>
            </a:r>
            <a:r>
              <a:rPr lang="en-US" sz="2000" b="1" dirty="0"/>
              <a:t>Rooms </a:t>
            </a:r>
            <a:r>
              <a:rPr lang="en-US" sz="2000" dirty="0"/>
              <a:t>: 725   ---- </a:t>
            </a:r>
            <a:r>
              <a:rPr lang="en-US" sz="2000" b="1" dirty="0"/>
              <a:t>Locations</a:t>
            </a:r>
            <a:r>
              <a:rPr lang="en-US" sz="2000" dirty="0"/>
              <a:t>: 933</a:t>
            </a:r>
          </a:p>
        </p:txBody>
      </p:sp>
      <p:sp>
        <p:nvSpPr>
          <p:cNvPr id="2" name="TextBox 1">
            <a:extLst>
              <a:ext uri="{FF2B5EF4-FFF2-40B4-BE49-F238E27FC236}">
                <a16:creationId xmlns:a16="http://schemas.microsoft.com/office/drawing/2014/main" id="{D5ACA240-CBC9-1C46-AB58-A76B3E6D3489}"/>
              </a:ext>
            </a:extLst>
          </p:cNvPr>
          <p:cNvSpPr txBox="1"/>
          <p:nvPr/>
        </p:nvSpPr>
        <p:spPr>
          <a:xfrm>
            <a:off x="556625" y="402445"/>
            <a:ext cx="10477106" cy="646331"/>
          </a:xfrm>
          <a:prstGeom prst="rect">
            <a:avLst/>
          </a:prstGeom>
          <a:noFill/>
        </p:spPr>
        <p:txBody>
          <a:bodyPr wrap="square" rtlCol="0">
            <a:spAutoFit/>
          </a:bodyPr>
          <a:lstStyle/>
          <a:p>
            <a:r>
              <a:rPr lang="en-US" sz="3600" dirty="0"/>
              <a:t>Partition dataset by </a:t>
            </a:r>
            <a:r>
              <a:rPr lang="en-US" sz="3600" dirty="0" err="1"/>
              <a:t>BuildingID</a:t>
            </a:r>
            <a:r>
              <a:rPr lang="en-US" sz="3600" dirty="0"/>
              <a:t> to reduce overall size </a:t>
            </a:r>
          </a:p>
        </p:txBody>
      </p:sp>
    </p:spTree>
    <p:extLst>
      <p:ext uri="{BB962C8B-B14F-4D97-AF65-F5344CB8AC3E}">
        <p14:creationId xmlns:p14="http://schemas.microsoft.com/office/powerpoint/2010/main" val="255544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EC150EB7-1ADE-B84C-A424-11FA96687118}"/>
              </a:ext>
            </a:extLst>
          </p:cNvPr>
          <p:cNvGraphicFramePr>
            <a:graphicFrameLocks noGrp="1"/>
          </p:cNvGraphicFramePr>
          <p:nvPr>
            <p:extLst>
              <p:ext uri="{D42A27DB-BD31-4B8C-83A1-F6EECF244321}">
                <p14:modId xmlns:p14="http://schemas.microsoft.com/office/powerpoint/2010/main" val="378632764"/>
              </p:ext>
            </p:extLst>
          </p:nvPr>
        </p:nvGraphicFramePr>
        <p:xfrm>
          <a:off x="1757548" y="699913"/>
          <a:ext cx="8299760" cy="1910283"/>
        </p:xfrm>
        <a:graphic>
          <a:graphicData uri="http://schemas.openxmlformats.org/drawingml/2006/table">
            <a:tbl>
              <a:tblPr firstRow="1" bandRow="1">
                <a:tableStyleId>{5C22544A-7EE6-4342-B048-85BDC9FD1C3A}</a:tableStyleId>
              </a:tblPr>
              <a:tblGrid>
                <a:gridCol w="2069300">
                  <a:extLst>
                    <a:ext uri="{9D8B030D-6E8A-4147-A177-3AD203B41FA5}">
                      <a16:colId xmlns:a16="http://schemas.microsoft.com/office/drawing/2014/main" val="2260478610"/>
                    </a:ext>
                  </a:extLst>
                </a:gridCol>
                <a:gridCol w="1250604">
                  <a:extLst>
                    <a:ext uri="{9D8B030D-6E8A-4147-A177-3AD203B41FA5}">
                      <a16:colId xmlns:a16="http://schemas.microsoft.com/office/drawing/2014/main" val="1895533364"/>
                    </a:ext>
                  </a:extLst>
                </a:gridCol>
                <a:gridCol w="1659952">
                  <a:extLst>
                    <a:ext uri="{9D8B030D-6E8A-4147-A177-3AD203B41FA5}">
                      <a16:colId xmlns:a16="http://schemas.microsoft.com/office/drawing/2014/main" val="601712710"/>
                    </a:ext>
                  </a:extLst>
                </a:gridCol>
                <a:gridCol w="1659952">
                  <a:extLst>
                    <a:ext uri="{9D8B030D-6E8A-4147-A177-3AD203B41FA5}">
                      <a16:colId xmlns:a16="http://schemas.microsoft.com/office/drawing/2014/main" val="10628616"/>
                    </a:ext>
                  </a:extLst>
                </a:gridCol>
                <a:gridCol w="1659952">
                  <a:extLst>
                    <a:ext uri="{9D8B030D-6E8A-4147-A177-3AD203B41FA5}">
                      <a16:colId xmlns:a16="http://schemas.microsoft.com/office/drawing/2014/main" val="4131429993"/>
                    </a:ext>
                  </a:extLst>
                </a:gridCol>
              </a:tblGrid>
              <a:tr h="338628">
                <a:tc>
                  <a:txBody>
                    <a:bodyPr/>
                    <a:lstStyle/>
                    <a:p>
                      <a:endParaRPr lang="en-US" dirty="0"/>
                    </a:p>
                  </a:txBody>
                  <a:tcPr/>
                </a:tc>
                <a:tc>
                  <a:txBody>
                    <a:bodyPr/>
                    <a:lstStyle/>
                    <a:p>
                      <a:pPr algn="ctr"/>
                      <a:r>
                        <a:rPr lang="en-US" dirty="0"/>
                        <a:t>Building 1</a:t>
                      </a:r>
                    </a:p>
                  </a:txBody>
                  <a:tcPr/>
                </a:tc>
                <a:tc>
                  <a:txBody>
                    <a:bodyPr/>
                    <a:lstStyle/>
                    <a:p>
                      <a:pPr algn="ctr"/>
                      <a:r>
                        <a:rPr lang="en-US" dirty="0"/>
                        <a:t>Building 2</a:t>
                      </a:r>
                    </a:p>
                  </a:txBody>
                  <a:tcPr/>
                </a:tc>
                <a:tc>
                  <a:txBody>
                    <a:bodyPr/>
                    <a:lstStyle/>
                    <a:p>
                      <a:pPr algn="ctr"/>
                      <a:r>
                        <a:rPr lang="en-US" dirty="0"/>
                        <a:t>Building 3</a:t>
                      </a:r>
                    </a:p>
                  </a:txBody>
                  <a:tcPr/>
                </a:tc>
                <a:tc>
                  <a:txBody>
                    <a:bodyPr/>
                    <a:lstStyle/>
                    <a:p>
                      <a:pPr algn="ctr"/>
                      <a:r>
                        <a:rPr lang="en-US" dirty="0"/>
                        <a:t>All 3 Buildings</a:t>
                      </a:r>
                    </a:p>
                  </a:txBody>
                  <a:tcPr/>
                </a:tc>
                <a:extLst>
                  <a:ext uri="{0D108BD9-81ED-4DB2-BD59-A6C34878D82A}">
                    <a16:rowId xmlns:a16="http://schemas.microsoft.com/office/drawing/2014/main" val="3300634151"/>
                  </a:ext>
                </a:extLst>
              </a:tr>
              <a:tr h="338628">
                <a:tc>
                  <a:txBody>
                    <a:bodyPr/>
                    <a:lstStyle/>
                    <a:p>
                      <a:pPr algn="ctr"/>
                      <a:r>
                        <a:rPr lang="en-US" dirty="0"/>
                        <a:t>Floors</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13</a:t>
                      </a:r>
                    </a:p>
                  </a:txBody>
                  <a:tcPr/>
                </a:tc>
                <a:extLst>
                  <a:ext uri="{0D108BD9-81ED-4DB2-BD59-A6C34878D82A}">
                    <a16:rowId xmlns:a16="http://schemas.microsoft.com/office/drawing/2014/main" val="3143444232"/>
                  </a:ext>
                </a:extLst>
              </a:tr>
              <a:tr h="338628">
                <a:tc>
                  <a:txBody>
                    <a:bodyPr/>
                    <a:lstStyle/>
                    <a:p>
                      <a:pPr algn="ctr"/>
                      <a:r>
                        <a:rPr lang="en-US" dirty="0"/>
                        <a:t>Rooms</a:t>
                      </a:r>
                    </a:p>
                  </a:txBody>
                  <a:tcPr/>
                </a:tc>
                <a:tc>
                  <a:txBody>
                    <a:bodyPr/>
                    <a:lstStyle/>
                    <a:p>
                      <a:pPr algn="ctr"/>
                      <a:r>
                        <a:rPr lang="en-US" dirty="0"/>
                        <a:t>256</a:t>
                      </a:r>
                    </a:p>
                  </a:txBody>
                  <a:tcPr/>
                </a:tc>
                <a:tc>
                  <a:txBody>
                    <a:bodyPr/>
                    <a:lstStyle/>
                    <a:p>
                      <a:pPr algn="ctr"/>
                      <a:r>
                        <a:rPr lang="en-US" dirty="0"/>
                        <a:t>152</a:t>
                      </a:r>
                    </a:p>
                  </a:txBody>
                  <a:tcPr/>
                </a:tc>
                <a:tc>
                  <a:txBody>
                    <a:bodyPr/>
                    <a:lstStyle/>
                    <a:p>
                      <a:pPr algn="ctr"/>
                      <a:r>
                        <a:rPr lang="en-US" dirty="0"/>
                        <a:t>317</a:t>
                      </a:r>
                    </a:p>
                  </a:txBody>
                  <a:tcPr/>
                </a:tc>
                <a:tc>
                  <a:txBody>
                    <a:bodyPr/>
                    <a:lstStyle/>
                    <a:p>
                      <a:pPr algn="ctr"/>
                      <a:r>
                        <a:rPr lang="en-US" dirty="0"/>
                        <a:t>725</a:t>
                      </a:r>
                    </a:p>
                  </a:txBody>
                  <a:tcPr/>
                </a:tc>
                <a:extLst>
                  <a:ext uri="{0D108BD9-81ED-4DB2-BD59-A6C34878D82A}">
                    <a16:rowId xmlns:a16="http://schemas.microsoft.com/office/drawing/2014/main" val="3649739392"/>
                  </a:ext>
                </a:extLst>
              </a:tr>
              <a:tr h="447243">
                <a:tc>
                  <a:txBody>
                    <a:bodyPr/>
                    <a:lstStyle/>
                    <a:p>
                      <a:pPr algn="ctr"/>
                      <a:r>
                        <a:rPr lang="en-US" dirty="0"/>
                        <a:t>Unique Locations</a:t>
                      </a:r>
                    </a:p>
                  </a:txBody>
                  <a:tcPr anchor="ctr"/>
                </a:tc>
                <a:tc>
                  <a:txBody>
                    <a:bodyPr/>
                    <a:lstStyle/>
                    <a:p>
                      <a:pPr algn="ctr"/>
                      <a:r>
                        <a:rPr lang="en-US" dirty="0"/>
                        <a:t>259</a:t>
                      </a:r>
                    </a:p>
                  </a:txBody>
                  <a:tcPr anchor="ctr"/>
                </a:tc>
                <a:tc>
                  <a:txBody>
                    <a:bodyPr/>
                    <a:lstStyle/>
                    <a:p>
                      <a:pPr algn="ctr"/>
                      <a:r>
                        <a:rPr lang="en-US" dirty="0"/>
                        <a:t>265</a:t>
                      </a:r>
                    </a:p>
                  </a:txBody>
                  <a:tcPr anchor="ctr"/>
                </a:tc>
                <a:tc>
                  <a:txBody>
                    <a:bodyPr/>
                    <a:lstStyle/>
                    <a:p>
                      <a:pPr algn="ctr"/>
                      <a:r>
                        <a:rPr lang="en-US" dirty="0"/>
                        <a:t>409</a:t>
                      </a:r>
                    </a:p>
                  </a:txBody>
                  <a:tcPr anchor="ctr"/>
                </a:tc>
                <a:tc>
                  <a:txBody>
                    <a:bodyPr/>
                    <a:lstStyle/>
                    <a:p>
                      <a:pPr algn="ctr"/>
                      <a:r>
                        <a:rPr lang="en-US" dirty="0"/>
                        <a:t>933</a:t>
                      </a:r>
                    </a:p>
                  </a:txBody>
                  <a:tcPr anchor="ctr"/>
                </a:tc>
                <a:extLst>
                  <a:ext uri="{0D108BD9-81ED-4DB2-BD59-A6C34878D82A}">
                    <a16:rowId xmlns:a16="http://schemas.microsoft.com/office/drawing/2014/main" val="1433827666"/>
                  </a:ext>
                </a:extLst>
              </a:tr>
              <a:tr h="338628">
                <a:tc>
                  <a:txBody>
                    <a:bodyPr/>
                    <a:lstStyle/>
                    <a:p>
                      <a:pPr algn="ctr"/>
                      <a:r>
                        <a:rPr lang="en-US" b="0" dirty="0"/>
                        <a:t>WAP Signals</a:t>
                      </a:r>
                    </a:p>
                  </a:txBody>
                  <a:tcPr/>
                </a:tc>
                <a:tc>
                  <a:txBody>
                    <a:bodyPr/>
                    <a:lstStyle/>
                    <a:p>
                      <a:pPr algn="ctr"/>
                      <a:r>
                        <a:rPr lang="en-US" dirty="0"/>
                        <a:t>429</a:t>
                      </a:r>
                    </a:p>
                  </a:txBody>
                  <a:tcPr/>
                </a:tc>
                <a:tc>
                  <a:txBody>
                    <a:bodyPr/>
                    <a:lstStyle/>
                    <a:p>
                      <a:pPr algn="ctr"/>
                      <a:r>
                        <a:rPr lang="en-US" dirty="0"/>
                        <a:t>447</a:t>
                      </a:r>
                    </a:p>
                  </a:txBody>
                  <a:tcPr/>
                </a:tc>
                <a:tc>
                  <a:txBody>
                    <a:bodyPr/>
                    <a:lstStyle/>
                    <a:p>
                      <a:pPr algn="ctr"/>
                      <a:r>
                        <a:rPr lang="en-US" dirty="0"/>
                        <a:t>420</a:t>
                      </a:r>
                    </a:p>
                  </a:txBody>
                  <a:tcPr/>
                </a:tc>
                <a:tc>
                  <a:txBody>
                    <a:bodyPr/>
                    <a:lstStyle/>
                    <a:p>
                      <a:pPr algn="ctr"/>
                      <a:r>
                        <a:rPr lang="en-US" dirty="0"/>
                        <a:t>520</a:t>
                      </a:r>
                    </a:p>
                  </a:txBody>
                  <a:tcPr/>
                </a:tc>
                <a:extLst>
                  <a:ext uri="{0D108BD9-81ED-4DB2-BD59-A6C34878D82A}">
                    <a16:rowId xmlns:a16="http://schemas.microsoft.com/office/drawing/2014/main" val="2674159720"/>
                  </a:ext>
                </a:extLst>
              </a:tr>
            </a:tbl>
          </a:graphicData>
        </a:graphic>
      </p:graphicFrame>
      <p:sp>
        <p:nvSpPr>
          <p:cNvPr id="3" name="TextBox 2">
            <a:extLst>
              <a:ext uri="{FF2B5EF4-FFF2-40B4-BE49-F238E27FC236}">
                <a16:creationId xmlns:a16="http://schemas.microsoft.com/office/drawing/2014/main" id="{0FE04A80-19D1-0D43-AB63-A0BE8483F511}"/>
              </a:ext>
            </a:extLst>
          </p:cNvPr>
          <p:cNvSpPr txBox="1"/>
          <p:nvPr/>
        </p:nvSpPr>
        <p:spPr>
          <a:xfrm>
            <a:off x="3614285" y="330581"/>
            <a:ext cx="4346369" cy="369332"/>
          </a:xfrm>
          <a:prstGeom prst="rect">
            <a:avLst/>
          </a:prstGeom>
          <a:noFill/>
        </p:spPr>
        <p:txBody>
          <a:bodyPr wrap="square" rtlCol="0">
            <a:spAutoFit/>
          </a:bodyPr>
          <a:lstStyle/>
          <a:p>
            <a:pPr algn="ctr"/>
            <a:r>
              <a:rPr lang="en-US" b="1" dirty="0"/>
              <a:t>General Location Observations</a:t>
            </a:r>
          </a:p>
        </p:txBody>
      </p:sp>
      <p:sp>
        <p:nvSpPr>
          <p:cNvPr id="4" name="TextBox 3">
            <a:extLst>
              <a:ext uri="{FF2B5EF4-FFF2-40B4-BE49-F238E27FC236}">
                <a16:creationId xmlns:a16="http://schemas.microsoft.com/office/drawing/2014/main" id="{2705912B-927E-0A41-829C-10730386CE52}"/>
              </a:ext>
            </a:extLst>
          </p:cNvPr>
          <p:cNvSpPr txBox="1"/>
          <p:nvPr/>
        </p:nvSpPr>
        <p:spPr>
          <a:xfrm>
            <a:off x="1036004" y="3096491"/>
            <a:ext cx="9742847" cy="3046988"/>
          </a:xfrm>
          <a:prstGeom prst="rect">
            <a:avLst/>
          </a:prstGeom>
          <a:noFill/>
        </p:spPr>
        <p:txBody>
          <a:bodyPr wrap="square" rtlCol="0">
            <a:spAutoFit/>
          </a:bodyPr>
          <a:lstStyle/>
          <a:p>
            <a:r>
              <a:rPr lang="en-US" sz="2400" dirty="0"/>
              <a:t>Conclusions drawn from location observations: </a:t>
            </a:r>
          </a:p>
          <a:p>
            <a:endParaRPr lang="en-US" sz="2400" dirty="0"/>
          </a:p>
          <a:p>
            <a:pPr marL="914400" lvl="1" indent="-457200">
              <a:buAutoNum type="arabicPeriod"/>
            </a:pPr>
            <a:r>
              <a:rPr lang="en-US" sz="2400" dirty="0"/>
              <a:t>Building 2 has the least number of rooms but the most WAP signals. This could be due to the building having bigger rooms, it has more Wi-Fi signals, or the signal is bleeding from the neighboring buildings. </a:t>
            </a:r>
          </a:p>
          <a:p>
            <a:pPr marL="914400" lvl="1" indent="-457200">
              <a:buAutoNum type="arabicPeriod"/>
            </a:pPr>
            <a:r>
              <a:rPr lang="en-US" sz="2400" dirty="0"/>
              <a:t>Building 3 has the most rooms and the least WAP signals. This might suggest the building/rooms are smaller or building 3 is further from the other buildings. </a:t>
            </a:r>
          </a:p>
        </p:txBody>
      </p:sp>
    </p:spTree>
    <p:extLst>
      <p:ext uri="{BB962C8B-B14F-4D97-AF65-F5344CB8AC3E}">
        <p14:creationId xmlns:p14="http://schemas.microsoft.com/office/powerpoint/2010/main" val="195621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0AF21F-58FF-4D41-8DB2-979E8997DF17}"/>
              </a:ext>
            </a:extLst>
          </p:cNvPr>
          <p:cNvSpPr txBox="1"/>
          <p:nvPr/>
        </p:nvSpPr>
        <p:spPr>
          <a:xfrm>
            <a:off x="1599487" y="825958"/>
            <a:ext cx="2264008" cy="584775"/>
          </a:xfrm>
          <a:prstGeom prst="rect">
            <a:avLst/>
          </a:prstGeom>
          <a:noFill/>
        </p:spPr>
        <p:txBody>
          <a:bodyPr wrap="square" rtlCol="0">
            <a:spAutoFit/>
          </a:bodyPr>
          <a:lstStyle/>
          <a:p>
            <a:pPr algn="ctr">
              <a:spcAft>
                <a:spcPts val="600"/>
              </a:spcAft>
            </a:pPr>
            <a:r>
              <a:rPr lang="en-US" sz="3200" b="1" dirty="0">
                <a:solidFill>
                  <a:srgbClr val="4A8421"/>
                </a:solidFill>
              </a:rPr>
              <a:t>Building 1</a:t>
            </a:r>
          </a:p>
        </p:txBody>
      </p:sp>
      <p:pic>
        <p:nvPicPr>
          <p:cNvPr id="9" name="Picture 8" descr="A picture containing shape&#10;&#10;Description automatically generated">
            <a:extLst>
              <a:ext uri="{FF2B5EF4-FFF2-40B4-BE49-F238E27FC236}">
                <a16:creationId xmlns:a16="http://schemas.microsoft.com/office/drawing/2014/main" id="{17DEC83D-3CF5-6F43-BF42-5E913725E0E0}"/>
              </a:ext>
            </a:extLst>
          </p:cNvPr>
          <p:cNvPicPr>
            <a:picLocks noChangeAspect="1"/>
          </p:cNvPicPr>
          <p:nvPr/>
        </p:nvPicPr>
        <p:blipFill>
          <a:blip r:embed="rId2">
            <a:duotone>
              <a:schemeClr val="accent6">
                <a:shade val="45000"/>
                <a:satMod val="135000"/>
              </a:schemeClr>
              <a:prstClr val="white"/>
            </a:duotone>
          </a:blip>
          <a:stretch>
            <a:fillRect/>
          </a:stretch>
        </p:blipFill>
        <p:spPr>
          <a:xfrm>
            <a:off x="348377" y="1410733"/>
            <a:ext cx="4766229" cy="4766229"/>
          </a:xfrm>
          <a:prstGeom prst="rect">
            <a:avLst/>
          </a:prstGeom>
        </p:spPr>
      </p:pic>
      <p:sp>
        <p:nvSpPr>
          <p:cNvPr id="12" name="Content Placeholder 2">
            <a:extLst>
              <a:ext uri="{FF2B5EF4-FFF2-40B4-BE49-F238E27FC236}">
                <a16:creationId xmlns:a16="http://schemas.microsoft.com/office/drawing/2014/main" id="{6AC8C511-262F-3A41-9A3B-C5D596AF7A72}"/>
              </a:ext>
            </a:extLst>
          </p:cNvPr>
          <p:cNvSpPr txBox="1">
            <a:spLocks/>
          </p:cNvSpPr>
          <p:nvPr/>
        </p:nvSpPr>
        <p:spPr>
          <a:xfrm>
            <a:off x="5937761" y="916296"/>
            <a:ext cx="5006464" cy="19183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To recap, Building 1 contains: </a:t>
            </a:r>
          </a:p>
          <a:p>
            <a:pPr lvl="1"/>
            <a:r>
              <a:rPr lang="en-US" b="1" dirty="0"/>
              <a:t>Floors</a:t>
            </a:r>
            <a:r>
              <a:rPr lang="en-US" dirty="0"/>
              <a:t>: 4</a:t>
            </a:r>
          </a:p>
          <a:p>
            <a:pPr lvl="1"/>
            <a:r>
              <a:rPr lang="en-US" b="1" dirty="0"/>
              <a:t>Rooms</a:t>
            </a:r>
            <a:r>
              <a:rPr lang="en-US" dirty="0"/>
              <a:t>: 256</a:t>
            </a:r>
          </a:p>
          <a:p>
            <a:pPr lvl="1"/>
            <a:r>
              <a:rPr lang="en-US" b="1" dirty="0"/>
              <a:t>Locations</a:t>
            </a:r>
            <a:r>
              <a:rPr lang="en-US" dirty="0"/>
              <a:t>: 259</a:t>
            </a:r>
          </a:p>
          <a:p>
            <a:pPr lvl="1"/>
            <a:r>
              <a:rPr lang="en-US" b="1" dirty="0"/>
              <a:t>WAP Signals:</a:t>
            </a:r>
            <a:r>
              <a:rPr lang="en-US" dirty="0"/>
              <a:t> 429 (83%)</a:t>
            </a:r>
          </a:p>
          <a:p>
            <a:pPr lvl="1"/>
            <a:endParaRPr lang="en-US" dirty="0"/>
          </a:p>
          <a:p>
            <a:pPr marL="0" indent="0">
              <a:buNone/>
            </a:pPr>
            <a:endParaRPr lang="en-US" dirty="0"/>
          </a:p>
        </p:txBody>
      </p:sp>
      <p:graphicFrame>
        <p:nvGraphicFramePr>
          <p:cNvPr id="2" name="Table 1">
            <a:extLst>
              <a:ext uri="{FF2B5EF4-FFF2-40B4-BE49-F238E27FC236}">
                <a16:creationId xmlns:a16="http://schemas.microsoft.com/office/drawing/2014/main" id="{E0AD69C7-7C73-E24B-8611-E24A5DC63ECE}"/>
              </a:ext>
            </a:extLst>
          </p:cNvPr>
          <p:cNvGraphicFramePr>
            <a:graphicFrameLocks noGrp="1"/>
          </p:cNvGraphicFramePr>
          <p:nvPr>
            <p:extLst>
              <p:ext uri="{D42A27DB-BD31-4B8C-83A1-F6EECF244321}">
                <p14:modId xmlns:p14="http://schemas.microsoft.com/office/powerpoint/2010/main" val="91244507"/>
              </p:ext>
            </p:extLst>
          </p:nvPr>
        </p:nvGraphicFramePr>
        <p:xfrm>
          <a:off x="5640779" y="3590416"/>
          <a:ext cx="4096695" cy="1534692"/>
        </p:xfrm>
        <a:graphic>
          <a:graphicData uri="http://schemas.openxmlformats.org/drawingml/2006/table">
            <a:tbl>
              <a:tblPr firstRow="1" bandRow="1">
                <a:tableStyleId>{5C22544A-7EE6-4342-B048-85BDC9FD1C3A}</a:tableStyleId>
              </a:tblPr>
              <a:tblGrid>
                <a:gridCol w="1623382">
                  <a:extLst>
                    <a:ext uri="{9D8B030D-6E8A-4147-A177-3AD203B41FA5}">
                      <a16:colId xmlns:a16="http://schemas.microsoft.com/office/drawing/2014/main" val="2301147364"/>
                    </a:ext>
                  </a:extLst>
                </a:gridCol>
                <a:gridCol w="1449139">
                  <a:extLst>
                    <a:ext uri="{9D8B030D-6E8A-4147-A177-3AD203B41FA5}">
                      <a16:colId xmlns:a16="http://schemas.microsoft.com/office/drawing/2014/main" val="56360172"/>
                    </a:ext>
                  </a:extLst>
                </a:gridCol>
                <a:gridCol w="1024174">
                  <a:extLst>
                    <a:ext uri="{9D8B030D-6E8A-4147-A177-3AD203B41FA5}">
                      <a16:colId xmlns:a16="http://schemas.microsoft.com/office/drawing/2014/main" val="3197731477"/>
                    </a:ext>
                  </a:extLst>
                </a:gridCol>
              </a:tblGrid>
              <a:tr h="383673">
                <a:tc>
                  <a:txBody>
                    <a:bodyPr/>
                    <a:lstStyle/>
                    <a:p>
                      <a:pPr algn="ctr"/>
                      <a:endParaRPr lang="en-US" dirty="0"/>
                    </a:p>
                  </a:txBody>
                  <a:tcPr/>
                </a:tc>
                <a:tc>
                  <a:txBody>
                    <a:bodyPr/>
                    <a:lstStyle/>
                    <a:p>
                      <a:pPr algn="ctr"/>
                      <a:r>
                        <a:rPr lang="en-US" b="1" dirty="0"/>
                        <a:t>ACC</a:t>
                      </a:r>
                    </a:p>
                  </a:txBody>
                  <a:tcPr/>
                </a:tc>
                <a:tc>
                  <a:txBody>
                    <a:bodyPr/>
                    <a:lstStyle/>
                    <a:p>
                      <a:pPr algn="ctr"/>
                      <a:r>
                        <a:rPr lang="en-US" b="1" dirty="0"/>
                        <a:t>Kappa</a:t>
                      </a:r>
                    </a:p>
                  </a:txBody>
                  <a:tcPr/>
                </a:tc>
                <a:extLst>
                  <a:ext uri="{0D108BD9-81ED-4DB2-BD59-A6C34878D82A}">
                    <a16:rowId xmlns:a16="http://schemas.microsoft.com/office/drawing/2014/main" val="774907447"/>
                  </a:ext>
                </a:extLst>
              </a:tr>
              <a:tr h="383673">
                <a:tc>
                  <a:txBody>
                    <a:bodyPr/>
                    <a:lstStyle/>
                    <a:p>
                      <a:pPr algn="ctr"/>
                      <a:r>
                        <a:rPr lang="en-US" dirty="0"/>
                        <a:t>Random Forest</a:t>
                      </a:r>
                    </a:p>
                  </a:txBody>
                  <a:tcPr/>
                </a:tc>
                <a:tc>
                  <a:txBody>
                    <a:bodyPr/>
                    <a:lstStyle/>
                    <a:p>
                      <a:pPr algn="ctr"/>
                      <a:r>
                        <a:rPr lang="en-US" sz="1800" b="0" i="0" kern="1200" dirty="0">
                          <a:solidFill>
                            <a:schemeClr val="dk1"/>
                          </a:solidFill>
                          <a:effectLst/>
                          <a:latin typeface="+mn-lt"/>
                          <a:ea typeface="+mn-ea"/>
                          <a:cs typeface="+mn-cs"/>
                        </a:rPr>
                        <a:t>0.770</a:t>
                      </a:r>
                      <a:endParaRPr lang="en-US" dirty="0"/>
                    </a:p>
                  </a:txBody>
                  <a:tcPr/>
                </a:tc>
                <a:tc>
                  <a:txBody>
                    <a:bodyPr/>
                    <a:lstStyle/>
                    <a:p>
                      <a:pPr algn="ctr"/>
                      <a:r>
                        <a:rPr lang="en-US" sz="1800" b="0" i="0" kern="1200" dirty="0">
                          <a:solidFill>
                            <a:schemeClr val="dk1"/>
                          </a:solidFill>
                          <a:effectLst/>
                          <a:latin typeface="+mn-lt"/>
                          <a:ea typeface="+mn-ea"/>
                          <a:cs typeface="+mn-cs"/>
                        </a:rPr>
                        <a:t>0.769</a:t>
                      </a:r>
                      <a:endParaRPr lang="en-US" dirty="0"/>
                    </a:p>
                  </a:txBody>
                  <a:tcPr/>
                </a:tc>
                <a:extLst>
                  <a:ext uri="{0D108BD9-81ED-4DB2-BD59-A6C34878D82A}">
                    <a16:rowId xmlns:a16="http://schemas.microsoft.com/office/drawing/2014/main" val="1043456005"/>
                  </a:ext>
                </a:extLst>
              </a:tr>
              <a:tr h="383673">
                <a:tc>
                  <a:txBody>
                    <a:bodyPr/>
                    <a:lstStyle/>
                    <a:p>
                      <a:pPr algn="ctr"/>
                      <a:r>
                        <a:rPr lang="en-US" dirty="0"/>
                        <a:t>KNN</a:t>
                      </a:r>
                    </a:p>
                  </a:txBody>
                  <a:tcPr/>
                </a:tc>
                <a:tc>
                  <a:txBody>
                    <a:bodyPr/>
                    <a:lstStyle/>
                    <a:p>
                      <a:pPr algn="ctr"/>
                      <a:r>
                        <a:rPr lang="en-US" sz="1800" b="0" i="0" kern="1200" dirty="0">
                          <a:solidFill>
                            <a:schemeClr val="dk1"/>
                          </a:solidFill>
                          <a:effectLst/>
                          <a:latin typeface="+mn-lt"/>
                          <a:ea typeface="+mn-ea"/>
                          <a:cs typeface="+mn-cs"/>
                        </a:rPr>
                        <a:t>0.559</a:t>
                      </a:r>
                      <a:endParaRPr lang="en-US" dirty="0"/>
                    </a:p>
                  </a:txBody>
                  <a:tcPr/>
                </a:tc>
                <a:tc>
                  <a:txBody>
                    <a:bodyPr/>
                    <a:lstStyle/>
                    <a:p>
                      <a:pPr algn="ctr"/>
                      <a:r>
                        <a:rPr lang="en-US" sz="1800" b="0" i="0" kern="1200" dirty="0">
                          <a:solidFill>
                            <a:schemeClr val="dk1"/>
                          </a:solidFill>
                          <a:effectLst/>
                          <a:latin typeface="+mn-lt"/>
                          <a:ea typeface="+mn-ea"/>
                          <a:cs typeface="+mn-cs"/>
                        </a:rPr>
                        <a:t>0.557</a:t>
                      </a:r>
                      <a:endParaRPr lang="en-US" dirty="0"/>
                    </a:p>
                  </a:txBody>
                  <a:tcPr/>
                </a:tc>
                <a:extLst>
                  <a:ext uri="{0D108BD9-81ED-4DB2-BD59-A6C34878D82A}">
                    <a16:rowId xmlns:a16="http://schemas.microsoft.com/office/drawing/2014/main" val="3142524660"/>
                  </a:ext>
                </a:extLst>
              </a:tr>
              <a:tr h="383673">
                <a:tc>
                  <a:txBody>
                    <a:bodyPr/>
                    <a:lstStyle/>
                    <a:p>
                      <a:pPr algn="ctr"/>
                      <a:r>
                        <a:rPr lang="en-US" dirty="0"/>
                        <a:t>C5.0</a:t>
                      </a:r>
                    </a:p>
                  </a:txBody>
                  <a:tcPr/>
                </a:tc>
                <a:tc>
                  <a:txBody>
                    <a:bodyPr/>
                    <a:lstStyle/>
                    <a:p>
                      <a:pPr algn="ctr"/>
                      <a:r>
                        <a:rPr lang="en-US" sz="1800" b="0" i="0" kern="1200" dirty="0">
                          <a:solidFill>
                            <a:schemeClr val="dk1"/>
                          </a:solidFill>
                          <a:effectLst/>
                          <a:latin typeface="+mn-lt"/>
                          <a:ea typeface="+mn-ea"/>
                          <a:cs typeface="+mn-cs"/>
                        </a:rPr>
                        <a:t>0.573</a:t>
                      </a:r>
                      <a:endParaRPr lang="en-US" dirty="0"/>
                    </a:p>
                  </a:txBody>
                  <a:tcPr/>
                </a:tc>
                <a:tc>
                  <a:txBody>
                    <a:bodyPr/>
                    <a:lstStyle/>
                    <a:p>
                      <a:pPr algn="ctr"/>
                      <a:r>
                        <a:rPr lang="en-US" sz="1800" b="0" i="0" kern="1200" dirty="0">
                          <a:solidFill>
                            <a:schemeClr val="dk1"/>
                          </a:solidFill>
                          <a:effectLst/>
                          <a:latin typeface="+mn-lt"/>
                          <a:ea typeface="+mn-ea"/>
                          <a:cs typeface="+mn-cs"/>
                        </a:rPr>
                        <a:t>0.571</a:t>
                      </a:r>
                      <a:endParaRPr lang="en-US" dirty="0"/>
                    </a:p>
                  </a:txBody>
                  <a:tcPr/>
                </a:tc>
                <a:extLst>
                  <a:ext uri="{0D108BD9-81ED-4DB2-BD59-A6C34878D82A}">
                    <a16:rowId xmlns:a16="http://schemas.microsoft.com/office/drawing/2014/main" val="389724177"/>
                  </a:ext>
                </a:extLst>
              </a:tr>
            </a:tbl>
          </a:graphicData>
        </a:graphic>
      </p:graphicFrame>
      <p:graphicFrame>
        <p:nvGraphicFramePr>
          <p:cNvPr id="4" name="Table 3">
            <a:extLst>
              <a:ext uri="{FF2B5EF4-FFF2-40B4-BE49-F238E27FC236}">
                <a16:creationId xmlns:a16="http://schemas.microsoft.com/office/drawing/2014/main" id="{0D54457C-E93E-D74E-9B84-786469F413EE}"/>
              </a:ext>
            </a:extLst>
          </p:cNvPr>
          <p:cNvGraphicFramePr>
            <a:graphicFrameLocks noGrp="1"/>
          </p:cNvGraphicFramePr>
          <p:nvPr>
            <p:extLst>
              <p:ext uri="{D42A27DB-BD31-4B8C-83A1-F6EECF244321}">
                <p14:modId xmlns:p14="http://schemas.microsoft.com/office/powerpoint/2010/main" val="3257003914"/>
              </p:ext>
            </p:extLst>
          </p:nvPr>
        </p:nvGraphicFramePr>
        <p:xfrm>
          <a:off x="9737472" y="3590416"/>
          <a:ext cx="1696363" cy="1534692"/>
        </p:xfrm>
        <a:graphic>
          <a:graphicData uri="http://schemas.openxmlformats.org/drawingml/2006/table">
            <a:tbl>
              <a:tblPr firstRow="1" bandRow="1">
                <a:tableStyleId>{5C22544A-7EE6-4342-B048-85BDC9FD1C3A}</a:tableStyleId>
              </a:tblPr>
              <a:tblGrid>
                <a:gridCol w="1696363">
                  <a:extLst>
                    <a:ext uri="{9D8B030D-6E8A-4147-A177-3AD203B41FA5}">
                      <a16:colId xmlns:a16="http://schemas.microsoft.com/office/drawing/2014/main" val="2300544916"/>
                    </a:ext>
                  </a:extLst>
                </a:gridCol>
              </a:tblGrid>
              <a:tr h="383673">
                <a:tc>
                  <a:txBody>
                    <a:bodyPr/>
                    <a:lstStyle/>
                    <a:p>
                      <a:pPr algn="ctr"/>
                      <a:r>
                        <a:rPr lang="en-US" b="1" dirty="0"/>
                        <a:t>Training Time</a:t>
                      </a:r>
                    </a:p>
                  </a:txBody>
                  <a:tcPr/>
                </a:tc>
                <a:extLst>
                  <a:ext uri="{0D108BD9-81ED-4DB2-BD59-A6C34878D82A}">
                    <a16:rowId xmlns:a16="http://schemas.microsoft.com/office/drawing/2014/main" val="3983226078"/>
                  </a:ext>
                </a:extLst>
              </a:tr>
              <a:tr h="383673">
                <a:tc>
                  <a:txBody>
                    <a:bodyPr/>
                    <a:lstStyle/>
                    <a:p>
                      <a:pPr algn="ctr"/>
                      <a:r>
                        <a:rPr lang="en-US" dirty="0"/>
                        <a:t>17 minutes</a:t>
                      </a:r>
                    </a:p>
                  </a:txBody>
                  <a:tcPr/>
                </a:tc>
                <a:extLst>
                  <a:ext uri="{0D108BD9-81ED-4DB2-BD59-A6C34878D82A}">
                    <a16:rowId xmlns:a16="http://schemas.microsoft.com/office/drawing/2014/main" val="676526306"/>
                  </a:ext>
                </a:extLst>
              </a:tr>
              <a:tr h="383673">
                <a:tc>
                  <a:txBody>
                    <a:bodyPr/>
                    <a:lstStyle/>
                    <a:p>
                      <a:pPr algn="ctr"/>
                      <a:r>
                        <a:rPr lang="en-US" dirty="0"/>
                        <a:t>6 minutes</a:t>
                      </a:r>
                    </a:p>
                  </a:txBody>
                  <a:tcPr/>
                </a:tc>
                <a:extLst>
                  <a:ext uri="{0D108BD9-81ED-4DB2-BD59-A6C34878D82A}">
                    <a16:rowId xmlns:a16="http://schemas.microsoft.com/office/drawing/2014/main" val="2670413383"/>
                  </a:ext>
                </a:extLst>
              </a:tr>
              <a:tr h="383673">
                <a:tc>
                  <a:txBody>
                    <a:bodyPr/>
                    <a:lstStyle/>
                    <a:p>
                      <a:pPr algn="ctr"/>
                      <a:r>
                        <a:rPr lang="en-US" dirty="0"/>
                        <a:t>2 minutes</a:t>
                      </a:r>
                    </a:p>
                  </a:txBody>
                  <a:tcPr/>
                </a:tc>
                <a:extLst>
                  <a:ext uri="{0D108BD9-81ED-4DB2-BD59-A6C34878D82A}">
                    <a16:rowId xmlns:a16="http://schemas.microsoft.com/office/drawing/2014/main" val="3558401963"/>
                  </a:ext>
                </a:extLst>
              </a:tr>
            </a:tbl>
          </a:graphicData>
        </a:graphic>
      </p:graphicFrame>
      <p:sp>
        <p:nvSpPr>
          <p:cNvPr id="3" name="TextBox 2">
            <a:extLst>
              <a:ext uri="{FF2B5EF4-FFF2-40B4-BE49-F238E27FC236}">
                <a16:creationId xmlns:a16="http://schemas.microsoft.com/office/drawing/2014/main" id="{D8D73A57-E38D-E344-A58D-0AA58C9D1881}"/>
              </a:ext>
            </a:extLst>
          </p:cNvPr>
          <p:cNvSpPr txBox="1"/>
          <p:nvPr/>
        </p:nvSpPr>
        <p:spPr>
          <a:xfrm>
            <a:off x="5457323" y="5572372"/>
            <a:ext cx="6386300" cy="369332"/>
          </a:xfrm>
          <a:prstGeom prst="rect">
            <a:avLst/>
          </a:prstGeom>
          <a:noFill/>
        </p:spPr>
        <p:txBody>
          <a:bodyPr wrap="none" rtlCol="0">
            <a:spAutoFit/>
          </a:bodyPr>
          <a:lstStyle/>
          <a:p>
            <a:r>
              <a:rPr lang="en-US" dirty="0"/>
              <a:t>Random Forest produced the best results but took the most time. </a:t>
            </a:r>
          </a:p>
        </p:txBody>
      </p:sp>
    </p:spTree>
    <p:extLst>
      <p:ext uri="{BB962C8B-B14F-4D97-AF65-F5344CB8AC3E}">
        <p14:creationId xmlns:p14="http://schemas.microsoft.com/office/powerpoint/2010/main" val="3203216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hape&#10;&#10;Description automatically generated">
            <a:extLst>
              <a:ext uri="{FF2B5EF4-FFF2-40B4-BE49-F238E27FC236}">
                <a16:creationId xmlns:a16="http://schemas.microsoft.com/office/drawing/2014/main" id="{9F71F9D4-6ABE-364A-94A7-BD0628B6B2E7}"/>
              </a:ext>
            </a:extLst>
          </p:cNvPr>
          <p:cNvPicPr>
            <a:picLocks noChangeAspect="1"/>
          </p:cNvPicPr>
          <p:nvPr/>
        </p:nvPicPr>
        <p:blipFill>
          <a:blip r:embed="rId2">
            <a:duotone>
              <a:schemeClr val="accent2">
                <a:shade val="45000"/>
                <a:satMod val="135000"/>
              </a:schemeClr>
              <a:prstClr val="white"/>
            </a:duotone>
          </a:blip>
          <a:stretch>
            <a:fillRect/>
          </a:stretch>
        </p:blipFill>
        <p:spPr>
          <a:xfrm>
            <a:off x="639970" y="1600200"/>
            <a:ext cx="4576763" cy="4576763"/>
          </a:xfrm>
          <a:prstGeom prst="rect">
            <a:avLst/>
          </a:prstGeom>
        </p:spPr>
      </p:pic>
      <p:sp>
        <p:nvSpPr>
          <p:cNvPr id="5" name="TextBox 4">
            <a:extLst>
              <a:ext uri="{FF2B5EF4-FFF2-40B4-BE49-F238E27FC236}">
                <a16:creationId xmlns:a16="http://schemas.microsoft.com/office/drawing/2014/main" id="{765C5359-58C9-1640-B418-850E2E8EB038}"/>
              </a:ext>
            </a:extLst>
          </p:cNvPr>
          <p:cNvSpPr txBox="1"/>
          <p:nvPr/>
        </p:nvSpPr>
        <p:spPr>
          <a:xfrm>
            <a:off x="2010471" y="825420"/>
            <a:ext cx="1835759" cy="584775"/>
          </a:xfrm>
          <a:prstGeom prst="rect">
            <a:avLst/>
          </a:prstGeom>
          <a:noFill/>
        </p:spPr>
        <p:txBody>
          <a:bodyPr wrap="none" rtlCol="0">
            <a:spAutoFit/>
          </a:bodyPr>
          <a:lstStyle/>
          <a:p>
            <a:r>
              <a:rPr lang="en-US" sz="3200" b="1" dirty="0">
                <a:solidFill>
                  <a:srgbClr val="BF5107"/>
                </a:solidFill>
              </a:rPr>
              <a:t>Building</a:t>
            </a:r>
            <a:r>
              <a:rPr lang="en-US" sz="2800" b="1" dirty="0">
                <a:solidFill>
                  <a:srgbClr val="BF5107"/>
                </a:solidFill>
              </a:rPr>
              <a:t> 2</a:t>
            </a:r>
          </a:p>
        </p:txBody>
      </p:sp>
      <p:sp>
        <p:nvSpPr>
          <p:cNvPr id="6" name="Content Placeholder 2">
            <a:extLst>
              <a:ext uri="{FF2B5EF4-FFF2-40B4-BE49-F238E27FC236}">
                <a16:creationId xmlns:a16="http://schemas.microsoft.com/office/drawing/2014/main" id="{77230E4A-6D88-2C4A-A29B-D98DBAB21489}"/>
              </a:ext>
            </a:extLst>
          </p:cNvPr>
          <p:cNvSpPr txBox="1">
            <a:spLocks/>
          </p:cNvSpPr>
          <p:nvPr/>
        </p:nvSpPr>
        <p:spPr>
          <a:xfrm>
            <a:off x="5869810" y="940935"/>
            <a:ext cx="4951924" cy="2381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To recap, Building 2 contains: </a:t>
            </a:r>
          </a:p>
          <a:p>
            <a:pPr lvl="1"/>
            <a:r>
              <a:rPr lang="en-US" b="1" dirty="0"/>
              <a:t>Floors</a:t>
            </a:r>
            <a:r>
              <a:rPr lang="en-US" dirty="0"/>
              <a:t>: 4</a:t>
            </a:r>
          </a:p>
          <a:p>
            <a:pPr lvl="1"/>
            <a:r>
              <a:rPr lang="en-US" b="1" dirty="0"/>
              <a:t>Rooms</a:t>
            </a:r>
            <a:r>
              <a:rPr lang="en-US" dirty="0"/>
              <a:t>: 152</a:t>
            </a:r>
          </a:p>
          <a:p>
            <a:pPr lvl="1"/>
            <a:r>
              <a:rPr lang="en-US" b="1" dirty="0"/>
              <a:t>Locations</a:t>
            </a:r>
            <a:r>
              <a:rPr lang="en-US" dirty="0"/>
              <a:t>: 265</a:t>
            </a:r>
          </a:p>
          <a:p>
            <a:pPr lvl="1"/>
            <a:r>
              <a:rPr lang="en-US" b="1" dirty="0"/>
              <a:t>WAP Signals:</a:t>
            </a:r>
            <a:r>
              <a:rPr lang="en-US" dirty="0"/>
              <a:t> 447 (86%)</a:t>
            </a:r>
          </a:p>
          <a:p>
            <a:endParaRPr lang="en-US" dirty="0"/>
          </a:p>
          <a:p>
            <a:endParaRPr lang="en-US" dirty="0"/>
          </a:p>
        </p:txBody>
      </p:sp>
      <p:graphicFrame>
        <p:nvGraphicFramePr>
          <p:cNvPr id="2" name="Table 1">
            <a:extLst>
              <a:ext uri="{FF2B5EF4-FFF2-40B4-BE49-F238E27FC236}">
                <a16:creationId xmlns:a16="http://schemas.microsoft.com/office/drawing/2014/main" id="{1BE78B92-DC96-054A-A722-5C139345DDDD}"/>
              </a:ext>
            </a:extLst>
          </p:cNvPr>
          <p:cNvGraphicFramePr>
            <a:graphicFrameLocks noGrp="1"/>
          </p:cNvGraphicFramePr>
          <p:nvPr>
            <p:extLst>
              <p:ext uri="{D42A27DB-BD31-4B8C-83A1-F6EECF244321}">
                <p14:modId xmlns:p14="http://schemas.microsoft.com/office/powerpoint/2010/main" val="3768750871"/>
              </p:ext>
            </p:extLst>
          </p:nvPr>
        </p:nvGraphicFramePr>
        <p:xfrm>
          <a:off x="6096000" y="3888581"/>
          <a:ext cx="3337296" cy="1483360"/>
        </p:xfrm>
        <a:graphic>
          <a:graphicData uri="http://schemas.openxmlformats.org/drawingml/2006/table">
            <a:tbl>
              <a:tblPr firstRow="1" bandRow="1">
                <a:tableStyleId>{5C22544A-7EE6-4342-B048-85BDC9FD1C3A}</a:tableStyleId>
              </a:tblPr>
              <a:tblGrid>
                <a:gridCol w="1668648">
                  <a:extLst>
                    <a:ext uri="{9D8B030D-6E8A-4147-A177-3AD203B41FA5}">
                      <a16:colId xmlns:a16="http://schemas.microsoft.com/office/drawing/2014/main" val="381866200"/>
                    </a:ext>
                  </a:extLst>
                </a:gridCol>
                <a:gridCol w="834324">
                  <a:extLst>
                    <a:ext uri="{9D8B030D-6E8A-4147-A177-3AD203B41FA5}">
                      <a16:colId xmlns:a16="http://schemas.microsoft.com/office/drawing/2014/main" val="2519498794"/>
                    </a:ext>
                  </a:extLst>
                </a:gridCol>
                <a:gridCol w="834324">
                  <a:extLst>
                    <a:ext uri="{9D8B030D-6E8A-4147-A177-3AD203B41FA5}">
                      <a16:colId xmlns:a16="http://schemas.microsoft.com/office/drawing/2014/main" val="1522333019"/>
                    </a:ext>
                  </a:extLst>
                </a:gridCol>
              </a:tblGrid>
              <a:tr h="370840">
                <a:tc>
                  <a:txBody>
                    <a:bodyPr/>
                    <a:lstStyle/>
                    <a:p>
                      <a:pPr algn="ctr"/>
                      <a:endParaRPr lang="en-US" dirty="0"/>
                    </a:p>
                  </a:txBody>
                  <a:tcPr/>
                </a:tc>
                <a:tc>
                  <a:txBody>
                    <a:bodyPr/>
                    <a:lstStyle/>
                    <a:p>
                      <a:pPr algn="ctr"/>
                      <a:r>
                        <a:rPr lang="en-US" b="1" dirty="0"/>
                        <a:t>ACC</a:t>
                      </a:r>
                    </a:p>
                  </a:txBody>
                  <a:tcPr/>
                </a:tc>
                <a:tc>
                  <a:txBody>
                    <a:bodyPr/>
                    <a:lstStyle/>
                    <a:p>
                      <a:pPr algn="ctr"/>
                      <a:r>
                        <a:rPr lang="en-US" b="1" dirty="0"/>
                        <a:t>Kappa</a:t>
                      </a:r>
                    </a:p>
                  </a:txBody>
                  <a:tcPr/>
                </a:tc>
                <a:extLst>
                  <a:ext uri="{0D108BD9-81ED-4DB2-BD59-A6C34878D82A}">
                    <a16:rowId xmlns:a16="http://schemas.microsoft.com/office/drawing/2014/main" val="563983244"/>
                  </a:ext>
                </a:extLst>
              </a:tr>
              <a:tr h="370840">
                <a:tc>
                  <a:txBody>
                    <a:bodyPr/>
                    <a:lstStyle/>
                    <a:p>
                      <a:pPr algn="ctr"/>
                      <a:r>
                        <a:rPr lang="en-US" dirty="0"/>
                        <a:t>Random Forest</a:t>
                      </a:r>
                    </a:p>
                  </a:txBody>
                  <a:tcPr/>
                </a:tc>
                <a:tc>
                  <a:txBody>
                    <a:bodyPr/>
                    <a:lstStyle/>
                    <a:p>
                      <a:pPr algn="ctr"/>
                      <a:r>
                        <a:rPr lang="en-US" sz="1800" b="0" i="0" kern="1200" dirty="0">
                          <a:solidFill>
                            <a:schemeClr val="dk1"/>
                          </a:solidFill>
                          <a:effectLst/>
                          <a:latin typeface="+mn-lt"/>
                          <a:ea typeface="+mn-ea"/>
                          <a:cs typeface="+mn-cs"/>
                        </a:rPr>
                        <a:t>0.848</a:t>
                      </a:r>
                      <a:endParaRPr lang="en-US" dirty="0"/>
                    </a:p>
                  </a:txBody>
                  <a:tcPr/>
                </a:tc>
                <a:tc>
                  <a:txBody>
                    <a:bodyPr/>
                    <a:lstStyle/>
                    <a:p>
                      <a:pPr algn="ctr"/>
                      <a:r>
                        <a:rPr lang="en-US" sz="1800" b="0" i="0" kern="1200" dirty="0">
                          <a:solidFill>
                            <a:schemeClr val="dk1"/>
                          </a:solidFill>
                          <a:effectLst/>
                          <a:latin typeface="+mn-lt"/>
                          <a:ea typeface="+mn-ea"/>
                          <a:cs typeface="+mn-cs"/>
                        </a:rPr>
                        <a:t>0.847</a:t>
                      </a:r>
                      <a:endParaRPr lang="en-US" dirty="0"/>
                    </a:p>
                  </a:txBody>
                  <a:tcPr/>
                </a:tc>
                <a:extLst>
                  <a:ext uri="{0D108BD9-81ED-4DB2-BD59-A6C34878D82A}">
                    <a16:rowId xmlns:a16="http://schemas.microsoft.com/office/drawing/2014/main" val="2230704177"/>
                  </a:ext>
                </a:extLst>
              </a:tr>
              <a:tr h="370840">
                <a:tc>
                  <a:txBody>
                    <a:bodyPr/>
                    <a:lstStyle/>
                    <a:p>
                      <a:pPr algn="ctr"/>
                      <a:r>
                        <a:rPr lang="en-US" dirty="0"/>
                        <a:t>KNN</a:t>
                      </a:r>
                    </a:p>
                  </a:txBody>
                  <a:tcPr/>
                </a:tc>
                <a:tc>
                  <a:txBody>
                    <a:bodyPr/>
                    <a:lstStyle/>
                    <a:p>
                      <a:pPr algn="ctr"/>
                      <a:r>
                        <a:rPr lang="en-US" sz="1800" b="0" i="0" kern="1200" dirty="0">
                          <a:solidFill>
                            <a:schemeClr val="dk1"/>
                          </a:solidFill>
                          <a:effectLst/>
                          <a:latin typeface="+mn-lt"/>
                          <a:ea typeface="+mn-ea"/>
                          <a:cs typeface="+mn-cs"/>
                        </a:rPr>
                        <a:t>0.667</a:t>
                      </a:r>
                      <a:endParaRPr lang="en-US" dirty="0"/>
                    </a:p>
                  </a:txBody>
                  <a:tcPr/>
                </a:tc>
                <a:tc>
                  <a:txBody>
                    <a:bodyPr/>
                    <a:lstStyle/>
                    <a:p>
                      <a:pPr algn="ctr"/>
                      <a:r>
                        <a:rPr lang="en-US" sz="1800" b="0" i="0" kern="1200" dirty="0">
                          <a:solidFill>
                            <a:schemeClr val="dk1"/>
                          </a:solidFill>
                          <a:effectLst/>
                          <a:latin typeface="+mn-lt"/>
                          <a:ea typeface="+mn-ea"/>
                          <a:cs typeface="+mn-cs"/>
                        </a:rPr>
                        <a:t>0.666</a:t>
                      </a:r>
                      <a:endParaRPr lang="en-US" dirty="0"/>
                    </a:p>
                  </a:txBody>
                  <a:tcPr/>
                </a:tc>
                <a:extLst>
                  <a:ext uri="{0D108BD9-81ED-4DB2-BD59-A6C34878D82A}">
                    <a16:rowId xmlns:a16="http://schemas.microsoft.com/office/drawing/2014/main" val="2314871501"/>
                  </a:ext>
                </a:extLst>
              </a:tr>
              <a:tr h="370840">
                <a:tc>
                  <a:txBody>
                    <a:bodyPr/>
                    <a:lstStyle/>
                    <a:p>
                      <a:pPr algn="ctr"/>
                      <a:r>
                        <a:rPr lang="en-US" dirty="0"/>
                        <a:t>C5.0</a:t>
                      </a:r>
                    </a:p>
                  </a:txBody>
                  <a:tcPr/>
                </a:tc>
                <a:tc>
                  <a:txBody>
                    <a:bodyPr/>
                    <a:lstStyle/>
                    <a:p>
                      <a:pPr algn="ctr"/>
                      <a:r>
                        <a:rPr lang="en-US" sz="1800" b="0" i="0" kern="1200" dirty="0">
                          <a:solidFill>
                            <a:schemeClr val="dk1"/>
                          </a:solidFill>
                          <a:effectLst/>
                          <a:latin typeface="+mn-lt"/>
                          <a:ea typeface="+mn-ea"/>
                          <a:cs typeface="+mn-cs"/>
                        </a:rPr>
                        <a:t>0.705</a:t>
                      </a:r>
                      <a:endParaRPr lang="en-US" dirty="0"/>
                    </a:p>
                  </a:txBody>
                  <a:tcPr/>
                </a:tc>
                <a:tc>
                  <a:txBody>
                    <a:bodyPr/>
                    <a:lstStyle/>
                    <a:p>
                      <a:pPr algn="ctr"/>
                      <a:r>
                        <a:rPr lang="en-US" sz="1800" b="0" i="0" kern="1200" dirty="0">
                          <a:solidFill>
                            <a:schemeClr val="dk1"/>
                          </a:solidFill>
                          <a:effectLst/>
                          <a:latin typeface="+mn-lt"/>
                          <a:ea typeface="+mn-ea"/>
                          <a:cs typeface="+mn-cs"/>
                        </a:rPr>
                        <a:t>0.703</a:t>
                      </a:r>
                      <a:endParaRPr lang="en-US" dirty="0"/>
                    </a:p>
                  </a:txBody>
                  <a:tcPr/>
                </a:tc>
                <a:extLst>
                  <a:ext uri="{0D108BD9-81ED-4DB2-BD59-A6C34878D82A}">
                    <a16:rowId xmlns:a16="http://schemas.microsoft.com/office/drawing/2014/main" val="1439989980"/>
                  </a:ext>
                </a:extLst>
              </a:tr>
            </a:tbl>
          </a:graphicData>
        </a:graphic>
      </p:graphicFrame>
      <p:graphicFrame>
        <p:nvGraphicFramePr>
          <p:cNvPr id="3" name="Table 2">
            <a:extLst>
              <a:ext uri="{FF2B5EF4-FFF2-40B4-BE49-F238E27FC236}">
                <a16:creationId xmlns:a16="http://schemas.microsoft.com/office/drawing/2014/main" id="{2F6F11C3-3E5C-4E4E-9B0A-7DCF29D8A89F}"/>
              </a:ext>
            </a:extLst>
          </p:cNvPr>
          <p:cNvGraphicFramePr>
            <a:graphicFrameLocks noGrp="1"/>
          </p:cNvGraphicFramePr>
          <p:nvPr>
            <p:extLst>
              <p:ext uri="{D42A27DB-BD31-4B8C-83A1-F6EECF244321}">
                <p14:modId xmlns:p14="http://schemas.microsoft.com/office/powerpoint/2010/main" val="1533491512"/>
              </p:ext>
            </p:extLst>
          </p:nvPr>
        </p:nvGraphicFramePr>
        <p:xfrm>
          <a:off x="9422325" y="3888581"/>
          <a:ext cx="1752356" cy="1483360"/>
        </p:xfrm>
        <a:graphic>
          <a:graphicData uri="http://schemas.openxmlformats.org/drawingml/2006/table">
            <a:tbl>
              <a:tblPr firstRow="1" bandRow="1">
                <a:tableStyleId>{5C22544A-7EE6-4342-B048-85BDC9FD1C3A}</a:tableStyleId>
              </a:tblPr>
              <a:tblGrid>
                <a:gridCol w="1752356">
                  <a:extLst>
                    <a:ext uri="{9D8B030D-6E8A-4147-A177-3AD203B41FA5}">
                      <a16:colId xmlns:a16="http://schemas.microsoft.com/office/drawing/2014/main" val="88122965"/>
                    </a:ext>
                  </a:extLst>
                </a:gridCol>
              </a:tblGrid>
              <a:tr h="370840">
                <a:tc>
                  <a:txBody>
                    <a:bodyPr/>
                    <a:lstStyle/>
                    <a:p>
                      <a:pPr algn="ctr"/>
                      <a:r>
                        <a:rPr lang="en-US" b="1" dirty="0"/>
                        <a:t>Training Time</a:t>
                      </a:r>
                      <a:endParaRPr lang="en-US" dirty="0"/>
                    </a:p>
                  </a:txBody>
                  <a:tcPr/>
                </a:tc>
                <a:extLst>
                  <a:ext uri="{0D108BD9-81ED-4DB2-BD59-A6C34878D82A}">
                    <a16:rowId xmlns:a16="http://schemas.microsoft.com/office/drawing/2014/main" val="3372674654"/>
                  </a:ext>
                </a:extLst>
              </a:tr>
              <a:tr h="370840">
                <a:tc>
                  <a:txBody>
                    <a:bodyPr/>
                    <a:lstStyle/>
                    <a:p>
                      <a:pPr algn="ctr"/>
                      <a:r>
                        <a:rPr lang="en-US" dirty="0"/>
                        <a:t>22 minutes</a:t>
                      </a:r>
                    </a:p>
                  </a:txBody>
                  <a:tcPr/>
                </a:tc>
                <a:extLst>
                  <a:ext uri="{0D108BD9-81ED-4DB2-BD59-A6C34878D82A}">
                    <a16:rowId xmlns:a16="http://schemas.microsoft.com/office/drawing/2014/main" val="3568458553"/>
                  </a:ext>
                </a:extLst>
              </a:tr>
              <a:tr h="370840">
                <a:tc>
                  <a:txBody>
                    <a:bodyPr/>
                    <a:lstStyle/>
                    <a:p>
                      <a:pPr algn="ctr"/>
                      <a:r>
                        <a:rPr lang="en-US" dirty="0"/>
                        <a:t>5 minutes</a:t>
                      </a:r>
                    </a:p>
                  </a:txBody>
                  <a:tcPr/>
                </a:tc>
                <a:extLst>
                  <a:ext uri="{0D108BD9-81ED-4DB2-BD59-A6C34878D82A}">
                    <a16:rowId xmlns:a16="http://schemas.microsoft.com/office/drawing/2014/main" val="3275827502"/>
                  </a:ext>
                </a:extLst>
              </a:tr>
              <a:tr h="370840">
                <a:tc>
                  <a:txBody>
                    <a:bodyPr/>
                    <a:lstStyle/>
                    <a:p>
                      <a:pPr algn="ctr"/>
                      <a:r>
                        <a:rPr lang="en-US" dirty="0"/>
                        <a:t>2 minutes</a:t>
                      </a:r>
                    </a:p>
                  </a:txBody>
                  <a:tcPr/>
                </a:tc>
                <a:extLst>
                  <a:ext uri="{0D108BD9-81ED-4DB2-BD59-A6C34878D82A}">
                    <a16:rowId xmlns:a16="http://schemas.microsoft.com/office/drawing/2014/main" val="1517521715"/>
                  </a:ext>
                </a:extLst>
              </a:tr>
            </a:tbl>
          </a:graphicData>
        </a:graphic>
      </p:graphicFrame>
      <p:sp>
        <p:nvSpPr>
          <p:cNvPr id="7" name="TextBox 6">
            <a:extLst>
              <a:ext uri="{FF2B5EF4-FFF2-40B4-BE49-F238E27FC236}">
                <a16:creationId xmlns:a16="http://schemas.microsoft.com/office/drawing/2014/main" id="{1044E9B8-53B7-A647-A8FD-01DF13361784}"/>
              </a:ext>
            </a:extLst>
          </p:cNvPr>
          <p:cNvSpPr txBox="1"/>
          <p:nvPr/>
        </p:nvSpPr>
        <p:spPr>
          <a:xfrm>
            <a:off x="5469198" y="5732399"/>
            <a:ext cx="6386300" cy="369332"/>
          </a:xfrm>
          <a:prstGeom prst="rect">
            <a:avLst/>
          </a:prstGeom>
          <a:noFill/>
        </p:spPr>
        <p:txBody>
          <a:bodyPr wrap="none" rtlCol="0">
            <a:spAutoFit/>
          </a:bodyPr>
          <a:lstStyle/>
          <a:p>
            <a:r>
              <a:rPr lang="en-US" dirty="0"/>
              <a:t>Random Forest produced the best results but took the most time. </a:t>
            </a:r>
          </a:p>
        </p:txBody>
      </p:sp>
    </p:spTree>
    <p:extLst>
      <p:ext uri="{BB962C8B-B14F-4D97-AF65-F5344CB8AC3E}">
        <p14:creationId xmlns:p14="http://schemas.microsoft.com/office/powerpoint/2010/main" val="281602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hape&#10;&#10;Description automatically generated">
            <a:extLst>
              <a:ext uri="{FF2B5EF4-FFF2-40B4-BE49-F238E27FC236}">
                <a16:creationId xmlns:a16="http://schemas.microsoft.com/office/drawing/2014/main" id="{1EA0F030-DA95-1840-9D9F-50DD6E713704}"/>
              </a:ext>
            </a:extLst>
          </p:cNvPr>
          <p:cNvPicPr>
            <a:picLocks noChangeAspect="1"/>
          </p:cNvPicPr>
          <p:nvPr/>
        </p:nvPicPr>
        <p:blipFill>
          <a:blip r:embed="rId2">
            <a:duotone>
              <a:schemeClr val="accent1">
                <a:shade val="45000"/>
                <a:satMod val="135000"/>
              </a:schemeClr>
              <a:prstClr val="white"/>
            </a:duotone>
          </a:blip>
          <a:stretch>
            <a:fillRect/>
          </a:stretch>
        </p:blipFill>
        <p:spPr>
          <a:xfrm>
            <a:off x="545315" y="1448790"/>
            <a:ext cx="4845924" cy="4845924"/>
          </a:xfrm>
          <a:prstGeom prst="rect">
            <a:avLst/>
          </a:prstGeom>
        </p:spPr>
      </p:pic>
      <p:sp>
        <p:nvSpPr>
          <p:cNvPr id="5" name="TextBox 4">
            <a:extLst>
              <a:ext uri="{FF2B5EF4-FFF2-40B4-BE49-F238E27FC236}">
                <a16:creationId xmlns:a16="http://schemas.microsoft.com/office/drawing/2014/main" id="{9833BD47-07F8-BB49-8058-4664F1F8949F}"/>
              </a:ext>
            </a:extLst>
          </p:cNvPr>
          <p:cNvSpPr txBox="1"/>
          <p:nvPr/>
        </p:nvSpPr>
        <p:spPr>
          <a:xfrm>
            <a:off x="1957986" y="705093"/>
            <a:ext cx="2496403" cy="584775"/>
          </a:xfrm>
          <a:prstGeom prst="rect">
            <a:avLst/>
          </a:prstGeom>
          <a:noFill/>
        </p:spPr>
        <p:txBody>
          <a:bodyPr wrap="square" rtlCol="0">
            <a:spAutoFit/>
          </a:bodyPr>
          <a:lstStyle/>
          <a:p>
            <a:r>
              <a:rPr lang="en-US" sz="3200" b="1" dirty="0">
                <a:solidFill>
                  <a:srgbClr val="1C4998"/>
                </a:solidFill>
              </a:rPr>
              <a:t>Building 3</a:t>
            </a:r>
          </a:p>
        </p:txBody>
      </p:sp>
      <p:graphicFrame>
        <p:nvGraphicFramePr>
          <p:cNvPr id="2" name="Table 1">
            <a:extLst>
              <a:ext uri="{FF2B5EF4-FFF2-40B4-BE49-F238E27FC236}">
                <a16:creationId xmlns:a16="http://schemas.microsoft.com/office/drawing/2014/main" id="{08D4255C-5BF0-9C42-83EC-916BD5EC5494}"/>
              </a:ext>
            </a:extLst>
          </p:cNvPr>
          <p:cNvGraphicFramePr>
            <a:graphicFrameLocks noGrp="1"/>
          </p:cNvGraphicFramePr>
          <p:nvPr>
            <p:extLst>
              <p:ext uri="{D42A27DB-BD31-4B8C-83A1-F6EECF244321}">
                <p14:modId xmlns:p14="http://schemas.microsoft.com/office/powerpoint/2010/main" val="90075081"/>
              </p:ext>
            </p:extLst>
          </p:nvPr>
        </p:nvGraphicFramePr>
        <p:xfrm>
          <a:off x="5866410" y="3705101"/>
          <a:ext cx="3326069" cy="1483360"/>
        </p:xfrm>
        <a:graphic>
          <a:graphicData uri="http://schemas.openxmlformats.org/drawingml/2006/table">
            <a:tbl>
              <a:tblPr firstRow="1" bandRow="1">
                <a:tableStyleId>{5C22544A-7EE6-4342-B048-85BDC9FD1C3A}</a:tableStyleId>
              </a:tblPr>
              <a:tblGrid>
                <a:gridCol w="1663035">
                  <a:extLst>
                    <a:ext uri="{9D8B030D-6E8A-4147-A177-3AD203B41FA5}">
                      <a16:colId xmlns:a16="http://schemas.microsoft.com/office/drawing/2014/main" val="89532227"/>
                    </a:ext>
                  </a:extLst>
                </a:gridCol>
                <a:gridCol w="831517">
                  <a:extLst>
                    <a:ext uri="{9D8B030D-6E8A-4147-A177-3AD203B41FA5}">
                      <a16:colId xmlns:a16="http://schemas.microsoft.com/office/drawing/2014/main" val="3447282548"/>
                    </a:ext>
                  </a:extLst>
                </a:gridCol>
                <a:gridCol w="831517">
                  <a:extLst>
                    <a:ext uri="{9D8B030D-6E8A-4147-A177-3AD203B41FA5}">
                      <a16:colId xmlns:a16="http://schemas.microsoft.com/office/drawing/2014/main" val="4142952313"/>
                    </a:ext>
                  </a:extLst>
                </a:gridCol>
              </a:tblGrid>
              <a:tr h="370840">
                <a:tc>
                  <a:txBody>
                    <a:bodyPr/>
                    <a:lstStyle/>
                    <a:p>
                      <a:pPr algn="ctr"/>
                      <a:endParaRPr lang="en-US" dirty="0"/>
                    </a:p>
                  </a:txBody>
                  <a:tcPr/>
                </a:tc>
                <a:tc>
                  <a:txBody>
                    <a:bodyPr/>
                    <a:lstStyle/>
                    <a:p>
                      <a:pPr algn="ctr"/>
                      <a:r>
                        <a:rPr lang="en-US" b="1" dirty="0"/>
                        <a:t>ACC</a:t>
                      </a:r>
                    </a:p>
                  </a:txBody>
                  <a:tcPr/>
                </a:tc>
                <a:tc>
                  <a:txBody>
                    <a:bodyPr/>
                    <a:lstStyle/>
                    <a:p>
                      <a:pPr algn="ctr"/>
                      <a:r>
                        <a:rPr lang="en-US" b="1" dirty="0"/>
                        <a:t>Kappa</a:t>
                      </a:r>
                    </a:p>
                  </a:txBody>
                  <a:tcPr/>
                </a:tc>
                <a:extLst>
                  <a:ext uri="{0D108BD9-81ED-4DB2-BD59-A6C34878D82A}">
                    <a16:rowId xmlns:a16="http://schemas.microsoft.com/office/drawing/2014/main" val="1932546192"/>
                  </a:ext>
                </a:extLst>
              </a:tr>
              <a:tr h="370840">
                <a:tc>
                  <a:txBody>
                    <a:bodyPr/>
                    <a:lstStyle/>
                    <a:p>
                      <a:pPr algn="ctr"/>
                      <a:r>
                        <a:rPr lang="en-US" dirty="0"/>
                        <a:t>Random Forest</a:t>
                      </a:r>
                    </a:p>
                  </a:txBody>
                  <a:tcPr/>
                </a:tc>
                <a:tc>
                  <a:txBody>
                    <a:bodyPr/>
                    <a:lstStyle/>
                    <a:p>
                      <a:pPr algn="ctr"/>
                      <a:r>
                        <a:rPr lang="en-US" sz="1800" b="0" i="0" kern="1200" dirty="0">
                          <a:solidFill>
                            <a:schemeClr val="dk1"/>
                          </a:solidFill>
                          <a:effectLst/>
                          <a:latin typeface="+mn-lt"/>
                          <a:ea typeface="+mn-ea"/>
                          <a:cs typeface="+mn-cs"/>
                        </a:rPr>
                        <a:t>0.811</a:t>
                      </a:r>
                      <a:endParaRPr lang="en-US" dirty="0"/>
                    </a:p>
                  </a:txBody>
                  <a:tcPr/>
                </a:tc>
                <a:tc>
                  <a:txBody>
                    <a:bodyPr/>
                    <a:lstStyle/>
                    <a:p>
                      <a:pPr algn="ctr"/>
                      <a:r>
                        <a:rPr lang="en-US" sz="1800" b="0" i="0" kern="1200" dirty="0">
                          <a:solidFill>
                            <a:schemeClr val="dk1"/>
                          </a:solidFill>
                          <a:effectLst/>
                          <a:latin typeface="+mn-lt"/>
                          <a:ea typeface="+mn-ea"/>
                          <a:cs typeface="+mn-cs"/>
                        </a:rPr>
                        <a:t>0.810</a:t>
                      </a:r>
                      <a:endParaRPr lang="en-US" dirty="0"/>
                    </a:p>
                  </a:txBody>
                  <a:tcPr/>
                </a:tc>
                <a:extLst>
                  <a:ext uri="{0D108BD9-81ED-4DB2-BD59-A6C34878D82A}">
                    <a16:rowId xmlns:a16="http://schemas.microsoft.com/office/drawing/2014/main" val="1226280492"/>
                  </a:ext>
                </a:extLst>
              </a:tr>
              <a:tr h="370840">
                <a:tc>
                  <a:txBody>
                    <a:bodyPr/>
                    <a:lstStyle/>
                    <a:p>
                      <a:pPr algn="ctr"/>
                      <a:r>
                        <a:rPr lang="en-US" dirty="0"/>
                        <a:t>KNN</a:t>
                      </a:r>
                    </a:p>
                  </a:txBody>
                  <a:tcPr/>
                </a:tc>
                <a:tc>
                  <a:txBody>
                    <a:bodyPr/>
                    <a:lstStyle/>
                    <a:p>
                      <a:pPr algn="ctr"/>
                      <a:r>
                        <a:rPr lang="en-US" sz="1800" b="0" i="0" kern="1200" dirty="0">
                          <a:solidFill>
                            <a:schemeClr val="dk1"/>
                          </a:solidFill>
                          <a:effectLst/>
                          <a:latin typeface="+mn-lt"/>
                          <a:ea typeface="+mn-ea"/>
                          <a:cs typeface="+mn-cs"/>
                        </a:rPr>
                        <a:t>0.613</a:t>
                      </a:r>
                      <a:endParaRPr lang="en-US" dirty="0"/>
                    </a:p>
                  </a:txBody>
                  <a:tcPr/>
                </a:tc>
                <a:tc>
                  <a:txBody>
                    <a:bodyPr/>
                    <a:lstStyle/>
                    <a:p>
                      <a:pPr algn="ctr"/>
                      <a:r>
                        <a:rPr lang="en-US" sz="1800" b="0" i="0" kern="1200" dirty="0">
                          <a:solidFill>
                            <a:schemeClr val="dk1"/>
                          </a:solidFill>
                          <a:effectLst/>
                          <a:latin typeface="+mn-lt"/>
                          <a:ea typeface="+mn-ea"/>
                          <a:cs typeface="+mn-cs"/>
                        </a:rPr>
                        <a:t>0.612</a:t>
                      </a:r>
                      <a:endParaRPr lang="en-US" dirty="0"/>
                    </a:p>
                  </a:txBody>
                  <a:tcPr/>
                </a:tc>
                <a:extLst>
                  <a:ext uri="{0D108BD9-81ED-4DB2-BD59-A6C34878D82A}">
                    <a16:rowId xmlns:a16="http://schemas.microsoft.com/office/drawing/2014/main" val="4019743466"/>
                  </a:ext>
                </a:extLst>
              </a:tr>
              <a:tr h="370840">
                <a:tc>
                  <a:txBody>
                    <a:bodyPr/>
                    <a:lstStyle/>
                    <a:p>
                      <a:pPr algn="ctr"/>
                      <a:r>
                        <a:rPr lang="en-US" dirty="0"/>
                        <a:t>C5.0</a:t>
                      </a:r>
                    </a:p>
                  </a:txBody>
                  <a:tcPr/>
                </a:tc>
                <a:tc>
                  <a:txBody>
                    <a:bodyPr/>
                    <a:lstStyle/>
                    <a:p>
                      <a:pPr algn="ctr"/>
                      <a:r>
                        <a:rPr lang="en-US" sz="1800" b="0" i="0" kern="1200" dirty="0">
                          <a:solidFill>
                            <a:schemeClr val="dk1"/>
                          </a:solidFill>
                          <a:effectLst/>
                          <a:latin typeface="+mn-lt"/>
                          <a:ea typeface="+mn-ea"/>
                          <a:cs typeface="+mn-cs"/>
                        </a:rPr>
                        <a:t>0.564</a:t>
                      </a:r>
                      <a:endParaRPr lang="en-US" dirty="0"/>
                    </a:p>
                  </a:txBody>
                  <a:tcPr/>
                </a:tc>
                <a:tc>
                  <a:txBody>
                    <a:bodyPr/>
                    <a:lstStyle/>
                    <a:p>
                      <a:pPr algn="ctr"/>
                      <a:r>
                        <a:rPr lang="en-US" sz="1800" b="0" i="0" kern="1200" dirty="0">
                          <a:solidFill>
                            <a:schemeClr val="dk1"/>
                          </a:solidFill>
                          <a:effectLst/>
                          <a:latin typeface="+mn-lt"/>
                          <a:ea typeface="+mn-ea"/>
                          <a:cs typeface="+mn-cs"/>
                        </a:rPr>
                        <a:t>0.563</a:t>
                      </a:r>
                      <a:endParaRPr lang="en-US" dirty="0"/>
                    </a:p>
                  </a:txBody>
                  <a:tcPr/>
                </a:tc>
                <a:extLst>
                  <a:ext uri="{0D108BD9-81ED-4DB2-BD59-A6C34878D82A}">
                    <a16:rowId xmlns:a16="http://schemas.microsoft.com/office/drawing/2014/main" val="611450077"/>
                  </a:ext>
                </a:extLst>
              </a:tr>
            </a:tbl>
          </a:graphicData>
        </a:graphic>
      </p:graphicFrame>
      <p:sp>
        <p:nvSpPr>
          <p:cNvPr id="8" name="Content Placeholder 2">
            <a:extLst>
              <a:ext uri="{FF2B5EF4-FFF2-40B4-BE49-F238E27FC236}">
                <a16:creationId xmlns:a16="http://schemas.microsoft.com/office/drawing/2014/main" id="{52ED1887-7C42-C244-AF96-EC4917457764}"/>
              </a:ext>
            </a:extLst>
          </p:cNvPr>
          <p:cNvSpPr txBox="1">
            <a:spLocks/>
          </p:cNvSpPr>
          <p:nvPr/>
        </p:nvSpPr>
        <p:spPr>
          <a:xfrm>
            <a:off x="5644739" y="860777"/>
            <a:ext cx="4951924" cy="2381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To recap, Building 3 contains: </a:t>
            </a:r>
          </a:p>
          <a:p>
            <a:pPr lvl="1"/>
            <a:r>
              <a:rPr lang="en-US" b="1" dirty="0"/>
              <a:t>Floors</a:t>
            </a:r>
            <a:r>
              <a:rPr lang="en-US" dirty="0"/>
              <a:t>: 5</a:t>
            </a:r>
          </a:p>
          <a:p>
            <a:pPr lvl="1"/>
            <a:r>
              <a:rPr lang="en-US" b="1" dirty="0"/>
              <a:t>Rooms</a:t>
            </a:r>
            <a:r>
              <a:rPr lang="en-US" dirty="0"/>
              <a:t>: 317</a:t>
            </a:r>
          </a:p>
          <a:p>
            <a:pPr lvl="1"/>
            <a:r>
              <a:rPr lang="en-US" b="1" dirty="0"/>
              <a:t>Locations</a:t>
            </a:r>
            <a:r>
              <a:rPr lang="en-US" dirty="0"/>
              <a:t>: 409</a:t>
            </a:r>
          </a:p>
          <a:p>
            <a:pPr lvl="1"/>
            <a:r>
              <a:rPr lang="en-US" b="1" dirty="0"/>
              <a:t>WAP Signals:</a:t>
            </a:r>
            <a:r>
              <a:rPr lang="en-US" dirty="0"/>
              <a:t> 420 (81%)</a:t>
            </a:r>
          </a:p>
          <a:p>
            <a:endParaRPr lang="en-US" dirty="0"/>
          </a:p>
          <a:p>
            <a:endParaRPr lang="en-US" dirty="0"/>
          </a:p>
        </p:txBody>
      </p:sp>
      <p:graphicFrame>
        <p:nvGraphicFramePr>
          <p:cNvPr id="9" name="Table 8">
            <a:extLst>
              <a:ext uri="{FF2B5EF4-FFF2-40B4-BE49-F238E27FC236}">
                <a16:creationId xmlns:a16="http://schemas.microsoft.com/office/drawing/2014/main" id="{283DCBC0-BA61-5E4A-BFE6-3A6E4CC2FA9D}"/>
              </a:ext>
            </a:extLst>
          </p:cNvPr>
          <p:cNvGraphicFramePr>
            <a:graphicFrameLocks noGrp="1"/>
          </p:cNvGraphicFramePr>
          <p:nvPr>
            <p:extLst>
              <p:ext uri="{D42A27DB-BD31-4B8C-83A1-F6EECF244321}">
                <p14:modId xmlns:p14="http://schemas.microsoft.com/office/powerpoint/2010/main" val="3539216455"/>
              </p:ext>
            </p:extLst>
          </p:nvPr>
        </p:nvGraphicFramePr>
        <p:xfrm>
          <a:off x="9192479" y="3705101"/>
          <a:ext cx="1732820" cy="1483360"/>
        </p:xfrm>
        <a:graphic>
          <a:graphicData uri="http://schemas.openxmlformats.org/drawingml/2006/table">
            <a:tbl>
              <a:tblPr firstRow="1" bandRow="1">
                <a:tableStyleId>{5C22544A-7EE6-4342-B048-85BDC9FD1C3A}</a:tableStyleId>
              </a:tblPr>
              <a:tblGrid>
                <a:gridCol w="1732820">
                  <a:extLst>
                    <a:ext uri="{9D8B030D-6E8A-4147-A177-3AD203B41FA5}">
                      <a16:colId xmlns:a16="http://schemas.microsoft.com/office/drawing/2014/main" val="1154465440"/>
                    </a:ext>
                  </a:extLst>
                </a:gridCol>
              </a:tblGrid>
              <a:tr h="370840">
                <a:tc>
                  <a:txBody>
                    <a:bodyPr/>
                    <a:lstStyle/>
                    <a:p>
                      <a:pPr algn="ctr"/>
                      <a:r>
                        <a:rPr lang="en-US" dirty="0"/>
                        <a:t>Training Time </a:t>
                      </a:r>
                    </a:p>
                  </a:txBody>
                  <a:tcPr/>
                </a:tc>
                <a:extLst>
                  <a:ext uri="{0D108BD9-81ED-4DB2-BD59-A6C34878D82A}">
                    <a16:rowId xmlns:a16="http://schemas.microsoft.com/office/drawing/2014/main" val="1765604691"/>
                  </a:ext>
                </a:extLst>
              </a:tr>
              <a:tr h="370840">
                <a:tc>
                  <a:txBody>
                    <a:bodyPr/>
                    <a:lstStyle/>
                    <a:p>
                      <a:pPr algn="ctr"/>
                      <a:r>
                        <a:rPr lang="en-US" dirty="0"/>
                        <a:t>45 minutes</a:t>
                      </a:r>
                    </a:p>
                  </a:txBody>
                  <a:tcPr/>
                </a:tc>
                <a:extLst>
                  <a:ext uri="{0D108BD9-81ED-4DB2-BD59-A6C34878D82A}">
                    <a16:rowId xmlns:a16="http://schemas.microsoft.com/office/drawing/2014/main" val="930313334"/>
                  </a:ext>
                </a:extLst>
              </a:tr>
              <a:tr h="370840">
                <a:tc>
                  <a:txBody>
                    <a:bodyPr/>
                    <a:lstStyle/>
                    <a:p>
                      <a:pPr algn="ctr"/>
                      <a:r>
                        <a:rPr lang="en-US" dirty="0"/>
                        <a:t>17 minutes</a:t>
                      </a:r>
                    </a:p>
                  </a:txBody>
                  <a:tcPr/>
                </a:tc>
                <a:extLst>
                  <a:ext uri="{0D108BD9-81ED-4DB2-BD59-A6C34878D82A}">
                    <a16:rowId xmlns:a16="http://schemas.microsoft.com/office/drawing/2014/main" val="1050308655"/>
                  </a:ext>
                </a:extLst>
              </a:tr>
              <a:tr h="370840">
                <a:tc>
                  <a:txBody>
                    <a:bodyPr/>
                    <a:lstStyle/>
                    <a:p>
                      <a:pPr algn="ctr"/>
                      <a:r>
                        <a:rPr lang="en-US" dirty="0"/>
                        <a:t>5 minutes</a:t>
                      </a:r>
                    </a:p>
                  </a:txBody>
                  <a:tcPr/>
                </a:tc>
                <a:extLst>
                  <a:ext uri="{0D108BD9-81ED-4DB2-BD59-A6C34878D82A}">
                    <a16:rowId xmlns:a16="http://schemas.microsoft.com/office/drawing/2014/main" val="1173997877"/>
                  </a:ext>
                </a:extLst>
              </a:tr>
            </a:tbl>
          </a:graphicData>
        </a:graphic>
      </p:graphicFrame>
      <p:sp>
        <p:nvSpPr>
          <p:cNvPr id="7" name="TextBox 6">
            <a:extLst>
              <a:ext uri="{FF2B5EF4-FFF2-40B4-BE49-F238E27FC236}">
                <a16:creationId xmlns:a16="http://schemas.microsoft.com/office/drawing/2014/main" id="{7A91BACB-E863-0E4F-921F-970CC031E6A0}"/>
              </a:ext>
            </a:extLst>
          </p:cNvPr>
          <p:cNvSpPr txBox="1"/>
          <p:nvPr/>
        </p:nvSpPr>
        <p:spPr>
          <a:xfrm>
            <a:off x="5644739" y="5627891"/>
            <a:ext cx="6386300" cy="369332"/>
          </a:xfrm>
          <a:prstGeom prst="rect">
            <a:avLst/>
          </a:prstGeom>
          <a:noFill/>
        </p:spPr>
        <p:txBody>
          <a:bodyPr wrap="none" rtlCol="0">
            <a:spAutoFit/>
          </a:bodyPr>
          <a:lstStyle/>
          <a:p>
            <a:r>
              <a:rPr lang="en-US" dirty="0"/>
              <a:t>Random Forest produced the best results but took the most time. </a:t>
            </a:r>
          </a:p>
        </p:txBody>
      </p:sp>
    </p:spTree>
    <p:extLst>
      <p:ext uri="{BB962C8B-B14F-4D97-AF65-F5344CB8AC3E}">
        <p14:creationId xmlns:p14="http://schemas.microsoft.com/office/powerpoint/2010/main" val="184855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hape&#10;&#10;Description automatically generated">
            <a:extLst>
              <a:ext uri="{FF2B5EF4-FFF2-40B4-BE49-F238E27FC236}">
                <a16:creationId xmlns:a16="http://schemas.microsoft.com/office/drawing/2014/main" id="{AC8E26B3-C755-C544-ADF4-77FE644F0DEB}"/>
              </a:ext>
            </a:extLst>
          </p:cNvPr>
          <p:cNvPicPr>
            <a:picLocks noChangeAspect="1"/>
          </p:cNvPicPr>
          <p:nvPr/>
        </p:nvPicPr>
        <p:blipFill>
          <a:blip r:embed="rId2">
            <a:duotone>
              <a:schemeClr val="accent1">
                <a:shade val="45000"/>
                <a:satMod val="135000"/>
              </a:schemeClr>
              <a:prstClr val="white"/>
            </a:duotone>
          </a:blip>
          <a:stretch>
            <a:fillRect/>
          </a:stretch>
        </p:blipFill>
        <p:spPr>
          <a:xfrm>
            <a:off x="2824627" y="4635085"/>
            <a:ext cx="1890298" cy="1890298"/>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CFADAFF7-A70E-C04C-A86A-6F1B7D732836}"/>
              </a:ext>
            </a:extLst>
          </p:cNvPr>
          <p:cNvPicPr>
            <a:picLocks noChangeAspect="1"/>
          </p:cNvPicPr>
          <p:nvPr/>
        </p:nvPicPr>
        <p:blipFill>
          <a:blip r:embed="rId3">
            <a:duotone>
              <a:schemeClr val="accent2">
                <a:shade val="45000"/>
                <a:satMod val="135000"/>
              </a:schemeClr>
              <a:prstClr val="white"/>
            </a:duotone>
          </a:blip>
          <a:stretch>
            <a:fillRect/>
          </a:stretch>
        </p:blipFill>
        <p:spPr>
          <a:xfrm>
            <a:off x="2708320" y="2271895"/>
            <a:ext cx="2122912" cy="2122912"/>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579306DB-8F41-6245-8BD6-DC6AB337E995}"/>
              </a:ext>
            </a:extLst>
          </p:cNvPr>
          <p:cNvPicPr>
            <a:picLocks noChangeAspect="1"/>
          </p:cNvPicPr>
          <p:nvPr/>
        </p:nvPicPr>
        <p:blipFill>
          <a:blip r:embed="rId4">
            <a:duotone>
              <a:schemeClr val="accent6">
                <a:shade val="45000"/>
                <a:satMod val="135000"/>
              </a:schemeClr>
              <a:prstClr val="white"/>
            </a:duotone>
          </a:blip>
          <a:stretch>
            <a:fillRect/>
          </a:stretch>
        </p:blipFill>
        <p:spPr>
          <a:xfrm>
            <a:off x="2708320" y="10737"/>
            <a:ext cx="2122912" cy="2122912"/>
          </a:xfrm>
          <a:prstGeom prst="rect">
            <a:avLst/>
          </a:prstGeom>
        </p:spPr>
      </p:pic>
      <p:sp>
        <p:nvSpPr>
          <p:cNvPr id="9" name="TextBox 8">
            <a:extLst>
              <a:ext uri="{FF2B5EF4-FFF2-40B4-BE49-F238E27FC236}">
                <a16:creationId xmlns:a16="http://schemas.microsoft.com/office/drawing/2014/main" id="{E9DC6143-0F58-2543-B4C1-AC5F604A0778}"/>
              </a:ext>
            </a:extLst>
          </p:cNvPr>
          <p:cNvSpPr txBox="1"/>
          <p:nvPr/>
        </p:nvSpPr>
        <p:spPr>
          <a:xfrm>
            <a:off x="521372" y="3136612"/>
            <a:ext cx="1835759" cy="584775"/>
          </a:xfrm>
          <a:prstGeom prst="rect">
            <a:avLst/>
          </a:prstGeom>
          <a:noFill/>
        </p:spPr>
        <p:txBody>
          <a:bodyPr wrap="none" rtlCol="0">
            <a:spAutoFit/>
          </a:bodyPr>
          <a:lstStyle/>
          <a:p>
            <a:r>
              <a:rPr lang="en-US" sz="3200" b="1" dirty="0">
                <a:solidFill>
                  <a:srgbClr val="BF5107"/>
                </a:solidFill>
              </a:rPr>
              <a:t>Building</a:t>
            </a:r>
            <a:r>
              <a:rPr lang="en-US" sz="2800" b="1" dirty="0">
                <a:solidFill>
                  <a:srgbClr val="BF5107"/>
                </a:solidFill>
              </a:rPr>
              <a:t> 2</a:t>
            </a:r>
          </a:p>
        </p:txBody>
      </p:sp>
      <p:sp>
        <p:nvSpPr>
          <p:cNvPr id="10" name="TextBox 9">
            <a:extLst>
              <a:ext uri="{FF2B5EF4-FFF2-40B4-BE49-F238E27FC236}">
                <a16:creationId xmlns:a16="http://schemas.microsoft.com/office/drawing/2014/main" id="{5969124D-2A91-7A4C-A4D4-706B9D26034F}"/>
              </a:ext>
            </a:extLst>
          </p:cNvPr>
          <p:cNvSpPr txBox="1"/>
          <p:nvPr/>
        </p:nvSpPr>
        <p:spPr>
          <a:xfrm>
            <a:off x="521372" y="5381246"/>
            <a:ext cx="1872629" cy="584775"/>
          </a:xfrm>
          <a:prstGeom prst="rect">
            <a:avLst/>
          </a:prstGeom>
          <a:noFill/>
        </p:spPr>
        <p:txBody>
          <a:bodyPr wrap="none" rtlCol="0">
            <a:spAutoFit/>
          </a:bodyPr>
          <a:lstStyle/>
          <a:p>
            <a:r>
              <a:rPr lang="en-US" sz="3200" b="1" dirty="0">
                <a:solidFill>
                  <a:srgbClr val="1C4998"/>
                </a:solidFill>
              </a:rPr>
              <a:t>Building 3</a:t>
            </a:r>
          </a:p>
        </p:txBody>
      </p:sp>
      <p:sp>
        <p:nvSpPr>
          <p:cNvPr id="11" name="TextBox 10">
            <a:extLst>
              <a:ext uri="{FF2B5EF4-FFF2-40B4-BE49-F238E27FC236}">
                <a16:creationId xmlns:a16="http://schemas.microsoft.com/office/drawing/2014/main" id="{7B3F52BA-7BF5-C04F-9137-5A6C6B6159C6}"/>
              </a:ext>
            </a:extLst>
          </p:cNvPr>
          <p:cNvSpPr txBox="1"/>
          <p:nvPr/>
        </p:nvSpPr>
        <p:spPr>
          <a:xfrm>
            <a:off x="207055" y="799012"/>
            <a:ext cx="2501265" cy="584775"/>
          </a:xfrm>
          <a:prstGeom prst="rect">
            <a:avLst/>
          </a:prstGeom>
          <a:noFill/>
        </p:spPr>
        <p:txBody>
          <a:bodyPr wrap="square" rtlCol="0">
            <a:spAutoFit/>
          </a:bodyPr>
          <a:lstStyle/>
          <a:p>
            <a:pPr algn="ctr"/>
            <a:r>
              <a:rPr lang="en-US" sz="3200" b="1" dirty="0">
                <a:solidFill>
                  <a:srgbClr val="4A8421"/>
                </a:solidFill>
              </a:rPr>
              <a:t>Building 1</a:t>
            </a:r>
          </a:p>
        </p:txBody>
      </p:sp>
      <p:graphicFrame>
        <p:nvGraphicFramePr>
          <p:cNvPr id="12" name="Table 11">
            <a:extLst>
              <a:ext uri="{FF2B5EF4-FFF2-40B4-BE49-F238E27FC236}">
                <a16:creationId xmlns:a16="http://schemas.microsoft.com/office/drawing/2014/main" id="{BB94C72D-ACBB-DE4F-B6CD-C626DBCD26F2}"/>
              </a:ext>
            </a:extLst>
          </p:cNvPr>
          <p:cNvGraphicFramePr>
            <a:graphicFrameLocks noGrp="1"/>
          </p:cNvGraphicFramePr>
          <p:nvPr>
            <p:extLst>
              <p:ext uri="{D42A27DB-BD31-4B8C-83A1-F6EECF244321}">
                <p14:modId xmlns:p14="http://schemas.microsoft.com/office/powerpoint/2010/main" val="469964892"/>
              </p:ext>
            </p:extLst>
          </p:nvPr>
        </p:nvGraphicFramePr>
        <p:xfrm>
          <a:off x="6793828" y="2793084"/>
          <a:ext cx="32512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24499552"/>
                    </a:ext>
                  </a:extLst>
                </a:gridCol>
                <a:gridCol w="812800">
                  <a:extLst>
                    <a:ext uri="{9D8B030D-6E8A-4147-A177-3AD203B41FA5}">
                      <a16:colId xmlns:a16="http://schemas.microsoft.com/office/drawing/2014/main" val="2322623775"/>
                    </a:ext>
                  </a:extLst>
                </a:gridCol>
                <a:gridCol w="812800">
                  <a:extLst>
                    <a:ext uri="{9D8B030D-6E8A-4147-A177-3AD203B41FA5}">
                      <a16:colId xmlns:a16="http://schemas.microsoft.com/office/drawing/2014/main" val="3535294652"/>
                    </a:ext>
                  </a:extLst>
                </a:gridCol>
              </a:tblGrid>
              <a:tr h="370840">
                <a:tc>
                  <a:txBody>
                    <a:bodyPr/>
                    <a:lstStyle/>
                    <a:p>
                      <a:pPr algn="ctr"/>
                      <a:endParaRPr lang="en-US" dirty="0"/>
                    </a:p>
                  </a:txBody>
                  <a:tcPr/>
                </a:tc>
                <a:tc>
                  <a:txBody>
                    <a:bodyPr/>
                    <a:lstStyle/>
                    <a:p>
                      <a:pPr algn="ctr"/>
                      <a:r>
                        <a:rPr lang="en-US" b="1" dirty="0"/>
                        <a:t>ACC</a:t>
                      </a:r>
                    </a:p>
                  </a:txBody>
                  <a:tcPr/>
                </a:tc>
                <a:tc>
                  <a:txBody>
                    <a:bodyPr/>
                    <a:lstStyle/>
                    <a:p>
                      <a:pPr algn="ctr"/>
                      <a:r>
                        <a:rPr lang="en-US" b="1" dirty="0"/>
                        <a:t>Kappa</a:t>
                      </a:r>
                    </a:p>
                  </a:txBody>
                  <a:tcPr/>
                </a:tc>
                <a:extLst>
                  <a:ext uri="{0D108BD9-81ED-4DB2-BD59-A6C34878D82A}">
                    <a16:rowId xmlns:a16="http://schemas.microsoft.com/office/drawing/2014/main" val="242936863"/>
                  </a:ext>
                </a:extLst>
              </a:tr>
              <a:tr h="370840">
                <a:tc>
                  <a:txBody>
                    <a:bodyPr/>
                    <a:lstStyle/>
                    <a:p>
                      <a:pPr algn="ctr"/>
                      <a:r>
                        <a:rPr lang="en-US" dirty="0"/>
                        <a:t>Random Forest</a:t>
                      </a:r>
                    </a:p>
                  </a:txBody>
                  <a:tcPr/>
                </a:tc>
                <a:tc>
                  <a:txBody>
                    <a:bodyPr/>
                    <a:lstStyle/>
                    <a:p>
                      <a:pPr algn="ctr"/>
                      <a:r>
                        <a:rPr lang="en-US" sz="1800" b="0" i="0" kern="1200" dirty="0">
                          <a:solidFill>
                            <a:schemeClr val="dk1"/>
                          </a:solidFill>
                          <a:effectLst/>
                          <a:latin typeface="+mn-lt"/>
                          <a:ea typeface="+mn-ea"/>
                          <a:cs typeface="+mn-cs"/>
                        </a:rPr>
                        <a:t>0.796</a:t>
                      </a:r>
                      <a:endParaRPr lang="en-US" b="0" dirty="0"/>
                    </a:p>
                  </a:txBody>
                  <a:tcPr/>
                </a:tc>
                <a:tc>
                  <a:txBody>
                    <a:bodyPr/>
                    <a:lstStyle/>
                    <a:p>
                      <a:pPr algn="ctr"/>
                      <a:r>
                        <a:rPr lang="en-US" sz="1800" b="0" i="0" kern="1200" dirty="0">
                          <a:solidFill>
                            <a:schemeClr val="dk1"/>
                          </a:solidFill>
                          <a:effectLst/>
                          <a:latin typeface="+mn-lt"/>
                          <a:ea typeface="+mn-ea"/>
                          <a:cs typeface="+mn-cs"/>
                        </a:rPr>
                        <a:t>0.796</a:t>
                      </a:r>
                      <a:endParaRPr lang="en-US" b="0" dirty="0"/>
                    </a:p>
                  </a:txBody>
                  <a:tcPr/>
                </a:tc>
                <a:extLst>
                  <a:ext uri="{0D108BD9-81ED-4DB2-BD59-A6C34878D82A}">
                    <a16:rowId xmlns:a16="http://schemas.microsoft.com/office/drawing/2014/main" val="802055523"/>
                  </a:ext>
                </a:extLst>
              </a:tr>
              <a:tr h="370840">
                <a:tc>
                  <a:txBody>
                    <a:bodyPr/>
                    <a:lstStyle/>
                    <a:p>
                      <a:pPr algn="ctr"/>
                      <a:r>
                        <a:rPr lang="en-US" dirty="0"/>
                        <a:t>KNN</a:t>
                      </a:r>
                    </a:p>
                  </a:txBody>
                  <a:tcPr/>
                </a:tc>
                <a:tc>
                  <a:txBody>
                    <a:bodyPr/>
                    <a:lstStyle/>
                    <a:p>
                      <a:pPr algn="ctr"/>
                      <a:r>
                        <a:rPr lang="en-US" sz="1800" b="0" i="0" kern="1200" dirty="0">
                          <a:solidFill>
                            <a:schemeClr val="dk1"/>
                          </a:solidFill>
                          <a:effectLst/>
                          <a:latin typeface="+mn-lt"/>
                          <a:ea typeface="+mn-ea"/>
                          <a:cs typeface="+mn-cs"/>
                        </a:rPr>
                        <a:t>0.591</a:t>
                      </a:r>
                      <a:endParaRPr lang="en-US" b="0" dirty="0"/>
                    </a:p>
                  </a:txBody>
                  <a:tcPr/>
                </a:tc>
                <a:tc>
                  <a:txBody>
                    <a:bodyPr/>
                    <a:lstStyle/>
                    <a:p>
                      <a:pPr algn="ctr"/>
                      <a:r>
                        <a:rPr lang="en-US" sz="1800" b="0" i="0" kern="1200" dirty="0">
                          <a:solidFill>
                            <a:schemeClr val="dk1"/>
                          </a:solidFill>
                          <a:effectLst/>
                          <a:latin typeface="+mn-lt"/>
                          <a:ea typeface="+mn-ea"/>
                          <a:cs typeface="+mn-cs"/>
                        </a:rPr>
                        <a:t>0.591</a:t>
                      </a:r>
                      <a:endParaRPr lang="en-US" b="0" dirty="0"/>
                    </a:p>
                  </a:txBody>
                  <a:tcPr/>
                </a:tc>
                <a:extLst>
                  <a:ext uri="{0D108BD9-81ED-4DB2-BD59-A6C34878D82A}">
                    <a16:rowId xmlns:a16="http://schemas.microsoft.com/office/drawing/2014/main" val="3760890665"/>
                  </a:ext>
                </a:extLst>
              </a:tr>
              <a:tr h="370840">
                <a:tc>
                  <a:txBody>
                    <a:bodyPr/>
                    <a:lstStyle/>
                    <a:p>
                      <a:pPr algn="ctr"/>
                      <a:r>
                        <a:rPr lang="en-US" dirty="0"/>
                        <a:t>C5.0</a:t>
                      </a:r>
                    </a:p>
                  </a:txBody>
                  <a:tcPr/>
                </a:tc>
                <a:tc>
                  <a:txBody>
                    <a:bodyPr/>
                    <a:lstStyle/>
                    <a:p>
                      <a:pPr algn="ctr"/>
                      <a:r>
                        <a:rPr lang="en-US" sz="1800" b="0" i="0" kern="1200" dirty="0">
                          <a:solidFill>
                            <a:schemeClr val="dk1"/>
                          </a:solidFill>
                          <a:effectLst/>
                          <a:latin typeface="+mn-lt"/>
                          <a:ea typeface="+mn-ea"/>
                          <a:cs typeface="+mn-cs"/>
                        </a:rPr>
                        <a:t>0.589</a:t>
                      </a:r>
                      <a:endParaRPr lang="en-US" b="0" dirty="0"/>
                    </a:p>
                  </a:txBody>
                  <a:tcPr/>
                </a:tc>
                <a:tc>
                  <a:txBody>
                    <a:bodyPr/>
                    <a:lstStyle/>
                    <a:p>
                      <a:pPr algn="ctr"/>
                      <a:r>
                        <a:rPr lang="en-US" sz="1800" b="0" i="0" kern="1200" dirty="0">
                          <a:solidFill>
                            <a:schemeClr val="dk1"/>
                          </a:solidFill>
                          <a:effectLst/>
                          <a:latin typeface="+mn-lt"/>
                          <a:ea typeface="+mn-ea"/>
                          <a:cs typeface="+mn-cs"/>
                        </a:rPr>
                        <a:t>0.588</a:t>
                      </a:r>
                      <a:endParaRPr lang="en-US" b="0" dirty="0"/>
                    </a:p>
                  </a:txBody>
                  <a:tcPr/>
                </a:tc>
                <a:extLst>
                  <a:ext uri="{0D108BD9-81ED-4DB2-BD59-A6C34878D82A}">
                    <a16:rowId xmlns:a16="http://schemas.microsoft.com/office/drawing/2014/main" val="2395638435"/>
                  </a:ext>
                </a:extLst>
              </a:tr>
            </a:tbl>
          </a:graphicData>
        </a:graphic>
      </p:graphicFrame>
      <p:graphicFrame>
        <p:nvGraphicFramePr>
          <p:cNvPr id="13" name="Table 12">
            <a:extLst>
              <a:ext uri="{FF2B5EF4-FFF2-40B4-BE49-F238E27FC236}">
                <a16:creationId xmlns:a16="http://schemas.microsoft.com/office/drawing/2014/main" id="{3E41AC69-C2B4-5F41-A595-889B4ADD87AE}"/>
              </a:ext>
            </a:extLst>
          </p:cNvPr>
          <p:cNvGraphicFramePr>
            <a:graphicFrameLocks noGrp="1"/>
          </p:cNvGraphicFramePr>
          <p:nvPr>
            <p:extLst>
              <p:ext uri="{D42A27DB-BD31-4B8C-83A1-F6EECF244321}">
                <p14:modId xmlns:p14="http://schemas.microsoft.com/office/powerpoint/2010/main" val="2265410293"/>
              </p:ext>
            </p:extLst>
          </p:nvPr>
        </p:nvGraphicFramePr>
        <p:xfrm>
          <a:off x="10045028" y="2793084"/>
          <a:ext cx="16256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027887672"/>
                    </a:ext>
                  </a:extLst>
                </a:gridCol>
              </a:tblGrid>
              <a:tr h="370840">
                <a:tc>
                  <a:txBody>
                    <a:bodyPr/>
                    <a:lstStyle/>
                    <a:p>
                      <a:pPr algn="ctr"/>
                      <a:r>
                        <a:rPr lang="en-US" dirty="0"/>
                        <a:t>Training Time</a:t>
                      </a:r>
                    </a:p>
                  </a:txBody>
                  <a:tcPr/>
                </a:tc>
                <a:extLst>
                  <a:ext uri="{0D108BD9-81ED-4DB2-BD59-A6C34878D82A}">
                    <a16:rowId xmlns:a16="http://schemas.microsoft.com/office/drawing/2014/main" val="3606267344"/>
                  </a:ext>
                </a:extLst>
              </a:tr>
              <a:tr h="370840">
                <a:tc>
                  <a:txBody>
                    <a:bodyPr/>
                    <a:lstStyle/>
                    <a:p>
                      <a:pPr algn="ctr"/>
                      <a:r>
                        <a:rPr lang="en-US" b="0" dirty="0"/>
                        <a:t>2.7 hours</a:t>
                      </a:r>
                    </a:p>
                  </a:txBody>
                  <a:tcPr/>
                </a:tc>
                <a:extLst>
                  <a:ext uri="{0D108BD9-81ED-4DB2-BD59-A6C34878D82A}">
                    <a16:rowId xmlns:a16="http://schemas.microsoft.com/office/drawing/2014/main" val="3330043136"/>
                  </a:ext>
                </a:extLst>
              </a:tr>
              <a:tr h="370840">
                <a:tc>
                  <a:txBody>
                    <a:bodyPr/>
                    <a:lstStyle/>
                    <a:p>
                      <a:pPr algn="ctr"/>
                      <a:r>
                        <a:rPr lang="en-US" b="0" dirty="0"/>
                        <a:t>48 minutes</a:t>
                      </a:r>
                    </a:p>
                  </a:txBody>
                  <a:tcPr/>
                </a:tc>
                <a:extLst>
                  <a:ext uri="{0D108BD9-81ED-4DB2-BD59-A6C34878D82A}">
                    <a16:rowId xmlns:a16="http://schemas.microsoft.com/office/drawing/2014/main" val="110486154"/>
                  </a:ext>
                </a:extLst>
              </a:tr>
              <a:tr h="370840">
                <a:tc>
                  <a:txBody>
                    <a:bodyPr/>
                    <a:lstStyle/>
                    <a:p>
                      <a:pPr algn="ctr"/>
                      <a:r>
                        <a:rPr lang="en-US" b="0" dirty="0"/>
                        <a:t>15 minutes</a:t>
                      </a:r>
                    </a:p>
                  </a:txBody>
                  <a:tcPr/>
                </a:tc>
                <a:extLst>
                  <a:ext uri="{0D108BD9-81ED-4DB2-BD59-A6C34878D82A}">
                    <a16:rowId xmlns:a16="http://schemas.microsoft.com/office/drawing/2014/main" val="721840030"/>
                  </a:ext>
                </a:extLst>
              </a:tr>
            </a:tbl>
          </a:graphicData>
        </a:graphic>
      </p:graphicFrame>
      <p:sp>
        <p:nvSpPr>
          <p:cNvPr id="14" name="Right Brace 13">
            <a:extLst>
              <a:ext uri="{FF2B5EF4-FFF2-40B4-BE49-F238E27FC236}">
                <a16:creationId xmlns:a16="http://schemas.microsoft.com/office/drawing/2014/main" id="{5F007107-519D-AC4A-85DB-2C39DE736CF3}"/>
              </a:ext>
            </a:extLst>
          </p:cNvPr>
          <p:cNvSpPr/>
          <p:nvPr/>
        </p:nvSpPr>
        <p:spPr>
          <a:xfrm>
            <a:off x="5244975" y="926275"/>
            <a:ext cx="1113526" cy="5289127"/>
          </a:xfrm>
          <a:prstGeom prst="rightBrace">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2990563A-195E-3444-9F92-F7ABEB3B72DE}"/>
              </a:ext>
            </a:extLst>
          </p:cNvPr>
          <p:cNvSpPr txBox="1"/>
          <p:nvPr/>
        </p:nvSpPr>
        <p:spPr>
          <a:xfrm>
            <a:off x="5805700" y="4915372"/>
            <a:ext cx="6386300" cy="369332"/>
          </a:xfrm>
          <a:prstGeom prst="rect">
            <a:avLst/>
          </a:prstGeom>
          <a:noFill/>
        </p:spPr>
        <p:txBody>
          <a:bodyPr wrap="none" rtlCol="0">
            <a:spAutoFit/>
          </a:bodyPr>
          <a:lstStyle/>
          <a:p>
            <a:r>
              <a:rPr lang="en-US" dirty="0"/>
              <a:t>Random Forest produced the best results but took the most time. </a:t>
            </a:r>
          </a:p>
        </p:txBody>
      </p:sp>
      <p:sp>
        <p:nvSpPr>
          <p:cNvPr id="3" name="Rectangle 2">
            <a:extLst>
              <a:ext uri="{FF2B5EF4-FFF2-40B4-BE49-F238E27FC236}">
                <a16:creationId xmlns:a16="http://schemas.microsoft.com/office/drawing/2014/main" id="{24648305-BFB2-8945-AD64-7326BC80EAF2}"/>
              </a:ext>
            </a:extLst>
          </p:cNvPr>
          <p:cNvSpPr/>
          <p:nvPr/>
        </p:nvSpPr>
        <p:spPr>
          <a:xfrm>
            <a:off x="6888550" y="709787"/>
            <a:ext cx="3621111" cy="1477328"/>
          </a:xfrm>
          <a:prstGeom prst="rect">
            <a:avLst/>
          </a:prstGeom>
        </p:spPr>
        <p:txBody>
          <a:bodyPr wrap="square">
            <a:spAutoFit/>
          </a:bodyPr>
          <a:lstStyle/>
          <a:p>
            <a:r>
              <a:rPr lang="en-US" b="1" dirty="0"/>
              <a:t>To recap, all 3 Building contained: </a:t>
            </a:r>
          </a:p>
          <a:p>
            <a:pPr lvl="1"/>
            <a:r>
              <a:rPr lang="en-US" b="1" dirty="0"/>
              <a:t>Floors</a:t>
            </a:r>
            <a:r>
              <a:rPr lang="en-US" dirty="0"/>
              <a:t>: 13</a:t>
            </a:r>
          </a:p>
          <a:p>
            <a:pPr lvl="1"/>
            <a:r>
              <a:rPr lang="en-US" b="1" dirty="0"/>
              <a:t>Rooms</a:t>
            </a:r>
            <a:r>
              <a:rPr lang="en-US" dirty="0"/>
              <a:t>: 725</a:t>
            </a:r>
          </a:p>
          <a:p>
            <a:pPr lvl="1"/>
            <a:r>
              <a:rPr lang="en-US" b="1" dirty="0"/>
              <a:t>Locations</a:t>
            </a:r>
            <a:r>
              <a:rPr lang="en-US" dirty="0"/>
              <a:t>: 933</a:t>
            </a:r>
          </a:p>
          <a:p>
            <a:pPr lvl="1"/>
            <a:r>
              <a:rPr lang="en-US" b="1" dirty="0"/>
              <a:t>WAP Signals:</a:t>
            </a:r>
            <a:r>
              <a:rPr lang="en-US" dirty="0"/>
              <a:t> 520</a:t>
            </a:r>
          </a:p>
        </p:txBody>
      </p:sp>
    </p:spTree>
    <p:extLst>
      <p:ext uri="{BB962C8B-B14F-4D97-AF65-F5344CB8AC3E}">
        <p14:creationId xmlns:p14="http://schemas.microsoft.com/office/powerpoint/2010/main" val="157103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749</Words>
  <Application>Microsoft Macintosh PowerPoint</Application>
  <PresentationFormat>Widescreen</PresentationFormat>
  <Paragraphs>226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Wi-Fi Fingerprinting Analysis </vt:lpstr>
      <vt:lpstr>Objective &amp; Resources</vt:lpstr>
      <vt:lpstr>Assign a Dependent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Fingerprinting Analysis </dc:title>
  <dc:creator>Monika Spreitzer</dc:creator>
  <cp:lastModifiedBy>Monika Spreitzer</cp:lastModifiedBy>
  <cp:revision>17</cp:revision>
  <dcterms:created xsi:type="dcterms:W3CDTF">2020-11-17T03:00:33Z</dcterms:created>
  <dcterms:modified xsi:type="dcterms:W3CDTF">2021-01-11T23:46:38Z</dcterms:modified>
</cp:coreProperties>
</file>