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7" r:id="rId3"/>
    <p:sldId id="288" r:id="rId4"/>
    <p:sldId id="298" r:id="rId5"/>
    <p:sldId id="289" r:id="rId6"/>
    <p:sldId id="290" r:id="rId7"/>
    <p:sldId id="291" r:id="rId8"/>
    <p:sldId id="292" r:id="rId9"/>
    <p:sldId id="293" r:id="rId10"/>
    <p:sldId id="295" r:id="rId11"/>
    <p:sldId id="296" r:id="rId12"/>
    <p:sldId id="297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748"/>
  </p:normalViewPr>
  <p:slideViewPr>
    <p:cSldViewPr snapToGrid="0" snapToObjects="1">
      <p:cViewPr varScale="1">
        <p:scale>
          <a:sx n="102" d="100"/>
          <a:sy n="102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94EC8-14C7-C244-BB5F-14DF0BFDF1D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15442-2F4C-E043-BB4A-4206B63E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5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16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4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8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6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 dem 1.1.2020 gelten neue Vorschriften </a:t>
            </a:r>
            <a:r>
              <a:rPr lang="de-DE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für</a:t>
            </a:r>
            <a:r>
              <a:rPr lang="de-DE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„elektronische Aufzeichnungssysteme, die </a:t>
            </a:r>
            <a:r>
              <a:rPr lang="de-DE" sz="1200" i="1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‚</a:t>
            </a:r>
            <a:r>
              <a:rPr lang="de-DE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Kassenfunktion’ haben”: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mit diesen Systemen aufgezeichneten Daten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müssen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durch eine zertifizierte technische Sicherheitseinrichtung (TSE) gegen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nachträgliche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Veränderungen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geschützt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werden.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Betriebsprüfungen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müssen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aufgezeichneten Daten in einem standardisierten Format – der „Digitalen Schnittstelle der Finanzverwaltung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für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Kassensysteme” (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DSFinV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-K) – vorgelegt werden. 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neuen Pflichten </a:t>
            </a:r>
            <a:endParaRPr lang="de-DE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noProof="0" dirty="0"/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wesentlichen Anforderungen ergeben sich direkt aus dem Gesetz (§146a Abgabenord- </a:t>
            </a:r>
            <a:endParaRPr lang="de-DE" dirty="0">
              <a:effectLst/>
            </a:endParaRP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und der Kassensicherungsverordnung (KassenSichV): </a:t>
            </a:r>
            <a:endParaRPr lang="de-DE" dirty="0">
              <a:effectLst/>
            </a:endParaRP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Einzelaufzeichnung: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Geschäftsvorfälle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anderen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Vorgänge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müssen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einzeln,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vollständig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richtig, zeitgerecht und geordnet aufgezeichnet werden. </a:t>
            </a:r>
            <a:endParaRPr lang="de-DE" dirty="0">
              <a:effectLst/>
            </a:endParaRP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TSE-Pflicht: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digitalen Aufzeichnungen sind durch eine zertifizierte technische Sicherheitseinrichtung zu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schützen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de-DE" dirty="0">
              <a:effectLst/>
            </a:endParaRP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Datensicherung / Archivierung: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digitalen Aufzeichnungen sind zu sichern und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für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Kassen-Nachschauen sowie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Außenprüfungen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verfügbar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halten. </a:t>
            </a:r>
            <a:endParaRPr lang="de-DE" dirty="0">
              <a:effectLst/>
            </a:endParaRP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Belegausgabepflicht: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 am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Geschäftsvorfall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Beteiligten ist ein Beleg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über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Geschäftsvorfall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auszustellen und zur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Verfügung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stellen. </a:t>
            </a:r>
            <a:endParaRPr lang="de-DE" dirty="0">
              <a:effectLst/>
            </a:endParaRP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Meldepflicht: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zuständigen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Finanzamt muss die Anschaffung und Außerbetriebnahme eines elektronischen Aufzeichnungssystems innerhalb eines Monats mitgeteilt werden. </a:t>
            </a:r>
            <a:endParaRPr lang="de-DE" dirty="0">
              <a:effectLst/>
            </a:endParaRPr>
          </a:p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98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4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28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Das Kassensystem kommuniziert mit der ft.Middleware über das </a:t>
            </a:r>
            <a:r>
              <a:rPr lang="de-DE" noProof="0" dirty="0" err="1"/>
              <a:t>iPOS</a:t>
            </a:r>
            <a:r>
              <a:rPr lang="de-DE" noProof="0" dirty="0"/>
              <a:t> Interface. </a:t>
            </a:r>
          </a:p>
          <a:p>
            <a:r>
              <a:rPr lang="de-DE" noProof="0" dirty="0"/>
              <a:t>Das </a:t>
            </a:r>
            <a:r>
              <a:rPr lang="de-DE" noProof="0" dirty="0" err="1"/>
              <a:t>iPOS</a:t>
            </a:r>
            <a:r>
              <a:rPr lang="de-DE" noProof="0" dirty="0"/>
              <a:t> Interface ist gleich für alle unterstützen Länder.</a:t>
            </a:r>
          </a:p>
          <a:p>
            <a:r>
              <a:rPr lang="de-DE" noProof="0" dirty="0"/>
              <a:t>Das </a:t>
            </a:r>
            <a:r>
              <a:rPr lang="de-DE" noProof="0" dirty="0" err="1"/>
              <a:t>iPOS</a:t>
            </a:r>
            <a:r>
              <a:rPr lang="de-DE" noProof="0" dirty="0"/>
              <a:t> Interface ist über REST, </a:t>
            </a:r>
            <a:r>
              <a:rPr lang="de-DE" noProof="0" dirty="0" err="1"/>
              <a:t>gRPC</a:t>
            </a:r>
            <a:r>
              <a:rPr lang="de-DE" noProof="0" dirty="0"/>
              <a:t>, WCF, TCP-Stream und Serial-Stream erreichbar.</a:t>
            </a:r>
          </a:p>
          <a:p>
            <a:r>
              <a:rPr lang="de-DE" noProof="0" dirty="0"/>
              <a:t>Das </a:t>
            </a:r>
            <a:r>
              <a:rPr lang="de-DE" noProof="0" dirty="0" err="1"/>
              <a:t>iPOS</a:t>
            </a:r>
            <a:r>
              <a:rPr lang="de-DE" noProof="0" dirty="0"/>
              <a:t> Interface bietet 3 Methoden: Echo (Verfügbarkeit prüfen), Sign (Signieren der Belegdaten, Absetzen von Sonderbelegen), Journal (Export von Daten)</a:t>
            </a:r>
          </a:p>
          <a:p>
            <a:r>
              <a:rPr lang="de-DE" noProof="0" dirty="0"/>
              <a:t>Die Request werden im </a:t>
            </a:r>
            <a:r>
              <a:rPr lang="de-DE" noProof="0" dirty="0" err="1"/>
              <a:t>ft.SecurityMechanism</a:t>
            </a:r>
            <a:r>
              <a:rPr lang="de-DE" noProof="0" dirty="0"/>
              <a:t> bearbeitet. Dieser kümmert sich um die Signierung und Persistenz der Daten.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2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Erläuterung der Sign Methode des IPOS Interface. </a:t>
            </a:r>
          </a:p>
          <a:p>
            <a:r>
              <a:rPr lang="de-DE" noProof="0" dirty="0"/>
              <a:t>Kassensystem sendet mit XML oder JSON formatierte Daten über die Sign Methode an die Middleware</a:t>
            </a:r>
          </a:p>
          <a:p>
            <a:r>
              <a:rPr lang="de-DE" noProof="0" dirty="0"/>
              <a:t>Die Daten sind in 4 Blöcke aufgeteilt: Headerdaten, Charge-Items, Pay-Items, und </a:t>
            </a:r>
            <a:r>
              <a:rPr lang="de-DE" noProof="0" dirty="0" err="1"/>
              <a:t>Footerdaten</a:t>
            </a:r>
            <a:r>
              <a:rPr lang="de-DE" noProof="0" dirty="0"/>
              <a:t>.</a:t>
            </a:r>
          </a:p>
          <a:p>
            <a:r>
              <a:rPr lang="de-DE" noProof="0" dirty="0"/>
              <a:t>Die Middleware prozessiert die Daten und sendet </a:t>
            </a:r>
            <a:r>
              <a:rPr lang="de-DE" b="1" noProof="0" dirty="0"/>
              <a:t>nur zusätzliche Daten </a:t>
            </a:r>
            <a:r>
              <a:rPr lang="de-DE" b="0" noProof="0" dirty="0"/>
              <a:t>zurück an das Kassensystem zurück. Wichtigster Block ist hierbei der „</a:t>
            </a:r>
            <a:r>
              <a:rPr lang="de-DE" b="0" noProof="0" dirty="0" err="1"/>
              <a:t>Signatures</a:t>
            </a:r>
            <a:r>
              <a:rPr lang="de-DE" b="0" noProof="0" dirty="0"/>
              <a:t>“ Block. </a:t>
            </a:r>
            <a:r>
              <a:rPr lang="de-DE" b="1" noProof="0" dirty="0"/>
              <a:t>Die initial an die ft.Middleware gesendeten Daten werden nicht zurückgesendet</a:t>
            </a:r>
            <a:r>
              <a:rPr lang="de-DE" b="0" noProof="0" dirty="0"/>
              <a:t>.</a:t>
            </a:r>
            <a:endParaRPr lang="de-DE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0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00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0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B94D-85D3-BC40-BE2B-145A82AA6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8EB5-D972-BE44-A870-3540F115A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0FDB4-E708-8041-9ED6-4FC33166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9A4E-B923-FA4B-9D87-17B68984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22D0-6691-6D4D-8491-7ADE91E2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F8B1-E345-E142-997F-A68D43F3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CB2D4-693A-9B41-8BA1-394BDFA72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14AD-84E9-4A40-9F17-7DDBBAB4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9821F-937E-704E-B265-18BB2877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5E08D-82A2-E643-89D9-4BD3432E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1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7E25A-57E7-8842-9A75-A0837BECA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E8422-60A9-9343-9CF8-1D7B5B6F7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FDFB-72ED-FD4D-BEC2-145D000A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B66E3-FCB9-F343-8AD9-8E85CD93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828F-B40C-D54D-975E-96947DB4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5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950E-4122-0F49-993B-4A0E9D20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0F3A-4B23-F048-894A-F305161A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DBBD8-40C9-5747-8A5E-C939C4B8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48D65-2831-7944-B6E9-336B5174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4CD28-6202-694F-8CBD-AF8F2534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1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1E12-6130-1E47-9533-2B79BF99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0E4EB-31B5-E54E-96D0-B08EDFB5B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921E0-BA07-B147-8301-EB3BA25D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65135-6AB9-BC4B-89FD-77C7BA4A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58A2D-EB3A-CC44-AD50-8643EBED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1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FF17-54B6-784F-A33C-2D3EE0D1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D782-670A-C345-BCD8-3A5E75E99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835AC-EB39-144D-83F2-119F2BACA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8D39E-FDB1-DF41-B241-D60143B7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2189-69B4-1E4A-80F3-EF7CEA46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550DA-EB13-DA47-B9FE-C8E9A85B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C847-10AC-0941-853E-340C8F00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C6AAD-8AD4-7C47-ACD8-5C9C4B61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77FDC-0CBC-7F4D-A90E-BC95FDF8F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CF685-1B8A-0446-9E05-961987D6B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746FE-B319-094B-B40A-D9C94431A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69F13-0531-8248-92FF-F04B3801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792B0-ED6B-F441-A7B7-E6C1E3F6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B6FC6-2CE4-7044-916D-81C66B5E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4E3D-1DDD-2E4D-9DE3-95E342CF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BDA4B-25FA-3247-AFC4-E161FB6E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65DB2-1E57-8045-9B3F-BCFDB9EF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01E73-6D8B-B643-81D7-7929E93D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69AD3-530B-CB4E-A4F0-528485AC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FF324-226B-2140-A489-AACE76FE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82BE3-AD47-E94A-934B-F7412293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035C-C52D-1147-9CBE-18A5E695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B943-7533-8B42-A347-52A8BB4E6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59D7D-86E1-C249-BADB-B2CFE1031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2EDBD-A75A-EC43-A263-A66ED1A9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084A6-52FA-DA4A-BEDC-02029B2C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1987B-4C62-F140-8444-FA9EDDE0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2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6950-A893-4647-81EA-21956C03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2FA37-2D37-F045-A70A-9A0CF499A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4A3FE-1A0F-F34B-AF62-B5DD7960A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85033-EA73-2D4D-9FDF-784701F6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EB513-35D3-2A44-A863-F36CB914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64B82-42CB-B24B-9507-2D8B0632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D37C8-E054-4B4D-9A68-DB2EA6A0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FD184-DA4B-F543-B566-F08598071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4EB0C-CCA1-384A-ACD9-2F32C5408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2B9A2-E9F6-E646-ADD7-254B6AD8866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36701-6F84-924D-AFEF-22FF637E8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38145-295C-424F-84B1-79FF7C533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9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9A57-A480-4C45-A41F-E6B7CF6B4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ft.Middleware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99C19-2EA9-4A42-BE7B-BC1A58525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unsere Lösung für Kassenhersteller</a:t>
            </a:r>
          </a:p>
        </p:txBody>
      </p:sp>
    </p:spTree>
    <p:extLst>
      <p:ext uri="{BB962C8B-B14F-4D97-AF65-F5344CB8AC3E}">
        <p14:creationId xmlns:p14="http://schemas.microsoft.com/office/powerpoint/2010/main" val="76797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Datenfluss der Sonderbelege </a:t>
            </a:r>
            <a:br>
              <a:rPr lang="de-DE" sz="2800" dirty="0"/>
            </a:br>
            <a:r>
              <a:rPr lang="de-DE" sz="2000" dirty="0"/>
              <a:t>(aktivieren Funktionalität: initial-, zero-, </a:t>
            </a:r>
            <a:r>
              <a:rPr lang="de-DE" sz="2000" dirty="0" err="1"/>
              <a:t>daily</a:t>
            </a:r>
            <a:r>
              <a:rPr lang="de-DE" sz="2000" dirty="0"/>
              <a:t>-, </a:t>
            </a:r>
            <a:r>
              <a:rPr lang="de-DE" sz="2000" dirty="0" err="1"/>
              <a:t>monthly</a:t>
            </a:r>
            <a:r>
              <a:rPr lang="de-DE" sz="2000" dirty="0"/>
              <a:t>-, …)</a:t>
            </a:r>
            <a:br>
              <a:rPr lang="de-DE" sz="2800" dirty="0"/>
            </a:br>
            <a:endParaRPr lang="de-DE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9D593-4D41-3A4A-9513-9042BB10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975487" y="1690688"/>
            <a:ext cx="8508238" cy="4613402"/>
          </a:xfrm>
        </p:spPr>
      </p:pic>
    </p:spTree>
    <p:extLst>
      <p:ext uri="{BB962C8B-B14F-4D97-AF65-F5344CB8AC3E}">
        <p14:creationId xmlns:p14="http://schemas.microsoft.com/office/powerpoint/2010/main" val="91852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Datenfluss im Fehlerfall</a:t>
            </a:r>
            <a:br>
              <a:rPr lang="de-DE" sz="2800" dirty="0"/>
            </a:br>
            <a:r>
              <a:rPr lang="de-DE" sz="2000" dirty="0"/>
              <a:t>(TSE fällt aus)</a:t>
            </a:r>
            <a:br>
              <a:rPr lang="de-DE" sz="2800" dirty="0"/>
            </a:br>
            <a:endParaRPr lang="de-DE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9D593-4D41-3A4A-9513-9042BB10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975487" y="1690688"/>
            <a:ext cx="8508238" cy="4613402"/>
          </a:xfrm>
        </p:spPr>
      </p:pic>
    </p:spTree>
    <p:extLst>
      <p:ext uri="{BB962C8B-B14F-4D97-AF65-F5344CB8AC3E}">
        <p14:creationId xmlns:p14="http://schemas.microsoft.com/office/powerpoint/2010/main" val="181742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Datenfluss im Fehlerfall</a:t>
            </a:r>
            <a:br>
              <a:rPr lang="de-DE" sz="2800" dirty="0"/>
            </a:br>
            <a:r>
              <a:rPr lang="de-DE" sz="2000" dirty="0"/>
              <a:t>(ft.Middleware fällt aus)</a:t>
            </a:r>
            <a:br>
              <a:rPr lang="de-DE" sz="2800" dirty="0"/>
            </a:br>
            <a:endParaRPr lang="de-DE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9D593-4D41-3A4A-9513-9042BB10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975487" y="1690688"/>
            <a:ext cx="8508238" cy="4613402"/>
          </a:xfrm>
        </p:spPr>
      </p:pic>
    </p:spTree>
    <p:extLst>
      <p:ext uri="{BB962C8B-B14F-4D97-AF65-F5344CB8AC3E}">
        <p14:creationId xmlns:p14="http://schemas.microsoft.com/office/powerpoint/2010/main" val="335284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D663-EFD2-4B90-B362-356A1BAE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Herausforderungen für Kassenhersteller</a:t>
            </a:r>
          </a:p>
          <a:p>
            <a:r>
              <a:rPr lang="de-DE" dirty="0"/>
              <a:t>ft.Middleware als Lösung</a:t>
            </a:r>
          </a:p>
          <a:p>
            <a:r>
              <a:rPr lang="de-DE" dirty="0"/>
              <a:t>Funktionsweise</a:t>
            </a:r>
          </a:p>
          <a:p>
            <a:r>
              <a:rPr lang="de-DE" dirty="0"/>
              <a:t>Schnittstelle</a:t>
            </a:r>
          </a:p>
          <a:p>
            <a:r>
              <a:rPr lang="de-DE" dirty="0"/>
              <a:t>Portal und Konfiguration</a:t>
            </a:r>
          </a:p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&amp; Dokumentation</a:t>
            </a:r>
          </a:p>
        </p:txBody>
      </p:sp>
    </p:spTree>
    <p:extLst>
      <p:ext uri="{BB962C8B-B14F-4D97-AF65-F5344CB8AC3E}">
        <p14:creationId xmlns:p14="http://schemas.microsoft.com/office/powerpoint/2010/main" val="262400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 </a:t>
            </a:r>
            <a:r>
              <a:rPr lang="de-DE" dirty="0" err="1"/>
              <a:t>Fiskalisierung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D663-EFD2-4B90-B362-356A1BAE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=&gt; Konformität mit den nationalen Gesetzen implementieren</a:t>
            </a:r>
          </a:p>
        </p:txBody>
      </p:sp>
    </p:spTree>
    <p:extLst>
      <p:ext uri="{BB962C8B-B14F-4D97-AF65-F5344CB8AC3E}">
        <p14:creationId xmlns:p14="http://schemas.microsoft.com/office/powerpoint/2010/main" val="368187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 in Deutschland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D663-EFD2-4B90-B362-356A1BAE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Neue Pflichten für Kassensysteme (01.01.2020)</a:t>
            </a:r>
          </a:p>
          <a:p>
            <a:pPr lvl="1"/>
            <a:r>
              <a:rPr lang="de-DE" dirty="0"/>
              <a:t>Einzelaufzeichnung</a:t>
            </a:r>
          </a:p>
          <a:p>
            <a:pPr lvl="1"/>
            <a:r>
              <a:rPr lang="de-DE" dirty="0"/>
              <a:t>TSE-Pflicht</a:t>
            </a:r>
          </a:p>
          <a:p>
            <a:pPr lvl="1"/>
            <a:r>
              <a:rPr lang="de-DE" dirty="0"/>
              <a:t>Archivierung</a:t>
            </a:r>
          </a:p>
          <a:p>
            <a:pPr lvl="1"/>
            <a:r>
              <a:rPr lang="de-DE" dirty="0"/>
              <a:t>Belegausgabepflicht</a:t>
            </a:r>
          </a:p>
          <a:p>
            <a:pPr lvl="1"/>
            <a:r>
              <a:rPr lang="de-DE" dirty="0"/>
              <a:t>Meldepflicht </a:t>
            </a:r>
          </a:p>
          <a:p>
            <a:endParaRPr lang="de-DE" dirty="0"/>
          </a:p>
          <a:p>
            <a:r>
              <a:rPr lang="de-DE" dirty="0"/>
              <a:t>Integration einer oder mehrerer TSE-Lösungen</a:t>
            </a:r>
          </a:p>
          <a:p>
            <a:r>
              <a:rPr lang="de-DE" dirty="0"/>
              <a:t>Anpassungen für </a:t>
            </a:r>
            <a:r>
              <a:rPr lang="de-DE" dirty="0" err="1"/>
              <a:t>DSFinV</a:t>
            </a:r>
            <a:r>
              <a:rPr lang="de-DE" dirty="0"/>
              <a:t>-K</a:t>
            </a:r>
          </a:p>
        </p:txBody>
      </p:sp>
    </p:spTree>
    <p:extLst>
      <p:ext uri="{BB962C8B-B14F-4D97-AF65-F5344CB8AC3E}">
        <p14:creationId xmlns:p14="http://schemas.microsoft.com/office/powerpoint/2010/main" val="41898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ft.Middleware als Lösung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D663-EFD2-4B90-B362-356A1BAE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Compliance-As-A-Service durch Integration ins Kassensystem.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u="sng" dirty="0"/>
              <a:t>Vorteile:</a:t>
            </a:r>
          </a:p>
          <a:p>
            <a:r>
              <a:rPr lang="de-DE" dirty="0"/>
              <a:t>International gleiche Schnittstelle (DE, AT, FR)</a:t>
            </a:r>
          </a:p>
          <a:p>
            <a:r>
              <a:rPr lang="de-DE" dirty="0"/>
              <a:t>Anbindung aller TSE-Lösungen</a:t>
            </a:r>
          </a:p>
          <a:p>
            <a:r>
              <a:rPr lang="de-DE" dirty="0"/>
              <a:t>Export der Daten in den gesetzlich vorgegebenen Formaten</a:t>
            </a:r>
          </a:p>
          <a:p>
            <a:r>
              <a:rPr lang="de-DE" dirty="0"/>
              <a:t>Kann lokal oder im Rechenzentrum betrieben werden</a:t>
            </a:r>
          </a:p>
          <a:p>
            <a:r>
              <a:rPr lang="de-DE" dirty="0"/>
              <a:t>Kostenlos</a:t>
            </a:r>
          </a:p>
        </p:txBody>
      </p:sp>
    </p:spTree>
    <p:extLst>
      <p:ext uri="{BB962C8B-B14F-4D97-AF65-F5344CB8AC3E}">
        <p14:creationId xmlns:p14="http://schemas.microsoft.com/office/powerpoint/2010/main" val="311748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ft.Middleware als Lösung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D663-EFD2-4B90-B362-356A1BAE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Wieso ist die ft.Middleware kostenlos?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erleichtert die „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buy</a:t>
            </a:r>
            <a:r>
              <a:rPr lang="de-DE" dirty="0"/>
              <a:t>“ Entscheidung</a:t>
            </a:r>
          </a:p>
          <a:p>
            <a:r>
              <a:rPr lang="de-DE" dirty="0"/>
              <a:t>fiskaltrust bietet über Kassenhändler </a:t>
            </a:r>
            <a:r>
              <a:rPr lang="de-DE" dirty="0" err="1"/>
              <a:t>Fiskalisierungsprodukte</a:t>
            </a:r>
            <a:r>
              <a:rPr lang="de-DE" dirty="0"/>
              <a:t> für Kassenbetreiber an, z.B.:</a:t>
            </a:r>
          </a:p>
          <a:p>
            <a:pPr lvl="1"/>
            <a:r>
              <a:rPr lang="de-DE" dirty="0"/>
              <a:t>Revisionssichere Archivierung der Daten</a:t>
            </a:r>
          </a:p>
          <a:p>
            <a:pPr lvl="1"/>
            <a:r>
              <a:rPr lang="de-DE" dirty="0"/>
              <a:t>Automatisierte Meldungen ans Finanzamt</a:t>
            </a:r>
          </a:p>
          <a:p>
            <a:pPr lvl="1"/>
            <a:r>
              <a:rPr lang="de-DE" dirty="0"/>
              <a:t>Sorglos-Pakete mit und ohne TSE As-A-Service</a:t>
            </a:r>
          </a:p>
        </p:txBody>
      </p:sp>
    </p:spTree>
    <p:extLst>
      <p:ext uri="{BB962C8B-B14F-4D97-AF65-F5344CB8AC3E}">
        <p14:creationId xmlns:p14="http://schemas.microsoft.com/office/powerpoint/2010/main" val="11697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Funktionsweise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9D593-4D41-3A4A-9513-9042BB10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606210" y="1825625"/>
            <a:ext cx="8979579" cy="4351337"/>
          </a:xfrm>
        </p:spPr>
      </p:pic>
    </p:spTree>
    <p:extLst>
      <p:ext uri="{BB962C8B-B14F-4D97-AF65-F5344CB8AC3E}">
        <p14:creationId xmlns:p14="http://schemas.microsoft.com/office/powerpoint/2010/main" val="154382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9D593-4D41-3A4A-9513-9042BB10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606210" y="1684563"/>
            <a:ext cx="8979579" cy="4037115"/>
          </a:xfrm>
        </p:spPr>
      </p:pic>
    </p:spTree>
    <p:extLst>
      <p:ext uri="{BB962C8B-B14F-4D97-AF65-F5344CB8AC3E}">
        <p14:creationId xmlns:p14="http://schemas.microsoft.com/office/powerpoint/2010/main" val="8584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Datenfluss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9D593-4D41-3A4A-9513-9042BB10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973533" y="1690688"/>
            <a:ext cx="9643364" cy="4613402"/>
          </a:xfrm>
        </p:spPr>
      </p:pic>
    </p:spTree>
    <p:extLst>
      <p:ext uri="{BB962C8B-B14F-4D97-AF65-F5344CB8AC3E}">
        <p14:creationId xmlns:p14="http://schemas.microsoft.com/office/powerpoint/2010/main" val="377908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595</Words>
  <Application>Microsoft Macintosh PowerPoint</Application>
  <PresentationFormat>Widescreen</PresentationFormat>
  <Paragraphs>77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ft.Middleware</vt:lpstr>
      <vt:lpstr>Agenda</vt:lpstr>
      <vt:lpstr>Herausforderung Fiskalisierung</vt:lpstr>
      <vt:lpstr>Herausforderung in Deutschland</vt:lpstr>
      <vt:lpstr>ft.Middleware als Lösung</vt:lpstr>
      <vt:lpstr>ft.Middleware als Lösung</vt:lpstr>
      <vt:lpstr>Funktionsweise</vt:lpstr>
      <vt:lpstr>Sign</vt:lpstr>
      <vt:lpstr>Datenfluss</vt:lpstr>
      <vt:lpstr>Datenfluss der Sonderbelege  (aktivieren Funktionalität: initial-, zero-, daily-, monthly-, …) </vt:lpstr>
      <vt:lpstr>Datenfluss im Fehlerfall (TSE fällt aus) </vt:lpstr>
      <vt:lpstr>Datenfluss im Fehlerfall (ft.Middleware fällt aus)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ft.Middleware</dc:title>
  <dc:creator>Christian Rogobete</dc:creator>
  <cp:lastModifiedBy>Christian Rogobete</cp:lastModifiedBy>
  <cp:revision>44</cp:revision>
  <dcterms:created xsi:type="dcterms:W3CDTF">2020-08-07T09:00:55Z</dcterms:created>
  <dcterms:modified xsi:type="dcterms:W3CDTF">2020-08-11T12:53:48Z</dcterms:modified>
</cp:coreProperties>
</file>