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87" r:id="rId3"/>
    <p:sldId id="288" r:id="rId4"/>
    <p:sldId id="298" r:id="rId5"/>
    <p:sldId id="289" r:id="rId6"/>
    <p:sldId id="290" r:id="rId7"/>
    <p:sldId id="291" r:id="rId8"/>
    <p:sldId id="292" r:id="rId9"/>
    <p:sldId id="293" r:id="rId10"/>
    <p:sldId id="295" r:id="rId11"/>
    <p:sldId id="296" r:id="rId12"/>
    <p:sldId id="297" r:id="rId13"/>
    <p:sldId id="299"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3197"/>
  </p:normalViewPr>
  <p:slideViewPr>
    <p:cSldViewPr snapToGrid="0" snapToObjects="1">
      <p:cViewPr varScale="1">
        <p:scale>
          <a:sx n="78" d="100"/>
          <a:sy n="78" d="100"/>
        </p:scale>
        <p:origin x="2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94EC8-14C7-C244-BB5F-14DF0BFDF1DB}" type="datetimeFigureOut">
              <a:rPr lang="en-US" smtClean="0"/>
              <a:t>8/17/20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5442-2F4C-E043-BB4A-4206B63E6321}" type="slidenum">
              <a:rPr lang="en-US" smtClean="0"/>
              <a:t>‹#›</a:t>
            </a:fld>
            <a:endParaRPr lang="en-US"/>
          </a:p>
        </p:txBody>
      </p:sp>
    </p:spTree>
    <p:extLst>
      <p:ext uri="{BB962C8B-B14F-4D97-AF65-F5344CB8AC3E}">
        <p14:creationId xmlns:p14="http://schemas.microsoft.com/office/powerpoint/2010/main" val="25981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TSE aus, so kann das POS-System weiter betrieben werden bis die TSE wieder angebunden wird. Die Requests werden in diesem Fall weiter an die </a:t>
            </a:r>
            <a:r>
              <a:rPr lang="de-DE" noProof="0" dirty="0" err="1"/>
              <a:t>fiskaltrust.Middleware</a:t>
            </a:r>
            <a:r>
              <a:rPr lang="de-DE" noProof="0" dirty="0"/>
              <a:t> gesendet.</a:t>
            </a:r>
          </a:p>
          <a:p>
            <a:endParaRPr lang="de-DE" noProof="0" dirty="0"/>
          </a:p>
          <a:p>
            <a:pPr marL="228600" indent="-228600">
              <a:buAutoNum type="arabicPeriod"/>
            </a:pPr>
            <a:r>
              <a:rPr lang="de-DE" noProof="0" dirty="0"/>
              <a:t>Das POS-System sammelt die </a:t>
            </a:r>
            <a:r>
              <a:rPr lang="de-DE" noProof="0" dirty="0" err="1"/>
              <a:t>charge</a:t>
            </a:r>
            <a:r>
              <a:rPr lang="de-DE" noProof="0" dirty="0"/>
              <a:t> und </a:t>
            </a:r>
            <a:r>
              <a:rPr lang="de-DE" noProof="0" dirty="0" err="1"/>
              <a:t>pay</a:t>
            </a:r>
            <a:r>
              <a:rPr lang="de-DE" noProof="0" dirty="0"/>
              <a:t> </a:t>
            </a:r>
            <a:r>
              <a:rPr lang="de-DE" noProof="0" dirty="0" err="1"/>
              <a:t>items</a:t>
            </a:r>
            <a:r>
              <a:rPr lang="de-DE" noProof="0" dirty="0"/>
              <a:t> für den Request. </a:t>
            </a:r>
          </a:p>
          <a:p>
            <a:pPr marL="228600" indent="-228600">
              <a:buAutoNum type="arabicPeriod"/>
            </a:pPr>
            <a:r>
              <a:rPr lang="de-DE" noProof="0" dirty="0"/>
              <a:t>Das POS-System sollte die Daten lokal persistieren. Das Persistieren der Daten ist wichtig, weil die Request Daten nicht von der Middleware zurückgesendet werden. Zudem ist die lokale Archivierung wichtig für den Fall, dass die fiskaltrust Archivierung nicht verfügbar ist.</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fiskaltrust Middleware prozessiert die Daten, verkettet diese mit Hilfe des internen Security Mechanismus und entscheidet wie sie weiter behandelt werden sollen</a:t>
            </a:r>
          </a:p>
          <a:p>
            <a:pPr marL="228600" indent="-228600">
              <a:buAutoNum type="arabicPeriod"/>
            </a:pPr>
            <a:r>
              <a:rPr lang="de-DE" noProof="0" dirty="0"/>
              <a:t>Im Falle eines Request, der signiert werden muss, werden die relevanten Daten an die angeschossenen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Middleware persistiert und alle 5 Sekunden an den fiskaltrust „</a:t>
            </a:r>
            <a:r>
              <a:rPr lang="de-DE" noProof="0" dirty="0" err="1"/>
              <a:t>Helipad</a:t>
            </a:r>
            <a:r>
              <a:rPr lang="de-DE" noProof="0" dirty="0"/>
              <a:t>“ Server zur Archivierung gesendet.</a:t>
            </a:r>
          </a:p>
          <a:p>
            <a:pPr marL="228600" indent="-228600">
              <a:buAutoNum type="arabicPeriod"/>
            </a:pPr>
            <a:r>
              <a:rPr lang="de-DE" noProof="0" dirty="0"/>
              <a:t>Der Response mit Fehlercode wird aufgebaut und zurück an das POS-System gesendet (der Response gibt im Feld </a:t>
            </a:r>
            <a:r>
              <a:rPr lang="de-DE" noProof="0" dirty="0" err="1"/>
              <a:t>ftState</a:t>
            </a:r>
            <a:r>
              <a:rPr lang="de-DE" noProof="0" dirty="0"/>
              <a:t> den Fehlercode an.)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 (siehe dazu auch Pkt. 2)</a:t>
            </a:r>
          </a:p>
          <a:p>
            <a:pPr marL="228600" indent="-228600">
              <a:buAutoNum type="arabicPeriod"/>
            </a:pPr>
            <a:r>
              <a:rPr lang="de-DE" noProof="0" dirty="0"/>
              <a:t>Der Beleg wird erstellt und gedruckt (er enthält die Daten aus dem Signatur-Block des Response inkl. Der Notiz, dass die TSE ausgefallen ist)</a:t>
            </a: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160655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Middleware von dem POS-System nicht erreicht werden. Die Daten müssen markiert werden um später wieder an die Middleware gesendet zu werden.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werden im sogenannten „</a:t>
            </a:r>
            <a:r>
              <a:rPr lang="de-DE" noProof="0" dirty="0" err="1"/>
              <a:t>Late</a:t>
            </a:r>
            <a:r>
              <a:rPr lang="de-DE" noProof="0" dirty="0"/>
              <a:t> </a:t>
            </a:r>
            <a:r>
              <a:rPr lang="de-DE" noProof="0" dirty="0" err="1"/>
              <a:t>Signing</a:t>
            </a:r>
            <a:r>
              <a:rPr lang="de-DE" noProof="0" dirty="0"/>
              <a:t> Mode“ die zuvor zum Wiederholen markierten Requests an die Middleware gesendet. Jeder Request wird dabei über ein Flag markiert (</a:t>
            </a:r>
            <a:r>
              <a:rPr lang="de-DE" noProof="0" dirty="0" err="1"/>
              <a:t>ftReceiptCase</a:t>
            </a:r>
            <a:r>
              <a:rPr lang="de-DE" noProof="0" dirty="0"/>
              <a:t> + „receipt </a:t>
            </a:r>
            <a:r>
              <a:rPr lang="de-DE" noProof="0" dirty="0" err="1"/>
              <a:t>failed</a:t>
            </a:r>
            <a:r>
              <a:rPr lang="de-DE" noProof="0" dirty="0"/>
              <a:t>“ Flag).</a:t>
            </a:r>
          </a:p>
          <a:p>
            <a:endParaRPr lang="de-DE" noProof="0" dirty="0"/>
          </a:p>
          <a:p>
            <a:r>
              <a:rPr lang="de-DE" noProof="0" dirty="0"/>
              <a:t>Sobald die Middleware den ersten markierten Request erhält wechselt sie in den „</a:t>
            </a:r>
            <a:r>
              <a:rPr lang="de-DE" noProof="0" dirty="0" err="1"/>
              <a:t>Late</a:t>
            </a:r>
            <a:r>
              <a:rPr lang="de-DE" noProof="0" dirty="0"/>
              <a:t> </a:t>
            </a:r>
            <a:r>
              <a:rPr lang="de-DE" noProof="0" dirty="0" err="1"/>
              <a:t>Signing</a:t>
            </a:r>
            <a:r>
              <a:rPr lang="de-DE" noProof="0" dirty="0"/>
              <a:t> Mode“. Es können nun vom POS-System weitere Requests in diesem Modus gesendet werden. Um den „</a:t>
            </a:r>
            <a:r>
              <a:rPr lang="de-DE" noProof="0" dirty="0" err="1"/>
              <a:t>Late</a:t>
            </a:r>
            <a:r>
              <a:rPr lang="de-DE" noProof="0" dirty="0"/>
              <a:t> </a:t>
            </a:r>
            <a:r>
              <a:rPr lang="de-DE" noProof="0" dirty="0" err="1"/>
              <a:t>Signing</a:t>
            </a:r>
            <a:r>
              <a:rPr lang="de-DE" noProof="0" dirty="0"/>
              <a:t> Mode“ zu verlassen muss das POS-System einen Nullbeleg an die Middleware senden. </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a:p>
        </p:txBody>
      </p:sp>
    </p:spTree>
    <p:extLst>
      <p:ext uri="{BB962C8B-B14F-4D97-AF65-F5344CB8AC3E}">
        <p14:creationId xmlns:p14="http://schemas.microsoft.com/office/powerpoint/2010/main" val="81276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Ab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a:t>
            </a:r>
            <a:r>
              <a:rPr lang="de-DE" sz="1200" kern="1200" dirty="0" err="1">
                <a:solidFill>
                  <a:schemeClr val="tx1"/>
                </a:solidFill>
                <a:effectLst/>
                <a:latin typeface="+mn-lt"/>
                <a:ea typeface="+mn-ea"/>
                <a:cs typeface="+mn-cs"/>
              </a:rPr>
              <a:t>DSFinV</a:t>
            </a:r>
            <a:r>
              <a:rPr lang="de-DE" sz="1200" kern="1200" dirty="0">
                <a:solidFill>
                  <a:schemeClr val="tx1"/>
                </a:solidFill>
                <a:effectLst/>
                <a:latin typeface="+mn-lt"/>
                <a:ea typeface="+mn-ea"/>
                <a:cs typeface="+mn-cs"/>
              </a:rPr>
              <a:t>-K)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3519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a:p>
        </p:txBody>
      </p:sp>
    </p:spTree>
    <p:extLst>
      <p:ext uri="{BB962C8B-B14F-4D97-AF65-F5344CB8AC3E}">
        <p14:creationId xmlns:p14="http://schemas.microsoft.com/office/powerpoint/2010/main" val="10914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über das </a:t>
            </a:r>
            <a:r>
              <a:rPr lang="de-DE" noProof="0" dirty="0" err="1"/>
              <a:t>iPOS</a:t>
            </a:r>
            <a:r>
              <a:rPr lang="de-DE" noProof="0" dirty="0"/>
              <a:t> Interface. </a:t>
            </a:r>
          </a:p>
          <a:p>
            <a:r>
              <a:rPr lang="de-DE" noProof="0" dirty="0"/>
              <a:t>Das </a:t>
            </a:r>
            <a:r>
              <a:rPr lang="de-DE" noProof="0" dirty="0" err="1"/>
              <a:t>iPOS</a:t>
            </a:r>
            <a:r>
              <a:rPr lang="de-DE" noProof="0" dirty="0"/>
              <a:t> Interface ist identisch für alle unterstützen Länder.</a:t>
            </a:r>
          </a:p>
          <a:p>
            <a:r>
              <a:rPr lang="de-DE" noProof="0" dirty="0"/>
              <a:t>Das </a:t>
            </a:r>
            <a:r>
              <a:rPr lang="de-DE" noProof="0" dirty="0" err="1"/>
              <a:t>iPOS</a:t>
            </a:r>
            <a:r>
              <a:rPr lang="de-DE" noProof="0" dirty="0"/>
              <a:t> Interface ist über REST, </a:t>
            </a:r>
            <a:r>
              <a:rPr lang="de-DE" noProof="0" dirty="0" err="1"/>
              <a:t>gRPC</a:t>
            </a:r>
            <a:r>
              <a:rPr lang="de-DE" noProof="0" dirty="0"/>
              <a:t>, WCF, TCP-Stream und Serial-Stream erreichbar.</a:t>
            </a:r>
          </a:p>
          <a:p>
            <a:r>
              <a:rPr lang="de-DE" noProof="0" dirty="0"/>
              <a:t>Das </a:t>
            </a:r>
            <a:r>
              <a:rPr lang="de-DE" noProof="0" dirty="0" err="1"/>
              <a:t>iPOS</a:t>
            </a:r>
            <a:r>
              <a:rPr lang="de-DE" noProof="0" dirty="0"/>
              <a:t> Interface bietet 3 Schnittstellen-Methoden: Echo (Verfügbarkeit prüfen), Sign (Signieren der Belegdaten, Absetzen von Sonderbelegen), Journal (Export von Daten)</a:t>
            </a:r>
          </a:p>
          <a:p>
            <a:r>
              <a:rPr lang="de-DE" noProof="0" dirty="0"/>
              <a:t>Die Requests werden im </a:t>
            </a:r>
            <a:r>
              <a:rPr lang="de-DE" noProof="0" dirty="0" err="1"/>
              <a:t>ft.SecurityMechanism</a:t>
            </a:r>
            <a:r>
              <a:rPr lang="de-DE" noProof="0" dirty="0"/>
              <a:t> bearbeitet. Dieser kümmert sich um die Signierung und Persistenz der Daten.</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Sign Methode des IPOS Interface. </a:t>
            </a:r>
          </a:p>
          <a:p>
            <a:r>
              <a:rPr lang="de-DE" noProof="0" dirty="0"/>
              <a:t>Das Kassensystem sendet mit XML oder JSON formatierte Daten über die Sign Methode des IPOS Interface an die ft.Middleware</a:t>
            </a:r>
          </a:p>
          <a:p>
            <a:r>
              <a:rPr lang="de-DE" noProof="0" dirty="0"/>
              <a:t>Die Request-Daten sind in 4 Blöcke aufgeteilt: Request-Headerdaten, Charge-Items, Pay-Items, und Request - Footerdaten.</a:t>
            </a:r>
          </a:p>
          <a:p>
            <a:r>
              <a:rPr lang="de-DE" noProof="0" dirty="0"/>
              <a:t>Bsp. – Request - Headerdaten: </a:t>
            </a:r>
            <a:r>
              <a:rPr lang="de-DE" noProof="0" dirty="0" err="1"/>
              <a:t>possystem-id</a:t>
            </a:r>
            <a:r>
              <a:rPr lang="de-DE" noProof="0" dirty="0"/>
              <a:t>, </a:t>
            </a:r>
            <a:r>
              <a:rPr lang="de-DE" noProof="0" dirty="0" err="1"/>
              <a:t>cashbox-id</a:t>
            </a:r>
            <a:r>
              <a:rPr lang="de-DE" noProof="0" dirty="0"/>
              <a:t>, terminal-</a:t>
            </a:r>
            <a:r>
              <a:rPr lang="de-DE" noProof="0" dirty="0" err="1"/>
              <a:t>id</a:t>
            </a:r>
            <a:r>
              <a:rPr lang="de-DE" noProof="0" dirty="0"/>
              <a:t>, receipt-moment, receipt-</a:t>
            </a:r>
            <a:r>
              <a:rPr lang="de-DE" noProof="0" dirty="0" err="1"/>
              <a:t>reference</a:t>
            </a:r>
            <a:r>
              <a:rPr lang="de-DE" noProof="0" dirty="0"/>
              <a:t>, etc.</a:t>
            </a:r>
          </a:p>
          <a:p>
            <a:r>
              <a:rPr lang="de-DE" noProof="0" dirty="0"/>
              <a:t>Bsp. – Charge - Item: 1 Bier, 19% </a:t>
            </a:r>
            <a:r>
              <a:rPr lang="de-DE" noProof="0" dirty="0" err="1"/>
              <a:t>MwSt</a:t>
            </a:r>
            <a:r>
              <a:rPr lang="de-DE" noProof="0" dirty="0"/>
              <a:t> – </a:t>
            </a:r>
            <a:r>
              <a:rPr lang="de-DE" noProof="0" dirty="0" err="1"/>
              <a:t>quantity</a:t>
            </a:r>
            <a:r>
              <a:rPr lang="de-DE" noProof="0" dirty="0"/>
              <a:t>, </a:t>
            </a:r>
            <a:r>
              <a:rPr lang="de-DE" noProof="0" dirty="0" err="1"/>
              <a:t>amount</a:t>
            </a:r>
            <a:r>
              <a:rPr lang="de-DE" noProof="0" dirty="0"/>
              <a:t>, </a:t>
            </a:r>
            <a:r>
              <a:rPr lang="de-DE" noProof="0" dirty="0" err="1"/>
              <a:t>vat</a:t>
            </a:r>
            <a:r>
              <a:rPr lang="de-DE" noProof="0" dirty="0"/>
              <a:t>-rate, </a:t>
            </a:r>
            <a:r>
              <a:rPr lang="de-DE" noProof="0" dirty="0" err="1"/>
              <a:t>chargeitemcase</a:t>
            </a:r>
            <a:r>
              <a:rPr lang="de-DE" noProof="0" dirty="0"/>
              <a:t> (</a:t>
            </a:r>
            <a:r>
              <a:rPr lang="de-DE" noProof="0" dirty="0" err="1"/>
              <a:t>delivery</a:t>
            </a:r>
            <a:r>
              <a:rPr lang="de-DE" noProof="0" dirty="0"/>
              <a:t> normal, 19%), </a:t>
            </a:r>
            <a:r>
              <a:rPr lang="de-DE" noProof="0" dirty="0" err="1"/>
              <a:t>charge</a:t>
            </a:r>
            <a:r>
              <a:rPr lang="de-DE" noProof="0" dirty="0"/>
              <a:t> item </a:t>
            </a:r>
            <a:r>
              <a:rPr lang="de-DE" noProof="0" dirty="0" err="1"/>
              <a:t>moment</a:t>
            </a:r>
            <a:r>
              <a:rPr lang="de-DE" noProof="0" dirty="0"/>
              <a:t>, etc.</a:t>
            </a:r>
          </a:p>
          <a:p>
            <a:r>
              <a:rPr lang="de-DE" noProof="0" dirty="0"/>
              <a:t>Bsp. – Pay - Item: Barzahlung - </a:t>
            </a:r>
            <a:r>
              <a:rPr lang="de-DE" noProof="0" dirty="0" err="1"/>
              <a:t>quantity</a:t>
            </a:r>
            <a:r>
              <a:rPr lang="de-DE" noProof="0" dirty="0"/>
              <a:t>, </a:t>
            </a:r>
            <a:r>
              <a:rPr lang="de-DE" noProof="0" dirty="0" err="1"/>
              <a:t>amount</a:t>
            </a:r>
            <a:r>
              <a:rPr lang="de-DE" noProof="0" dirty="0"/>
              <a:t>, </a:t>
            </a:r>
            <a:r>
              <a:rPr lang="de-DE" noProof="0" dirty="0" err="1"/>
              <a:t>payitemcase</a:t>
            </a:r>
            <a:r>
              <a:rPr lang="de-DE" noProof="0" dirty="0"/>
              <a:t> (Barzahlung), </a:t>
            </a:r>
            <a:r>
              <a:rPr lang="de-DE" noProof="0" dirty="0" err="1"/>
              <a:t>pay</a:t>
            </a:r>
            <a:r>
              <a:rPr lang="de-DE" noProof="0" dirty="0"/>
              <a:t> item </a:t>
            </a:r>
            <a:r>
              <a:rPr lang="de-DE" noProof="0" dirty="0" err="1"/>
              <a:t>moment</a:t>
            </a:r>
            <a:r>
              <a:rPr lang="de-DE" noProof="0" dirty="0"/>
              <a:t>, etc.</a:t>
            </a:r>
          </a:p>
          <a:p>
            <a:r>
              <a:rPr lang="de-DE" noProof="0" dirty="0"/>
              <a:t>Bsp. – Request - Footerdaten: </a:t>
            </a:r>
            <a:r>
              <a:rPr lang="de-DE" noProof="0" dirty="0" err="1"/>
              <a:t>receiptcase</a:t>
            </a:r>
            <a:r>
              <a:rPr lang="de-DE" noProof="0" dirty="0"/>
              <a:t> (</a:t>
            </a:r>
            <a:r>
              <a:rPr lang="de-DE" noProof="0" dirty="0" err="1"/>
              <a:t>z.b.</a:t>
            </a:r>
            <a:r>
              <a:rPr lang="de-DE" noProof="0" dirty="0"/>
              <a:t> </a:t>
            </a:r>
            <a:r>
              <a:rPr lang="de-DE" noProof="0" dirty="0" err="1"/>
              <a:t>pos</a:t>
            </a:r>
            <a:r>
              <a:rPr lang="de-DE" noProof="0" dirty="0"/>
              <a:t>-receipt oder zero-receipt), </a:t>
            </a:r>
            <a:r>
              <a:rPr lang="de-DE" noProof="0" dirty="0" err="1"/>
              <a:t>previous</a:t>
            </a:r>
            <a:r>
              <a:rPr lang="de-DE" noProof="0" dirty="0"/>
              <a:t> receipt </a:t>
            </a:r>
            <a:r>
              <a:rPr lang="de-DE" noProof="0" dirty="0" err="1"/>
              <a:t>reference</a:t>
            </a:r>
            <a:r>
              <a:rPr lang="de-DE" noProof="0" dirty="0"/>
              <a:t>, </a:t>
            </a:r>
            <a:r>
              <a:rPr lang="de-DE" noProof="0" dirty="0" err="1"/>
              <a:t>user</a:t>
            </a:r>
            <a:r>
              <a:rPr lang="de-DE" noProof="0" dirty="0"/>
              <a:t>, etc.</a:t>
            </a:r>
          </a:p>
          <a:p>
            <a:r>
              <a:rPr lang="de-DE" noProof="0" dirty="0"/>
              <a:t>Die Middleware prozessiert die Daten und sendet Response-Daten </a:t>
            </a:r>
            <a:r>
              <a:rPr lang="de-DE" b="0" noProof="0" dirty="0"/>
              <a:t>an das Kassensystem zurück. Wichtigster Block ist hierbei der „</a:t>
            </a:r>
            <a:r>
              <a:rPr lang="de-DE" b="0" noProof="0" dirty="0" err="1"/>
              <a:t>Signatures</a:t>
            </a:r>
            <a:r>
              <a:rPr lang="de-DE" b="0" noProof="0" dirty="0"/>
              <a:t>“ Block. Die hier enthaltenen Daten müssen auf den Beleg gedruckt werden um Compliance zu erhalten. </a:t>
            </a:r>
          </a:p>
          <a:p>
            <a:r>
              <a:rPr lang="de-DE" b="1" noProof="0" dirty="0"/>
              <a:t>Die initial an die ft.Middleware gesendeten </a:t>
            </a:r>
            <a:r>
              <a:rPr lang="de-DE" b="1" noProof="0" dirty="0" err="1"/>
              <a:t>charge</a:t>
            </a:r>
            <a:r>
              <a:rPr lang="de-DE" b="1" noProof="0" dirty="0"/>
              <a:t> und </a:t>
            </a:r>
            <a:r>
              <a:rPr lang="de-DE" b="1" noProof="0" dirty="0" err="1"/>
              <a:t>pay</a:t>
            </a:r>
            <a:r>
              <a:rPr lang="de-DE" b="1" noProof="0" dirty="0"/>
              <a:t> </a:t>
            </a:r>
            <a:r>
              <a:rPr lang="de-DE" b="1" noProof="0" dirty="0" err="1"/>
              <a:t>items</a:t>
            </a:r>
            <a:r>
              <a:rPr lang="de-DE" b="1" noProof="0" dirty="0"/>
              <a:t> werden nicht zurückgesendet</a:t>
            </a:r>
            <a:r>
              <a:rPr lang="de-DE" b="0" noProof="0" dirty="0"/>
              <a:t>! Es werden optional nur zusätzliche </a:t>
            </a:r>
            <a:r>
              <a:rPr lang="de-DE" b="0" noProof="0" dirty="0" err="1"/>
              <a:t>charge</a:t>
            </a:r>
            <a:r>
              <a:rPr lang="de-DE" b="0" noProof="0" dirty="0"/>
              <a:t>- und </a:t>
            </a:r>
            <a:r>
              <a:rPr lang="de-DE" b="0" noProof="0" dirty="0" err="1"/>
              <a:t>pay</a:t>
            </a:r>
            <a:r>
              <a:rPr lang="de-DE" b="0" noProof="0" dirty="0"/>
              <a:t>-item Blöcke zurückgesendet. (diese Funktionalität wird momentan nicht genutzt)</a:t>
            </a:r>
          </a:p>
          <a:p>
            <a:r>
              <a:rPr lang="de-DE" b="0" noProof="0" dirty="0"/>
              <a:t>Bsp. Response-Headerdaten: </a:t>
            </a:r>
            <a:r>
              <a:rPr lang="de-DE" b="0" noProof="0" dirty="0" err="1"/>
              <a:t>cashbox-id</a:t>
            </a:r>
            <a:r>
              <a:rPr lang="de-DE" b="0" noProof="0" dirty="0"/>
              <a:t>, queue-</a:t>
            </a:r>
            <a:r>
              <a:rPr lang="de-DE" b="0" noProof="0" dirty="0" err="1"/>
              <a:t>id</a:t>
            </a:r>
            <a:r>
              <a:rPr lang="de-DE" b="0" noProof="0" dirty="0"/>
              <a:t>, terminal-</a:t>
            </a:r>
            <a:r>
              <a:rPr lang="de-DE" b="0" noProof="0" dirty="0" err="1"/>
              <a:t>id</a:t>
            </a:r>
            <a:r>
              <a:rPr lang="de-DE" b="0" noProof="0" dirty="0"/>
              <a:t>, receipt-</a:t>
            </a:r>
            <a:r>
              <a:rPr lang="de-DE" b="0" noProof="0" dirty="0" err="1"/>
              <a:t>reference</a:t>
            </a:r>
            <a:r>
              <a:rPr lang="de-DE" b="0" noProof="0" dirty="0"/>
              <a:t>, receipt-moment</a:t>
            </a:r>
          </a:p>
          <a:p>
            <a:r>
              <a:rPr lang="de-DE" b="0" noProof="0" dirty="0"/>
              <a:t>Bsp. Signaturen: QR-Code, </a:t>
            </a:r>
            <a:r>
              <a:rPr lang="de-DE" b="0" noProof="0" dirty="0" err="1"/>
              <a:t>tse</a:t>
            </a:r>
            <a:r>
              <a:rPr lang="de-DE" b="0" noProof="0" dirty="0"/>
              <a:t>-</a:t>
            </a:r>
            <a:r>
              <a:rPr lang="de-DE" b="0" noProof="0" dirty="0" err="1"/>
              <a:t>process</a:t>
            </a:r>
            <a:r>
              <a:rPr lang="de-DE" b="0" noProof="0" dirty="0"/>
              <a:t>-type, </a:t>
            </a:r>
            <a:r>
              <a:rPr lang="de-DE" b="0" noProof="0" dirty="0" err="1"/>
              <a:t>tse-process-data</a:t>
            </a:r>
            <a:r>
              <a:rPr lang="de-DE" b="0" noProof="0" dirty="0"/>
              <a:t>, Transaktionsnummer, Signaturzähler, Kassenseriennummer etc. (diese Daten müssen auf den Beleg gedruckt werden)</a:t>
            </a:r>
          </a:p>
          <a:p>
            <a:r>
              <a:rPr lang="de-DE" b="0" noProof="0" dirty="0"/>
              <a:t>Bsp. Response-</a:t>
            </a:r>
            <a:r>
              <a:rPr lang="de-DE" b="0" noProof="0" dirty="0" err="1"/>
              <a:t>Footerdaten</a:t>
            </a:r>
            <a:r>
              <a:rPr lang="de-DE" b="0" noProof="0" dirty="0"/>
              <a:t>: </a:t>
            </a:r>
            <a:r>
              <a:rPr lang="de-DE" b="0" noProof="0" dirty="0" err="1"/>
              <a:t>state</a:t>
            </a:r>
            <a:r>
              <a:rPr lang="de-DE" b="0" noProof="0" dirty="0"/>
              <a:t>, </a:t>
            </a:r>
            <a:r>
              <a:rPr lang="de-DE" b="0" noProof="0" dirty="0" err="1"/>
              <a:t>state-data</a:t>
            </a:r>
            <a:r>
              <a:rPr lang="de-DE" b="0" noProof="0" dirty="0"/>
              <a:t> (</a:t>
            </a:r>
            <a:r>
              <a:rPr lang="de-DE" b="0" noProof="0" dirty="0" err="1"/>
              <a:t>status</a:t>
            </a:r>
            <a:r>
              <a:rPr lang="de-DE" b="0" noProof="0" dirty="0"/>
              <a:t>, z.B. ok oder TSE nicht erreichbar,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POS-System sammelt die </a:t>
            </a:r>
            <a:r>
              <a:rPr lang="de-DE" noProof="0" dirty="0" err="1"/>
              <a:t>charge</a:t>
            </a:r>
            <a:r>
              <a:rPr lang="de-DE" noProof="0" dirty="0"/>
              <a:t> und </a:t>
            </a:r>
            <a:r>
              <a:rPr lang="de-DE" noProof="0" dirty="0" err="1"/>
              <a:t>pay</a:t>
            </a:r>
            <a:r>
              <a:rPr lang="de-DE" noProof="0" dirty="0"/>
              <a:t> </a:t>
            </a:r>
            <a:r>
              <a:rPr lang="de-DE" noProof="0" dirty="0" err="1"/>
              <a:t>items</a:t>
            </a:r>
            <a:r>
              <a:rPr lang="de-DE" noProof="0" dirty="0"/>
              <a:t> für den Request. </a:t>
            </a:r>
          </a:p>
          <a:p>
            <a:pPr marL="228600" indent="-228600">
              <a:buAutoNum type="arabicPeriod"/>
            </a:pPr>
            <a:r>
              <a:rPr lang="de-DE" noProof="0" dirty="0"/>
              <a:t>Das POS-System sollte die Daten lokal persistieren. Das Persistieren der Daten ist wichtig, weil die Request Daten nicht von der Middleware zurückgesendet werden. Zudem ist die lokale Archivierung wichtig für den Fall, dass die fiskaltrust Archivierung nicht verfügbar ist.</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fiskaltrust Middleware prozessiert die Daten, verkettet diese mit Hilfe des internen Security Mechanismus und entscheidet wie sie weiter behandelt werden sollen</a:t>
            </a:r>
          </a:p>
          <a:p>
            <a:pPr marL="228600" indent="-228600">
              <a:buAutoNum type="arabicPeriod"/>
            </a:pPr>
            <a:r>
              <a:rPr lang="de-DE" noProof="0" dirty="0"/>
              <a:t>Im Falle eines Request, der signiert werden muss, werden die relevanten Daten an die angeschossenen TSE gesendet und von dieser signiert. (Im Falle eines Sonderbelegs werden die Daten nicht von der TSE signiert - siehe dazu nächste Folie)</a:t>
            </a:r>
          </a:p>
          <a:p>
            <a:pPr marL="228600" indent="-228600">
              <a:buAutoNum type="arabicPeriod"/>
            </a:pPr>
            <a:r>
              <a:rPr lang="de-DE" noProof="0" dirty="0"/>
              <a:t>Die Daten werden von der Middleware persistiert und alle 5 Sekunden an den fiskaltrust „</a:t>
            </a:r>
            <a:r>
              <a:rPr lang="de-DE" noProof="0" dirty="0" err="1"/>
              <a:t>Helipad</a:t>
            </a:r>
            <a:r>
              <a:rPr lang="de-DE" noProof="0" dirty="0"/>
              <a:t>“ Server zur Archivierung gesendet.</a:t>
            </a:r>
          </a:p>
          <a:p>
            <a:pPr marL="228600" indent="-228600">
              <a:buAutoNum type="arabicPeriod"/>
            </a:pPr>
            <a:r>
              <a:rPr lang="de-DE" noProof="0" dirty="0"/>
              <a:t>Der Response wird aufgebaut und zurück an das POS-System gesendet (der Response beinhaltet wichtige Daten, die auf den Beleg gedruckt werden müssen)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348220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a:t>
            </a:r>
            <a:r>
              <a:rPr lang="de-DE" noProof="0" dirty="0" err="1"/>
              <a:t>Monatsabschlss</a:t>
            </a:r>
            <a:r>
              <a:rPr lang="de-DE" noProof="0" dirty="0"/>
              <a:t>, etc. Sie werden immer über einen Request mit dem receipt-</a:t>
            </a:r>
            <a:r>
              <a:rPr lang="de-DE" noProof="0" dirty="0" err="1"/>
              <a:t>request</a:t>
            </a:r>
            <a:r>
              <a:rPr lang="de-DE" noProof="0" dirty="0"/>
              <a:t>-</a:t>
            </a:r>
            <a:r>
              <a:rPr lang="de-DE" noProof="0" dirty="0" err="1"/>
              <a:t>case</a:t>
            </a:r>
            <a:r>
              <a:rPr lang="de-DE" noProof="0" dirty="0"/>
              <a:t> „</a:t>
            </a:r>
            <a:r>
              <a:rPr lang="de-DE" noProof="0" dirty="0" err="1"/>
              <a:t>zero</a:t>
            </a:r>
            <a:r>
              <a:rPr lang="de-DE" noProof="0" dirty="0"/>
              <a:t> receipt“ also Nullbeleg an die fiskaltrust Middleware gesendet.</a:t>
            </a:r>
          </a:p>
          <a:p>
            <a:endParaRPr lang="de-DE" noProof="0" dirty="0"/>
          </a:p>
          <a:p>
            <a:pPr marL="228600" indent="-228600">
              <a:buAutoNum type="arabicPeriod"/>
            </a:pPr>
            <a:r>
              <a:rPr lang="de-DE" noProof="0" dirty="0"/>
              <a:t>Das POS-System bereitet den Nullbeleg vor (je nach Funktionalität die ausgeführt werden soll)</a:t>
            </a:r>
          </a:p>
          <a:p>
            <a:pPr marL="228600" indent="-228600">
              <a:buAutoNum type="arabicPeriod"/>
            </a:pPr>
            <a:r>
              <a:rPr lang="de-DE" noProof="0" dirty="0"/>
              <a:t>Das POS-System sollte die Daten lokal persistieren. Das Persistieren der Daten ist wichtig, weil die Request Daten nicht von der Middleware zurückgesendet werden. Zudem ist die lokale Archivierung wichtig für den Fall, dass die fiskaltrust Archivierung nicht verfügbar ist.</a:t>
            </a:r>
          </a:p>
          <a:p>
            <a:pPr marL="228600" indent="-228600">
              <a:buAutoNum type="arabicPeriod"/>
            </a:pPr>
            <a:r>
              <a:rPr lang="de-DE" noProof="0" dirty="0"/>
              <a:t>Das POS-System baut den Request zusammen und sendet die Daten an die Sign-Methode der ft.Middleware.</a:t>
            </a:r>
          </a:p>
          <a:p>
            <a:pPr marL="228600" indent="-228600">
              <a:buAutoNum type="arabicPeriod"/>
            </a:pPr>
            <a:r>
              <a:rPr lang="de-DE" noProof="0" dirty="0"/>
              <a:t>Die fiskaltrust Middleware prozessiert die Daten, verkettet diese mit Hilfe des internen Security Mechanismus und entscheidet wie sie weiter behandelt werden sollen</a:t>
            </a:r>
          </a:p>
          <a:p>
            <a:pPr marL="228600" indent="-228600">
              <a:buAutoNum type="arabicPeriod"/>
            </a:pPr>
            <a:r>
              <a:rPr lang="de-DE" noProof="0" dirty="0"/>
              <a:t>Im Falle eines Sonderbelegs werden die Daten nicht signiert – die angeforderte Funktionalität wird stattdessen ausgeführt.</a:t>
            </a:r>
          </a:p>
          <a:p>
            <a:pPr marL="228600" indent="-228600">
              <a:buAutoNum type="arabicPeriod"/>
            </a:pPr>
            <a:r>
              <a:rPr lang="de-DE" noProof="0" dirty="0"/>
              <a:t>Das Ergebnis der ausgeführten Funktionalität wird von der Middleware in den „</a:t>
            </a:r>
            <a:r>
              <a:rPr lang="de-DE" noProof="0" dirty="0" err="1"/>
              <a:t>Signatures</a:t>
            </a:r>
            <a:r>
              <a:rPr lang="de-DE" noProof="0" dirty="0"/>
              <a:t>“ Block gepackt</a:t>
            </a:r>
          </a:p>
          <a:p>
            <a:pPr marL="228600" indent="-228600">
              <a:buAutoNum type="arabicPeriod"/>
            </a:pPr>
            <a:r>
              <a:rPr lang="de-DE" noProof="0" dirty="0"/>
              <a:t>Der Response wird erstellt und zurück an das POS-System gesendet</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 (siehe dazu auch Pkt. 2)</a:t>
            </a:r>
          </a:p>
          <a:p>
            <a:pPr marL="228600" indent="-228600">
              <a:buAutoNum type="arabicPeriod"/>
            </a:pPr>
            <a:r>
              <a:rPr lang="de-DE" noProof="0" dirty="0"/>
              <a:t>Der Beleg wird erstellt und gedruckt (er enthält Daten aus dem Signatur-Block des Response)</a:t>
            </a:r>
          </a:p>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2531106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94D-85D3-BC40-BE2B-145A82AA62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B18EB5-D972-BE44-A870-3540F115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60FDB4-E708-8041-9ED6-4FC33166A5BF}"/>
              </a:ext>
            </a:extLst>
          </p:cNvPr>
          <p:cNvSpPr>
            <a:spLocks noGrp="1"/>
          </p:cNvSpPr>
          <p:nvPr>
            <p:ph type="dt" sz="half" idx="10"/>
          </p:nvPr>
        </p:nvSpPr>
        <p:spPr/>
        <p:txBody>
          <a:bodyPr/>
          <a:lstStyle/>
          <a:p>
            <a:fld id="{E822B9A2-E9F6-E646-ADD7-254B6AD8866B}" type="datetimeFigureOut">
              <a:rPr lang="en-US" smtClean="0"/>
              <a:t>8/17/20</a:t>
            </a:fld>
            <a:endParaRPr lang="en-US"/>
          </a:p>
        </p:txBody>
      </p:sp>
      <p:sp>
        <p:nvSpPr>
          <p:cNvPr id="5" name="Footer Placeholder 4">
            <a:extLst>
              <a:ext uri="{FF2B5EF4-FFF2-40B4-BE49-F238E27FC236}">
                <a16:creationId xmlns:a16="http://schemas.microsoft.com/office/drawing/2014/main" id="{6AC39A4E-B923-FA4B-9D87-17B68984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22D0-6691-6D4D-8491-7ADE91E2420D}"/>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7176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F8B1-E345-E142-997F-A68D43F317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1CB2D4-693A-9B41-8BA1-394BDFA721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514AD-84E9-4A40-9F17-7DDBBAB43AC3}"/>
              </a:ext>
            </a:extLst>
          </p:cNvPr>
          <p:cNvSpPr>
            <a:spLocks noGrp="1"/>
          </p:cNvSpPr>
          <p:nvPr>
            <p:ph type="dt" sz="half" idx="10"/>
          </p:nvPr>
        </p:nvSpPr>
        <p:spPr/>
        <p:txBody>
          <a:bodyPr/>
          <a:lstStyle/>
          <a:p>
            <a:fld id="{E822B9A2-E9F6-E646-ADD7-254B6AD8866B}" type="datetimeFigureOut">
              <a:rPr lang="en-US" smtClean="0"/>
              <a:t>8/17/20</a:t>
            </a:fld>
            <a:endParaRPr lang="en-US"/>
          </a:p>
        </p:txBody>
      </p:sp>
      <p:sp>
        <p:nvSpPr>
          <p:cNvPr id="5" name="Footer Placeholder 4">
            <a:extLst>
              <a:ext uri="{FF2B5EF4-FFF2-40B4-BE49-F238E27FC236}">
                <a16:creationId xmlns:a16="http://schemas.microsoft.com/office/drawing/2014/main" id="{4699821F-937E-704E-B265-18BB2877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E08D-82A2-E643-89D9-4BD3432ED03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20171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E25A-57E7-8842-9A75-A0837BECAF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E8422-60A9-9343-9CF8-1D7B5B6F75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FDFB-72ED-FD4D-BEC2-145D000A252A}"/>
              </a:ext>
            </a:extLst>
          </p:cNvPr>
          <p:cNvSpPr>
            <a:spLocks noGrp="1"/>
          </p:cNvSpPr>
          <p:nvPr>
            <p:ph type="dt" sz="half" idx="10"/>
          </p:nvPr>
        </p:nvSpPr>
        <p:spPr/>
        <p:txBody>
          <a:bodyPr/>
          <a:lstStyle/>
          <a:p>
            <a:fld id="{E822B9A2-E9F6-E646-ADD7-254B6AD8866B}" type="datetimeFigureOut">
              <a:rPr lang="en-US" smtClean="0"/>
              <a:t>8/17/20</a:t>
            </a:fld>
            <a:endParaRPr lang="en-US"/>
          </a:p>
        </p:txBody>
      </p:sp>
      <p:sp>
        <p:nvSpPr>
          <p:cNvPr id="5" name="Footer Placeholder 4">
            <a:extLst>
              <a:ext uri="{FF2B5EF4-FFF2-40B4-BE49-F238E27FC236}">
                <a16:creationId xmlns:a16="http://schemas.microsoft.com/office/drawing/2014/main" id="{B95B66E3-FCB9-F343-8AD9-8E85CD93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828F-B40C-D54D-975E-96947DB4228F}"/>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4170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50E-4122-0F49-993B-4A0E9D2063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0F3A-4B23-F048-894A-F305161AEF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BBD8-40C9-5747-8A5E-C939C4B831F6}"/>
              </a:ext>
            </a:extLst>
          </p:cNvPr>
          <p:cNvSpPr>
            <a:spLocks noGrp="1"/>
          </p:cNvSpPr>
          <p:nvPr>
            <p:ph type="dt" sz="half" idx="10"/>
          </p:nvPr>
        </p:nvSpPr>
        <p:spPr/>
        <p:txBody>
          <a:bodyPr/>
          <a:lstStyle/>
          <a:p>
            <a:fld id="{E822B9A2-E9F6-E646-ADD7-254B6AD8866B}" type="datetimeFigureOut">
              <a:rPr lang="en-US" smtClean="0"/>
              <a:t>8/17/20</a:t>
            </a:fld>
            <a:endParaRPr lang="en-US"/>
          </a:p>
        </p:txBody>
      </p:sp>
      <p:sp>
        <p:nvSpPr>
          <p:cNvPr id="5" name="Footer Placeholder 4">
            <a:extLst>
              <a:ext uri="{FF2B5EF4-FFF2-40B4-BE49-F238E27FC236}">
                <a16:creationId xmlns:a16="http://schemas.microsoft.com/office/drawing/2014/main" id="{27248D65-2831-7944-B6E9-336B5174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CD28-6202-694F-8CBD-AF8F253488D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5258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E12-6130-1E47-9533-2B79BF99BC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00E4EB-31B5-E54E-96D0-B08EDFB5B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921E0-BA07-B147-8301-EB3BA25DF1A2}"/>
              </a:ext>
            </a:extLst>
          </p:cNvPr>
          <p:cNvSpPr>
            <a:spLocks noGrp="1"/>
          </p:cNvSpPr>
          <p:nvPr>
            <p:ph type="dt" sz="half" idx="10"/>
          </p:nvPr>
        </p:nvSpPr>
        <p:spPr/>
        <p:txBody>
          <a:bodyPr/>
          <a:lstStyle/>
          <a:p>
            <a:fld id="{E822B9A2-E9F6-E646-ADD7-254B6AD8866B}" type="datetimeFigureOut">
              <a:rPr lang="en-US" smtClean="0"/>
              <a:t>8/17/20</a:t>
            </a:fld>
            <a:endParaRPr lang="en-US"/>
          </a:p>
        </p:txBody>
      </p:sp>
      <p:sp>
        <p:nvSpPr>
          <p:cNvPr id="5" name="Footer Placeholder 4">
            <a:extLst>
              <a:ext uri="{FF2B5EF4-FFF2-40B4-BE49-F238E27FC236}">
                <a16:creationId xmlns:a16="http://schemas.microsoft.com/office/drawing/2014/main" id="{A6565135-6AB9-BC4B-89FD-77C7BA4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8A2D-EB3A-CC44-AD50-8643EBED68C4}"/>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09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F17-54B6-784F-A33C-2D3EE0D1A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DDD782-670A-C345-BCD8-3A5E75E99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7835AC-EB39-144D-83F2-119F2BACAF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18D39E-FDB1-DF41-B241-D60143B7C255}"/>
              </a:ext>
            </a:extLst>
          </p:cNvPr>
          <p:cNvSpPr>
            <a:spLocks noGrp="1"/>
          </p:cNvSpPr>
          <p:nvPr>
            <p:ph type="dt" sz="half" idx="10"/>
          </p:nvPr>
        </p:nvSpPr>
        <p:spPr/>
        <p:txBody>
          <a:bodyPr/>
          <a:lstStyle/>
          <a:p>
            <a:fld id="{E822B9A2-E9F6-E646-ADD7-254B6AD8866B}" type="datetimeFigureOut">
              <a:rPr lang="en-US" smtClean="0"/>
              <a:t>8/17/20</a:t>
            </a:fld>
            <a:endParaRPr lang="en-US"/>
          </a:p>
        </p:txBody>
      </p:sp>
      <p:sp>
        <p:nvSpPr>
          <p:cNvPr id="6" name="Footer Placeholder 5">
            <a:extLst>
              <a:ext uri="{FF2B5EF4-FFF2-40B4-BE49-F238E27FC236}">
                <a16:creationId xmlns:a16="http://schemas.microsoft.com/office/drawing/2014/main" id="{7B912189-69B4-1E4A-80F3-EF7CEA465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550DA-EB13-DA47-B9FE-C8E9A85B07D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971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C847-10AC-0941-853E-340C8F008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DC6AAD-8AD4-7C47-ACD8-5C9C4B61F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77FDC-0CBC-7F4D-A90E-BC95FDF8F1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8CF685-1B8A-0446-9E05-961987D6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746FE-B319-094B-B40A-D9C94431A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A69F13-0531-8248-92FF-F04B38014931}"/>
              </a:ext>
            </a:extLst>
          </p:cNvPr>
          <p:cNvSpPr>
            <a:spLocks noGrp="1"/>
          </p:cNvSpPr>
          <p:nvPr>
            <p:ph type="dt" sz="half" idx="10"/>
          </p:nvPr>
        </p:nvSpPr>
        <p:spPr/>
        <p:txBody>
          <a:bodyPr/>
          <a:lstStyle/>
          <a:p>
            <a:fld id="{E822B9A2-E9F6-E646-ADD7-254B6AD8866B}" type="datetimeFigureOut">
              <a:rPr lang="en-US" smtClean="0"/>
              <a:t>8/17/20</a:t>
            </a:fld>
            <a:endParaRPr lang="en-US"/>
          </a:p>
        </p:txBody>
      </p:sp>
      <p:sp>
        <p:nvSpPr>
          <p:cNvPr id="8" name="Footer Placeholder 7">
            <a:extLst>
              <a:ext uri="{FF2B5EF4-FFF2-40B4-BE49-F238E27FC236}">
                <a16:creationId xmlns:a16="http://schemas.microsoft.com/office/drawing/2014/main" id="{8E7792B0-ED6B-F441-A7B7-E6C1E3F6E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B6FC6-2CE4-7044-916D-81C66B5EE40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442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E3D-1DDD-2E4D-9DE3-95E342CF94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1BDA4B-25FA-3247-AFC4-E161FB6E6D93}"/>
              </a:ext>
            </a:extLst>
          </p:cNvPr>
          <p:cNvSpPr>
            <a:spLocks noGrp="1"/>
          </p:cNvSpPr>
          <p:nvPr>
            <p:ph type="dt" sz="half" idx="10"/>
          </p:nvPr>
        </p:nvSpPr>
        <p:spPr/>
        <p:txBody>
          <a:bodyPr/>
          <a:lstStyle/>
          <a:p>
            <a:fld id="{E822B9A2-E9F6-E646-ADD7-254B6AD8866B}" type="datetimeFigureOut">
              <a:rPr lang="en-US" smtClean="0"/>
              <a:t>8/17/20</a:t>
            </a:fld>
            <a:endParaRPr lang="en-US"/>
          </a:p>
        </p:txBody>
      </p:sp>
      <p:sp>
        <p:nvSpPr>
          <p:cNvPr id="4" name="Footer Placeholder 3">
            <a:extLst>
              <a:ext uri="{FF2B5EF4-FFF2-40B4-BE49-F238E27FC236}">
                <a16:creationId xmlns:a16="http://schemas.microsoft.com/office/drawing/2014/main" id="{1C165DB2-1E57-8045-9B3F-BCFDB9EF9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01E73-6D8B-B643-81D7-7929E93D27B7}"/>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006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69AD3-530B-CB4E-A4F0-528485ACC6F2}"/>
              </a:ext>
            </a:extLst>
          </p:cNvPr>
          <p:cNvSpPr>
            <a:spLocks noGrp="1"/>
          </p:cNvSpPr>
          <p:nvPr>
            <p:ph type="dt" sz="half" idx="10"/>
          </p:nvPr>
        </p:nvSpPr>
        <p:spPr/>
        <p:txBody>
          <a:bodyPr/>
          <a:lstStyle/>
          <a:p>
            <a:fld id="{E822B9A2-E9F6-E646-ADD7-254B6AD8866B}" type="datetimeFigureOut">
              <a:rPr lang="en-US" smtClean="0"/>
              <a:t>8/17/20</a:t>
            </a:fld>
            <a:endParaRPr lang="en-US"/>
          </a:p>
        </p:txBody>
      </p:sp>
      <p:sp>
        <p:nvSpPr>
          <p:cNvPr id="3" name="Footer Placeholder 2">
            <a:extLst>
              <a:ext uri="{FF2B5EF4-FFF2-40B4-BE49-F238E27FC236}">
                <a16:creationId xmlns:a16="http://schemas.microsoft.com/office/drawing/2014/main" id="{BD9FF324-226B-2140-A489-AACE76FEB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2BE3-AD47-E94A-934B-F74122939139}"/>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900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35C-C52D-1147-9CBE-18A5E6957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32B943-7533-8B42-A347-52A8BB4E6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E59D7D-86E1-C249-BADB-B2CFE103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12EDBD-A75A-EC43-A263-A66ED1A9D663}"/>
              </a:ext>
            </a:extLst>
          </p:cNvPr>
          <p:cNvSpPr>
            <a:spLocks noGrp="1"/>
          </p:cNvSpPr>
          <p:nvPr>
            <p:ph type="dt" sz="half" idx="10"/>
          </p:nvPr>
        </p:nvSpPr>
        <p:spPr/>
        <p:txBody>
          <a:bodyPr/>
          <a:lstStyle/>
          <a:p>
            <a:fld id="{E822B9A2-E9F6-E646-ADD7-254B6AD8866B}" type="datetimeFigureOut">
              <a:rPr lang="en-US" smtClean="0"/>
              <a:t>8/17/20</a:t>
            </a:fld>
            <a:endParaRPr lang="en-US"/>
          </a:p>
        </p:txBody>
      </p:sp>
      <p:sp>
        <p:nvSpPr>
          <p:cNvPr id="6" name="Footer Placeholder 5">
            <a:extLst>
              <a:ext uri="{FF2B5EF4-FFF2-40B4-BE49-F238E27FC236}">
                <a16:creationId xmlns:a16="http://schemas.microsoft.com/office/drawing/2014/main" id="{4B2084A6-52FA-DA4A-BEDC-02029B2CB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1987B-4C62-F140-8444-FA9EDDE0D2E1}"/>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12829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0-A893-4647-81EA-21956C037F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A2FA37-2D37-F045-A70A-9A0CF499A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A3FE-1A0F-F34B-AF62-B5DD796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85033-EA73-2D4D-9FDF-784701F611F5}"/>
              </a:ext>
            </a:extLst>
          </p:cNvPr>
          <p:cNvSpPr>
            <a:spLocks noGrp="1"/>
          </p:cNvSpPr>
          <p:nvPr>
            <p:ph type="dt" sz="half" idx="10"/>
          </p:nvPr>
        </p:nvSpPr>
        <p:spPr/>
        <p:txBody>
          <a:bodyPr/>
          <a:lstStyle/>
          <a:p>
            <a:fld id="{E822B9A2-E9F6-E646-ADD7-254B6AD8866B}" type="datetimeFigureOut">
              <a:rPr lang="en-US" smtClean="0"/>
              <a:t>8/17/20</a:t>
            </a:fld>
            <a:endParaRPr lang="en-US"/>
          </a:p>
        </p:txBody>
      </p:sp>
      <p:sp>
        <p:nvSpPr>
          <p:cNvPr id="6" name="Footer Placeholder 5">
            <a:extLst>
              <a:ext uri="{FF2B5EF4-FFF2-40B4-BE49-F238E27FC236}">
                <a16:creationId xmlns:a16="http://schemas.microsoft.com/office/drawing/2014/main" id="{495EB513-35D3-2A44-A863-F36CB914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64B82-42CB-B24B-9507-2D8B0632937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4220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D37C8-E054-4B4D-9A68-DB2EA6A01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FD184-DA4B-F543-B566-F08598071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4EB0C-CCA1-384A-ACD9-2F32C5408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B9A2-E9F6-E646-ADD7-254B6AD8866B}" type="datetimeFigureOut">
              <a:rPr lang="en-US" smtClean="0"/>
              <a:t>8/17/20</a:t>
            </a:fld>
            <a:endParaRPr lang="en-US"/>
          </a:p>
        </p:txBody>
      </p:sp>
      <p:sp>
        <p:nvSpPr>
          <p:cNvPr id="5" name="Footer Placeholder 4">
            <a:extLst>
              <a:ext uri="{FF2B5EF4-FFF2-40B4-BE49-F238E27FC236}">
                <a16:creationId xmlns:a16="http://schemas.microsoft.com/office/drawing/2014/main" id="{EB536701-6F84-924D-AFEF-22FF637E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38145-295C-424F-84B1-79FF7C53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36C2D-927A-8248-8166-099E48E0B834}" type="slidenum">
              <a:rPr lang="en-US" smtClean="0"/>
              <a:t>‹#›</a:t>
            </a:fld>
            <a:endParaRPr lang="en-US"/>
          </a:p>
        </p:txBody>
      </p:sp>
    </p:spTree>
    <p:extLst>
      <p:ext uri="{BB962C8B-B14F-4D97-AF65-F5344CB8AC3E}">
        <p14:creationId xmlns:p14="http://schemas.microsoft.com/office/powerpoint/2010/main" val="124049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a:t>ft.Middleware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der Sonderbelege </a:t>
            </a:r>
            <a:br>
              <a:rPr lang="de-DE" sz="2800" dirty="0"/>
            </a:br>
            <a:r>
              <a:rPr lang="de-DE" sz="2000" dirty="0"/>
              <a:t>(aktivieren Funktionalität: initial-, zero-, </a:t>
            </a:r>
            <a:r>
              <a:rPr lang="de-DE" sz="2000" dirty="0" err="1"/>
              <a:t>daily</a:t>
            </a:r>
            <a:r>
              <a:rPr lang="de-DE" sz="2000" dirty="0"/>
              <a:t>-, </a:t>
            </a:r>
            <a:r>
              <a:rPr lang="de-DE" sz="2000" dirty="0" err="1"/>
              <a:t>monthly</a:t>
            </a:r>
            <a:r>
              <a:rPr lang="de-DE" sz="2000" dirty="0"/>
              <a:t>-, …)</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5487" y="1690688"/>
            <a:ext cx="8508238" cy="4613402"/>
          </a:xfrm>
        </p:spPr>
      </p:pic>
    </p:spTree>
    <p:extLst>
      <p:ext uri="{BB962C8B-B14F-4D97-AF65-F5344CB8AC3E}">
        <p14:creationId xmlns:p14="http://schemas.microsoft.com/office/powerpoint/2010/main" val="91852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506162"/>
            <a:ext cx="9129600" cy="4618966"/>
          </a:xfrm>
        </p:spPr>
      </p:pic>
    </p:spTree>
    <p:extLst>
      <p:ext uri="{BB962C8B-B14F-4D97-AF65-F5344CB8AC3E}">
        <p14:creationId xmlns:p14="http://schemas.microsoft.com/office/powerpoint/2010/main" val="181742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im Fehlerfall</a:t>
            </a:r>
            <a:br>
              <a:rPr lang="de-DE" sz="2800" dirty="0"/>
            </a:br>
            <a:r>
              <a:rPr lang="de-DE" sz="2000" dirty="0"/>
              <a:t>(ft.Middleware fällt aus)</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757259" y="1690688"/>
            <a:ext cx="6944694" cy="4613402"/>
          </a:xfrm>
        </p:spPr>
      </p:pic>
    </p:spTree>
    <p:extLst>
      <p:ext uri="{BB962C8B-B14F-4D97-AF65-F5344CB8AC3E}">
        <p14:creationId xmlns:p14="http://schemas.microsoft.com/office/powerpoint/2010/main" val="335284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im Fehlerfall</a:t>
            </a:r>
            <a:br>
              <a:rPr lang="de-DE" sz="2800" dirty="0"/>
            </a:br>
            <a:r>
              <a:rPr lang="de-DE" sz="2000" dirty="0"/>
              <a:t>(ft.Middleware fällt aus)</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757259" y="1690688"/>
            <a:ext cx="6944694" cy="4613402"/>
          </a:xfrm>
        </p:spPr>
      </p:pic>
    </p:spTree>
    <p:extLst>
      <p:ext uri="{BB962C8B-B14F-4D97-AF65-F5344CB8AC3E}">
        <p14:creationId xmlns:p14="http://schemas.microsoft.com/office/powerpoint/2010/main" val="124414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de-DE" dirty="0"/>
              <a:t>Herausforderungen für Kassenhersteller</a:t>
            </a:r>
          </a:p>
          <a:p>
            <a:r>
              <a:rPr lang="de-DE" dirty="0"/>
              <a:t>ft.Middleware als Lösung</a:t>
            </a:r>
          </a:p>
          <a:p>
            <a:r>
              <a:rPr lang="de-DE" dirty="0"/>
              <a:t>Funktionsweise</a:t>
            </a:r>
          </a:p>
          <a:p>
            <a:r>
              <a:rPr lang="de-DE" dirty="0"/>
              <a:t>Schnittstelle</a:t>
            </a:r>
          </a:p>
          <a:p>
            <a:r>
              <a:rPr lang="de-DE" dirty="0"/>
              <a:t>Portal und Konfiguration</a:t>
            </a:r>
          </a:p>
          <a:p>
            <a:r>
              <a:rPr lang="de-DE" dirty="0" err="1"/>
              <a:t>Getting</a:t>
            </a:r>
            <a:r>
              <a:rPr lang="de-DE" dirty="0"/>
              <a:t> </a:t>
            </a:r>
            <a:r>
              <a:rPr lang="de-DE" dirty="0" err="1"/>
              <a:t>started</a:t>
            </a:r>
            <a:r>
              <a:rPr lang="de-DE" dirty="0"/>
              <a:t> &amp; Dokumentation</a:t>
            </a:r>
          </a:p>
        </p:txBody>
      </p:sp>
    </p:spTree>
    <p:extLst>
      <p:ext uri="{BB962C8B-B14F-4D97-AF65-F5344CB8AC3E}">
        <p14:creationId xmlns:p14="http://schemas.microsoft.com/office/powerpoint/2010/main" val="26240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a:t>
            </a:r>
            <a:r>
              <a:rPr lang="de-DE" dirty="0" err="1"/>
              <a:t>Fiskalisierung</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=&gt; Konformität mit den nationalen Gesetzen implementieren</a:t>
            </a:r>
          </a:p>
        </p:txBody>
      </p:sp>
    </p:spTree>
    <p:extLst>
      <p:ext uri="{BB962C8B-B14F-4D97-AF65-F5344CB8AC3E}">
        <p14:creationId xmlns:p14="http://schemas.microsoft.com/office/powerpoint/2010/main" val="368187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de-DE" dirty="0"/>
              <a:t>Neue Pflichten für Kassensysteme (01.01.2020)</a:t>
            </a:r>
          </a:p>
          <a:p>
            <a:pPr lvl="1"/>
            <a:r>
              <a:rPr lang="de-DE" dirty="0"/>
              <a:t>Einzelaufzeichnung</a:t>
            </a:r>
          </a:p>
          <a:p>
            <a:pPr lvl="1"/>
            <a:r>
              <a:rPr lang="de-DE" dirty="0"/>
              <a:t>TSE-Pflicht</a:t>
            </a:r>
          </a:p>
          <a:p>
            <a:pPr lvl="1"/>
            <a:r>
              <a:rPr lang="de-DE" dirty="0"/>
              <a:t>Archivierung</a:t>
            </a:r>
          </a:p>
          <a:p>
            <a:pPr lvl="1"/>
            <a:r>
              <a:rPr lang="de-DE" dirty="0"/>
              <a:t>Belegausgabepflicht</a:t>
            </a:r>
          </a:p>
          <a:p>
            <a:pPr lvl="1"/>
            <a:r>
              <a:rPr lang="de-DE" dirty="0"/>
              <a:t>Meldepflicht </a:t>
            </a:r>
          </a:p>
          <a:p>
            <a:endParaRPr lang="de-DE" dirty="0"/>
          </a:p>
          <a:p>
            <a:r>
              <a:rPr lang="de-DE" dirty="0"/>
              <a:t>Integration einer oder mehrerer TSE-Lösungen</a:t>
            </a:r>
          </a:p>
          <a:p>
            <a:r>
              <a:rPr lang="de-DE" dirty="0"/>
              <a:t>Anpassungen für </a:t>
            </a:r>
            <a:r>
              <a:rPr lang="de-DE" dirty="0" err="1"/>
              <a:t>DSFinV</a:t>
            </a:r>
            <a:r>
              <a:rPr lang="de-DE" dirty="0"/>
              <a:t>-K</a:t>
            </a:r>
          </a:p>
        </p:txBody>
      </p:sp>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Compliance-As-A-Service durch Integration ins Kassensystem.</a:t>
            </a:r>
          </a:p>
          <a:p>
            <a:pPr marL="0" indent="0">
              <a:buNone/>
            </a:pPr>
            <a:endParaRPr lang="de-DE" dirty="0"/>
          </a:p>
          <a:p>
            <a:pPr marL="0" indent="0">
              <a:buNone/>
            </a:pPr>
            <a:r>
              <a:rPr lang="de-DE" u="sng" dirty="0"/>
              <a:t>Vorteile:</a:t>
            </a:r>
          </a:p>
          <a:p>
            <a:r>
              <a:rPr lang="de-DE" dirty="0"/>
              <a:t>International gleiche Schnittstelle (DE, AT, FR)</a:t>
            </a:r>
          </a:p>
          <a:p>
            <a:r>
              <a:rPr lang="de-DE" dirty="0"/>
              <a:t>In Deutschland: Anbindung aller TSE-Lösungen</a:t>
            </a:r>
          </a:p>
          <a:p>
            <a:r>
              <a:rPr lang="de-DE" dirty="0"/>
              <a:t>Export der Daten in den gesetzlich vorgegebenen Formaten</a:t>
            </a:r>
          </a:p>
          <a:p>
            <a:r>
              <a:rPr lang="de-DE" dirty="0"/>
              <a:t>Kann lokal oder im Rechenzentrum betrieben werden</a:t>
            </a:r>
          </a:p>
          <a:p>
            <a:r>
              <a:rPr lang="de-DE" dirty="0"/>
              <a:t>Kostenlos</a:t>
            </a:r>
          </a:p>
        </p:txBody>
      </p:sp>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dirty="0"/>
          </a:p>
          <a:p>
            <a:r>
              <a:rPr lang="de-DE" dirty="0"/>
              <a:t>erleichtert die „make or buy“ Entscheidung</a:t>
            </a:r>
          </a:p>
          <a:p>
            <a:r>
              <a:rPr lang="de-DE" dirty="0"/>
              <a:t>fiskaltrust bietet dafür über Kassenhändler Fiskalisierungsprodukte für Kassenbetreiber an, z.B.:</a:t>
            </a:r>
          </a:p>
          <a:p>
            <a:pPr lvl="1"/>
            <a:r>
              <a:rPr lang="de-DE" dirty="0"/>
              <a:t>Revisionssichere Archivierung der Daten</a:t>
            </a:r>
          </a:p>
          <a:p>
            <a:pPr lvl="1"/>
            <a:r>
              <a:rPr lang="de-DE" dirty="0"/>
              <a:t>Automatisierte Meldungen ans Finanzamt</a:t>
            </a:r>
          </a:p>
          <a:p>
            <a:pPr lvl="1"/>
            <a:r>
              <a:rPr lang="de-DE" dirty="0"/>
              <a:t>Sorglos-Pakete mit und ohne TSE As-A-Service</a:t>
            </a:r>
          </a:p>
        </p:txBody>
      </p:sp>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Funktionsweise</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825625"/>
            <a:ext cx="8979579" cy="4351337"/>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684563"/>
            <a:ext cx="8979578" cy="4037115"/>
          </a:xfr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3533" y="1690688"/>
            <a:ext cx="9643364" cy="4613402"/>
          </a:xfrm>
        </p:spPr>
      </p:pic>
    </p:spTree>
    <p:extLst>
      <p:ext uri="{BB962C8B-B14F-4D97-AF65-F5344CB8AC3E}">
        <p14:creationId xmlns:p14="http://schemas.microsoft.com/office/powerpoint/2010/main" val="3779086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2318</TotalTime>
  <Words>1645</Words>
  <Application>Microsoft Macintosh PowerPoint</Application>
  <PresentationFormat>Widescreen</PresentationFormat>
  <Paragraphs>125</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ft.Middleware</vt:lpstr>
      <vt:lpstr>Agenda</vt:lpstr>
      <vt:lpstr>Herausforderung Fiskalisierung</vt:lpstr>
      <vt:lpstr>Herausforderung in Deutschland</vt:lpstr>
      <vt:lpstr>ft.Middleware als Lösung</vt:lpstr>
      <vt:lpstr>ft.Middleware als Lösung</vt:lpstr>
      <vt:lpstr>Funktionsweise</vt:lpstr>
      <vt:lpstr>Sign</vt:lpstr>
      <vt:lpstr>Datenfluss</vt:lpstr>
      <vt:lpstr>Datenfluss der Sonderbelege  (aktivieren Funktionalität: initial-, zero-, daily-, monthly-, …) </vt:lpstr>
      <vt:lpstr>Datenfluss im Fehlerfall (TSE fällt aus) </vt:lpstr>
      <vt:lpstr>Datenfluss im Fehlerfall (ft.Middleware fällt aus) </vt:lpstr>
      <vt:lpstr>Datenfluss im Fehlerfall (ft.Middleware fällt aus)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ft.Middleware</dc:title>
  <dc:creator>Christian Rogobete</dc:creator>
  <cp:lastModifiedBy>Christian Rogobete</cp:lastModifiedBy>
  <cp:revision>88</cp:revision>
  <dcterms:created xsi:type="dcterms:W3CDTF">2020-08-07T09:00:55Z</dcterms:created>
  <dcterms:modified xsi:type="dcterms:W3CDTF">2020-08-17T21:23:35Z</dcterms:modified>
</cp:coreProperties>
</file>