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19"/>
  </p:notesMasterIdLst>
  <p:handoutMasterIdLst>
    <p:handoutMasterId r:id="rId20"/>
  </p:handoutMasterIdLst>
  <p:sldIdLst>
    <p:sldId id="1640" r:id="rId5"/>
    <p:sldId id="1641" r:id="rId6"/>
    <p:sldId id="1642" r:id="rId7"/>
    <p:sldId id="1662" r:id="rId8"/>
    <p:sldId id="1663" r:id="rId9"/>
    <p:sldId id="1664" r:id="rId10"/>
    <p:sldId id="1665" r:id="rId11"/>
    <p:sldId id="1666" r:id="rId12"/>
    <p:sldId id="1667" r:id="rId13"/>
    <p:sldId id="1668" r:id="rId14"/>
    <p:sldId id="1669" r:id="rId15"/>
    <p:sldId id="1670" r:id="rId16"/>
    <p:sldId id="1643" r:id="rId17"/>
    <p:sldId id="1661" r:id="rId18"/>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ner-Modell" id="{48E64DB2-BBE7-4E50-BBE5-62767D3522A5}">
          <p14:sldIdLst>
            <p14:sldId id="1640"/>
            <p14:sldId id="1641"/>
            <p14:sldId id="1642"/>
            <p14:sldId id="1662"/>
            <p14:sldId id="1663"/>
            <p14:sldId id="1664"/>
            <p14:sldId id="1665"/>
            <p14:sldId id="1666"/>
            <p14:sldId id="1667"/>
            <p14:sldId id="1668"/>
            <p14:sldId id="1669"/>
            <p14:sldId id="1670"/>
            <p14:sldId id="1643"/>
            <p14:sldId id="16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F"/>
    <a:srgbClr val="BCA3CE"/>
    <a:srgbClr val="FF9900"/>
    <a:srgbClr val="00A7CE"/>
    <a:srgbClr val="00B0CE"/>
    <a:srgbClr val="009EB8"/>
    <a:srgbClr val="00729A"/>
    <a:srgbClr val="008D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8" autoAdjust="0"/>
    <p:restoredTop sz="84694" autoAdjust="0"/>
  </p:normalViewPr>
  <p:slideViewPr>
    <p:cSldViewPr snapToGrid="0">
      <p:cViewPr varScale="1">
        <p:scale>
          <a:sx n="107" d="100"/>
          <a:sy n="107" d="100"/>
        </p:scale>
        <p:origin x="1472" y="176"/>
      </p:cViewPr>
      <p:guideLst/>
    </p:cSldViewPr>
  </p:slideViewPr>
  <p:outlineViewPr>
    <p:cViewPr>
      <p:scale>
        <a:sx n="33" d="100"/>
        <a:sy n="33" d="100"/>
      </p:scale>
      <p:origin x="0" y="-7515"/>
    </p:cViewPr>
  </p:outlineViewPr>
  <p:notesTextViewPr>
    <p:cViewPr>
      <p:scale>
        <a:sx n="3" d="2"/>
        <a:sy n="3" d="2"/>
      </p:scale>
      <p:origin x="0" y="0"/>
    </p:cViewPr>
  </p:notesTextViewPr>
  <p:sorterViewPr>
    <p:cViewPr varScale="1">
      <p:scale>
        <a:sx n="1" d="1"/>
        <a:sy n="1" d="1"/>
      </p:scale>
      <p:origin x="0" y="-17361"/>
    </p:cViewPr>
  </p:sorterViewPr>
  <p:notesViewPr>
    <p:cSldViewPr snapToGrid="0">
      <p:cViewPr varScale="1">
        <p:scale>
          <a:sx n="78" d="100"/>
          <a:sy n="78" d="100"/>
        </p:scale>
        <p:origin x="376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de-DE" noProof="0" dirty="0"/>
            <a:t>PosSystem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de-DE" noProof="0" dirty="0"/>
            <a:t>Händler 1</a:t>
          </a:r>
        </a:p>
      </dgm:t>
    </dgm:pt>
    <dgm:pt modelId="{9D4B5DBD-CB9C-4FB4-AAA6-979D46D6684A}" type="parTrans" cxnId="{C4500742-DF8F-4517-8A5F-102B00E77012}">
      <dgm:prSet/>
      <dgm:spPr/>
      <dgm:t>
        <a:bodyPr/>
        <a:lstStyle/>
        <a:p>
          <a:endParaRPr lang="de-DE"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de-DE" noProof="0" dirty="0"/>
            <a:t>Betreiber 1</a:t>
          </a:r>
        </a:p>
      </dgm:t>
    </dgm:pt>
    <dgm:pt modelId="{0DF6DED7-5192-46F3-976D-838BE73AB713}" type="parTrans" cxnId="{8D998158-EBD4-42F5-98E1-A69E9366D652}">
      <dgm:prSet/>
      <dgm:spPr/>
      <dgm:t>
        <a:bodyPr/>
        <a:lstStyle/>
        <a:p>
          <a:endParaRPr lang="de-DE"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de-DE" noProof="0" dirty="0"/>
            <a:t>Betreiber 2</a:t>
          </a:r>
        </a:p>
      </dgm:t>
    </dgm:pt>
    <dgm:pt modelId="{50DDEC0C-6225-49E4-9435-2892A959F271}" type="parTrans" cxnId="{4220A49C-03E2-4145-AAD7-FA6F074A93D6}">
      <dgm:prSet/>
      <dgm:spPr/>
      <dgm:t>
        <a:bodyPr/>
        <a:lstStyle/>
        <a:p>
          <a:endParaRPr lang="de-DE"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de-DE" noProof="0" dirty="0"/>
            <a:t>Händler 2</a:t>
          </a:r>
        </a:p>
      </dgm:t>
    </dgm:pt>
    <dgm:pt modelId="{26127BF6-3D13-4828-AFE0-E15425FA8684}" type="parTrans" cxnId="{88EBF330-6F30-4914-87D3-A7B4EB21211D}">
      <dgm:prSet/>
      <dgm:spPr/>
      <dgm:t>
        <a:bodyPr/>
        <a:lstStyle/>
        <a:p>
          <a:endParaRPr lang="de-DE"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de-DE" noProof="0" dirty="0"/>
            <a:t>Betreiber 3</a:t>
          </a:r>
        </a:p>
      </dgm:t>
    </dgm:pt>
    <dgm:pt modelId="{75E9BAA1-7697-41F9-9D69-D44BBB192BF4}" type="parTrans" cxnId="{E95FDE10-C55F-460A-965E-94DB8241EA62}">
      <dgm:prSet/>
      <dgm:spPr/>
      <dgm:t>
        <a:bodyPr/>
        <a:lstStyle/>
        <a:p>
          <a:endParaRPr lang="de-DE"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de-DE" noProof="0" dirty="0"/>
            <a:t>Kassenhersteller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de-DE" noProof="0" dirty="0"/>
            <a:t>Kassenhändler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de-DE" noProof="0" dirty="0"/>
            <a:t>Kassenbetreiber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de-DE" noProof="0" dirty="0"/>
            <a:t>Betreiber 4</a:t>
          </a:r>
        </a:p>
      </dgm:t>
    </dgm:pt>
    <dgm:pt modelId="{86256DAC-6B50-48EE-8E6D-4682846CC9BA}" type="parTrans" cxnId="{87F4757F-0E90-4ACD-B1C0-B85D3802CE53}">
      <dgm:prSet/>
      <dgm:spPr/>
      <dgm:t>
        <a:bodyPr/>
        <a:lstStyle/>
        <a:p>
          <a:endParaRPr lang="de-DE"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de-DE" noProof="0" dirty="0"/>
            <a:t>CashBox41</a:t>
          </a:r>
          <a:br>
            <a:rPr lang="de-DE" noProof="0" dirty="0"/>
          </a:br>
          <a:r>
            <a:rPr lang="de-DE" noProof="0" dirty="0"/>
            <a:t> (a-trust TSTE)</a:t>
          </a:r>
        </a:p>
      </dgm:t>
    </dgm:pt>
    <dgm:pt modelId="{A5B7A9E9-3757-43B8-BF1F-DEE0FC47105D}" type="parTrans" cxnId="{A7E3BFD4-85A6-4AC2-AABA-C11EE5654E33}">
      <dgm:prSet/>
      <dgm:spPr/>
      <dgm:t>
        <a:bodyPr/>
        <a:lstStyle/>
        <a:p>
          <a:endParaRPr lang="de-DE"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de-DE" noProof="0" dirty="0"/>
            <a:t>CashBox11 (Swissbit TSE)</a:t>
          </a:r>
        </a:p>
      </dgm:t>
    </dgm:pt>
    <dgm:pt modelId="{CC23981C-F92C-42AD-8DA4-AE4B7990CF7E}" type="parTrans" cxnId="{43958AAB-7298-4C0B-8420-B89E69B8159A}">
      <dgm:prSet/>
      <dgm:spPr/>
      <dgm:t>
        <a:bodyPr/>
        <a:lstStyle/>
        <a:p>
          <a:endParaRPr lang="de-DE"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de-DE" noProof="0" dirty="0"/>
            <a:t>CashBox21</a:t>
          </a:r>
          <a:br>
            <a:rPr lang="de-DE" noProof="0" dirty="0"/>
          </a:br>
          <a:r>
            <a:rPr lang="de-DE" noProof="0" dirty="0"/>
            <a:t>(Cryptovision TSE)</a:t>
          </a:r>
        </a:p>
      </dgm:t>
    </dgm:pt>
    <dgm:pt modelId="{31B9B58C-F89D-4B88-A80E-50913EC35ABA}" type="parTrans" cxnId="{E226C31F-F458-445B-B8CC-70A2D8F4224F}">
      <dgm:prSet/>
      <dgm:spPr/>
      <dgm:t>
        <a:bodyPr/>
        <a:lstStyle/>
        <a:p>
          <a:endParaRPr lang="de-DE"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de-DE" noProof="0" dirty="0"/>
            <a:t>CashBox22</a:t>
          </a:r>
          <a:br>
            <a:rPr lang="de-DE" noProof="0" dirty="0"/>
          </a:br>
          <a:r>
            <a:rPr lang="de-DE" noProof="0" dirty="0"/>
            <a:t>(Diebold-Nixdorf TSE)</a:t>
          </a:r>
        </a:p>
      </dgm:t>
    </dgm:pt>
    <dgm:pt modelId="{A4A34996-CC96-449F-829D-D317AA4C8DF4}" type="parTrans" cxnId="{3E232159-66DF-491E-9700-FE88C856AC8E}">
      <dgm:prSet/>
      <dgm:spPr/>
      <dgm:t>
        <a:bodyPr/>
        <a:lstStyle/>
        <a:p>
          <a:endParaRPr lang="de-DE"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de-DE" noProof="0" dirty="0"/>
            <a:t>CashBox31</a:t>
          </a:r>
          <a:br>
            <a:rPr lang="de-DE" noProof="0" dirty="0"/>
          </a:br>
          <a:r>
            <a:rPr lang="de-DE" noProof="0" dirty="0"/>
            <a:t>(fiskaly TSE)</a:t>
          </a:r>
        </a:p>
      </dgm:t>
    </dgm:pt>
    <dgm:pt modelId="{6EBE2D93-55C8-40D4-BBE5-E6D16DB4F7A6}" type="parTrans" cxnId="{00E268D2-2B92-4E00-8244-AD5552017E6E}">
      <dgm:prSet/>
      <dgm:spPr/>
      <dgm:t>
        <a:bodyPr/>
        <a:lstStyle/>
        <a:p>
          <a:endParaRPr lang="de-DE"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de-DE" noProof="0" dirty="0"/>
            <a:t>CashBox32 (Epson TSE)</a:t>
          </a:r>
        </a:p>
      </dgm:t>
    </dgm:pt>
    <dgm:pt modelId="{C9A1D3E0-E3C8-48BD-BAA1-4C0FFE8125CE}" type="parTrans" cxnId="{9A3B9AC6-26B7-4D9F-A894-4BCBFF28571A}">
      <dgm:prSet/>
      <dgm:spPr/>
      <dgm:t>
        <a:bodyPr/>
        <a:lstStyle/>
        <a:p>
          <a:endParaRPr lang="de-DE"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de-DE" noProof="0" dirty="0"/>
            <a:t>Standort</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FF964F02-25BC-4266-BED9-6570FB85CDF8}" type="presOf" srcId="{BB083CF8-6273-46E7-BE3B-5DC61CFAA06F}" destId="{C8849357-154D-4C6F-A755-6FFE34A7B3F5}" srcOrd="0" destOrd="0" presId="urn:microsoft.com/office/officeart/2005/8/layout/hierarchy6"/>
    <dgm:cxn modelId="{0A985C02-1652-4349-8B2C-CE508B59CF41}" type="presOf" srcId="{31B9B58C-F89D-4B88-A80E-50913EC35ABA}" destId="{776D28A1-896A-4837-843B-9D58F4EC836B}"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1109BB47-E5C2-4C14-8A73-CD57B75F77BD}" type="presOf" srcId="{C7994BF7-B41E-4BA6-BF45-40E2C8B1E270}" destId="{38C9458A-ABC9-4739-BC7E-430C33421FAE}"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dirty="0"/>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626115E6-AD47-4869-966A-CE8E61220F0A}">
      <dgm:prSet phldrT="[Text]"/>
      <dgm:spPr/>
      <dgm:t>
        <a:bodyPr/>
        <a:lstStyle/>
        <a:p>
          <a:r>
            <a:rPr lang="de-DE" dirty="0"/>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39D6AC70-6092-4BDD-B452-472EFCEB7CE3}">
      <dgm:prSet phldrT="[Text]"/>
      <dgm:spPr/>
      <dgm:t>
        <a:bodyPr/>
        <a:lstStyle/>
        <a:p>
          <a:r>
            <a:rPr lang="de-DE" dirty="0" err="1"/>
            <a:t>AccountID</a:t>
          </a:r>
          <a:endParaRPr lang="de-DE" dirty="0"/>
        </a:p>
      </dgm:t>
    </dgm:pt>
    <dgm:pt modelId="{F7B66B58-1E3D-4DA1-B931-8C9C26D5619E}" type="parTrans" cxnId="{75F04649-6C7E-4ED9-AB71-ADAFFC12AC8B}">
      <dgm:prSet/>
      <dgm:spPr/>
      <dgm:t>
        <a:bodyPr/>
        <a:lstStyle/>
        <a:p>
          <a:endParaRPr lang="de-DE"/>
        </a:p>
      </dgm:t>
    </dgm:pt>
    <dgm:pt modelId="{27612686-63D8-4308-94E8-7BE246C76A5A}" type="sibTrans" cxnId="{75F04649-6C7E-4ED9-AB71-ADAFFC12AC8B}">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Kooperationsvertrag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0E762B2B-90EF-4EAF-A328-5A65E6DC1A46}" type="presOf" srcId="{D4F9471E-5DB8-4527-8A9A-3BA1BC9BC03D}" destId="{B7B11F5B-5454-4DC0-A365-DC862339A3A5}" srcOrd="0" destOrd="0" presId="urn:microsoft.com/office/officeart/2005/8/layout/hProcess4"/>
    <dgm:cxn modelId="{45C29031-C77B-4657-B405-3D5BAEA80D4B}" type="presOf" srcId="{F671BBA3-D45D-4509-982C-C5515B0DCAB4}" destId="{FDF54E9C-0750-422B-BCCE-276BE25C71B1}" srcOrd="0" destOrd="2" presId="urn:microsoft.com/office/officeart/2005/8/layout/hProcess4"/>
    <dgm:cxn modelId="{E4014932-7D13-4467-8766-D539E60CD105}" type="presOf" srcId="{D690E6B1-ED93-4978-AC10-25C06B709E1D}" destId="{4BA1B2B1-C1B8-47F2-8C0E-ADA73BC9C811}" srcOrd="1" destOrd="1" presId="urn:microsoft.com/office/officeart/2005/8/layout/hProcess4"/>
    <dgm:cxn modelId="{DF406D3B-38CF-4CE0-9785-37C55C1B3B94}" type="presOf" srcId="{39D6AC70-6092-4BDD-B452-472EFCEB7CE3}" destId="{5BE17825-D0E8-4D69-992E-D5C1E7D39F21}" srcOrd="0" destOrd="1" presId="urn:microsoft.com/office/officeart/2005/8/layout/hProcess4"/>
    <dgm:cxn modelId="{6515AE3D-247F-4FC0-90EE-54AC4967E4C4}" type="presOf" srcId="{A4305718-53E2-4A7F-804A-6F3B3A68EDA1}" destId="{188C989C-C17C-4448-9807-3BC6ED139629}" srcOrd="1" destOrd="1" presId="urn:microsoft.com/office/officeart/2005/8/layout/hProcess4"/>
    <dgm:cxn modelId="{368CEF3E-5102-43E5-B33A-DCAC10EE02FD}" type="presOf" srcId="{15D92C2D-5742-4574-B3E7-79598663529D}" destId="{FDF54E9C-0750-422B-BCCE-276BE25C71B1}" srcOrd="0" destOrd="0"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5F04649-6C7E-4ED9-AB71-ADAFFC12AC8B}" srcId="{939A1577-2324-43EB-B7C5-B0BEC8FE22DE}" destId="{39D6AC70-6092-4BDD-B452-472EFCEB7CE3}" srcOrd="1" destOrd="0" parTransId="{F7B66B58-1E3D-4DA1-B931-8C9C26D5619E}" sibTransId="{27612686-63D8-4308-94E8-7BE246C76A5A}"/>
    <dgm:cxn modelId="{8D2E324C-57A8-4BE2-8051-6A202E40C405}" type="presOf" srcId="{EAAEEAC4-C2C6-4028-807F-BC6BBE918253}" destId="{372AD9A6-8D12-40F9-B849-B57BBAA7BA69}" srcOrd="1" destOrd="0" presId="urn:microsoft.com/office/officeart/2005/8/layout/hProcess4"/>
    <dgm:cxn modelId="{80EFAC4C-7C17-445A-B6FD-2AB32EDE0639}" type="presOf" srcId="{D690E6B1-ED93-4978-AC10-25C06B709E1D}" destId="{B02BE0EB-C330-4F32-8D7C-9CA39266E853}" srcOrd="0" destOrd="1" presId="urn:microsoft.com/office/officeart/2005/8/layout/hProcess4"/>
    <dgm:cxn modelId="{6F288C4D-B3CE-45A4-933E-1E560261B32C}" type="presOf" srcId="{939A1577-2324-43EB-B7C5-B0BEC8FE22DE}" destId="{DD0A6EF8-9419-4735-9241-1BAB89D1DEB0}" srcOrd="0" destOrd="0" presId="urn:microsoft.com/office/officeart/2005/8/layout/hProcess4"/>
    <dgm:cxn modelId="{7BEC0562-1005-44AF-AEDB-66FA12A504DA}" type="presOf" srcId="{39D6AC70-6092-4BDD-B452-472EFCEB7CE3}" destId="{372AD9A6-8D12-40F9-B849-B57BBAA7BA69}" srcOrd="1" destOrd="1"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426FE093-C152-4565-8B88-75EEA7DB8FBF}" srcId="{F0F6B17E-9533-4727-B3CC-A6D0466AC596}" destId="{A127E4B3-65AD-4248-95B2-95D5289D7EA9}" srcOrd="0" destOrd="0" parTransId="{7EA8BFFC-7878-4C8B-AD98-3A05865402BF}" sibTransId="{1D659693-0E7A-4638-9B8A-23A860592A72}"/>
    <dgm:cxn modelId="{564F94A0-6325-4EB5-984A-221F6E93DA7C}" type="presOf" srcId="{626115E6-AD47-4869-966A-CE8E61220F0A}" destId="{B02BE0EB-C330-4F32-8D7C-9CA39266E853}"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0CCF6BE-98EB-4AA8-AA59-800C770D65B6}" type="presOf" srcId="{626115E6-AD47-4869-966A-CE8E61220F0A}" destId="{4BA1B2B1-C1B8-47F2-8C0E-ADA73BC9C811}" srcOrd="1" destOrd="0" presId="urn:microsoft.com/office/officeart/2005/8/layout/hProcess4"/>
    <dgm:cxn modelId="{622EB1C9-2879-42D8-AC0F-55AE45798E05}" type="presOf" srcId="{DAD872BC-E1FE-4473-A5D3-4F8E2CB8E824}" destId="{F83F24C8-958D-4FC4-8571-340B0C782D94}" srcOrd="0" destOrd="0" presId="urn:microsoft.com/office/officeart/2005/8/layout/hProcess4"/>
    <dgm:cxn modelId="{6BEBBFCB-73F3-4E0A-BDC6-5D4A4147AAAF}" type="presOf" srcId="{EAAEEAC4-C2C6-4028-807F-BC6BBE918253}" destId="{5BE17825-D0E8-4D69-992E-D5C1E7D39F21}" srcOrd="0" destOrd="0" presId="urn:microsoft.com/office/officeart/2005/8/layout/hProcess4"/>
    <dgm:cxn modelId="{326C8AD3-5E4D-4092-8736-6C782DE940B0}" type="presOf" srcId="{A4305718-53E2-4A7F-804A-6F3B3A68EDA1}" destId="{FDF54E9C-0750-422B-BCCE-276BE25C71B1}"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22BD4BFA-36F1-485D-B8E2-15268120FC3B}" type="presOf" srcId="{15D92C2D-5742-4574-B3E7-79598663529D}" destId="{188C989C-C17C-4448-9807-3BC6ED139629}" srcOrd="1" destOrd="0" presId="urn:microsoft.com/office/officeart/2005/8/layout/hProcess4"/>
    <dgm:cxn modelId="{143317FE-ED23-46E5-AFAD-06BFF5D3C519}" type="presOf" srcId="{F671BBA3-D45D-4509-982C-C5515B0DCAB4}" destId="{188C989C-C17C-4448-9807-3BC6ED139629}" srcOrd="1" destOrd="2"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9D083584-5922-4192-B134-BCF4FC5B2AD3}" type="presParOf" srcId="{E25BFEBF-B597-44A8-B691-65D92A11366F}" destId="{A111D8A3-EC94-4695-8728-17FD3B0C5202}" srcOrd="2" destOrd="0" presId="urn:microsoft.com/office/officeart/2005/8/layout/hProcess4"/>
    <dgm:cxn modelId="{80F967E8-557C-492A-9A03-A5F0FA4D83C1}" type="presParOf" srcId="{A111D8A3-EC94-4695-8728-17FD3B0C5202}" destId="{AD7C4D02-6E14-46C0-9043-C6B36B1E0944}" srcOrd="0" destOrd="0" presId="urn:microsoft.com/office/officeart/2005/8/layout/hProcess4"/>
    <dgm:cxn modelId="{760A13F9-F878-4A67-B2D4-5C4512F5C153}" type="presParOf" srcId="{A111D8A3-EC94-4695-8728-17FD3B0C5202}" destId="{FDF54E9C-0750-422B-BCCE-276BE25C71B1}" srcOrd="1" destOrd="0" presId="urn:microsoft.com/office/officeart/2005/8/layout/hProcess4"/>
    <dgm:cxn modelId="{26268A01-12AD-43C6-AFCE-6DF3C72EAA8A}" type="presParOf" srcId="{A111D8A3-EC94-4695-8728-17FD3B0C5202}" destId="{188C989C-C17C-4448-9807-3BC6ED139629}" srcOrd="2" destOrd="0" presId="urn:microsoft.com/office/officeart/2005/8/layout/hProcess4"/>
    <dgm:cxn modelId="{D06B6D20-8F73-48FE-98CC-B785ACF632A3}" type="presParOf" srcId="{A111D8A3-EC94-4695-8728-17FD3B0C5202}" destId="{B7B11F5B-5454-4DC0-A365-DC862339A3A5}" srcOrd="3" destOrd="0" presId="urn:microsoft.com/office/officeart/2005/8/layout/hProcess4"/>
    <dgm:cxn modelId="{3CF3D849-36CC-4B03-9919-AEB6BE27DFEB}" type="presParOf" srcId="{A111D8A3-EC94-4695-8728-17FD3B0C5202}" destId="{34AE625F-DCCF-4725-89A1-D1A057E55C84}" srcOrd="4" destOrd="0" presId="urn:microsoft.com/office/officeart/2005/8/layout/hProcess4"/>
    <dgm:cxn modelId="{5F8E9C24-24A7-4461-B85E-621D3BA90369}" type="presParOf" srcId="{E25BFEBF-B597-44A8-B691-65D92A11366F}" destId="{F83F24C8-958D-4FC4-8571-340B0C782D94}" srcOrd="3" destOrd="0" presId="urn:microsoft.com/office/officeart/2005/8/layout/hProcess4"/>
    <dgm:cxn modelId="{18A712F8-2D41-4A26-A200-4F0EA436BA1E}" type="presParOf" srcId="{E25BFEBF-B597-44A8-B691-65D92A11366F}" destId="{3A39CF31-3CBB-4777-B3F7-561DE089D42B}" srcOrd="4" destOrd="0" presId="urn:microsoft.com/office/officeart/2005/8/layout/hProcess4"/>
    <dgm:cxn modelId="{1FFA9261-12AF-46CE-8E31-F05E741B0961}" type="presParOf" srcId="{3A39CF31-3CBB-4777-B3F7-561DE089D42B}" destId="{F78685F5-5A12-4FD8-A661-B01B4335B782}" srcOrd="0" destOrd="0" presId="urn:microsoft.com/office/officeart/2005/8/layout/hProcess4"/>
    <dgm:cxn modelId="{87E2CFAC-3AF7-454B-9A2F-5C14D8C2DDE6}" type="presParOf" srcId="{3A39CF31-3CBB-4777-B3F7-561DE089D42B}" destId="{5BE17825-D0E8-4D69-992E-D5C1E7D39F21}" srcOrd="1" destOrd="0" presId="urn:microsoft.com/office/officeart/2005/8/layout/hProcess4"/>
    <dgm:cxn modelId="{7A9F067C-51E9-457A-963A-69B3F48B9AC2}" type="presParOf" srcId="{3A39CF31-3CBB-4777-B3F7-561DE089D42B}" destId="{372AD9A6-8D12-40F9-B849-B57BBAA7BA69}" srcOrd="2" destOrd="0" presId="urn:microsoft.com/office/officeart/2005/8/layout/hProcess4"/>
    <dgm:cxn modelId="{3DB016A9-D415-4AF4-80F7-29AC968C6212}" type="presParOf" srcId="{3A39CF31-3CBB-4777-B3F7-561DE089D42B}" destId="{DD0A6EF8-9419-4735-9241-1BAB89D1DEB0}" srcOrd="3" destOrd="0" presId="urn:microsoft.com/office/officeart/2005/8/layout/hProcess4"/>
    <dgm:cxn modelId="{D25AB41C-5EDA-4092-AC18-A392F3C5BDDA}"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612636"/>
          <a:ext cx="11728450" cy="849854"/>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de-DE" sz="3000" kern="1200" noProof="0" dirty="0"/>
            <a:t>Standort</a:t>
          </a:r>
        </a:p>
      </dsp:txBody>
      <dsp:txXfrm>
        <a:off x="0" y="3612636"/>
        <a:ext cx="3518535" cy="849854"/>
      </dsp:txXfrm>
    </dsp:sp>
    <dsp:sp modelId="{599EC7A2-D025-460C-842C-0F11618A7DA2}">
      <dsp:nvSpPr>
        <dsp:cNvPr id="0" name=""/>
        <dsp:cNvSpPr/>
      </dsp:nvSpPr>
      <dsp:spPr>
        <a:xfrm>
          <a:off x="0" y="2621139"/>
          <a:ext cx="11728450" cy="849854"/>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de-DE" sz="3000" kern="1200" noProof="0" dirty="0"/>
            <a:t>Kassenbetreiber</a:t>
          </a:r>
        </a:p>
      </dsp:txBody>
      <dsp:txXfrm>
        <a:off x="0" y="2621139"/>
        <a:ext cx="3518535" cy="849854"/>
      </dsp:txXfrm>
    </dsp:sp>
    <dsp:sp modelId="{1DE8B0B1-D863-472F-9FA5-2ABE2316C376}">
      <dsp:nvSpPr>
        <dsp:cNvPr id="0" name=""/>
        <dsp:cNvSpPr/>
      </dsp:nvSpPr>
      <dsp:spPr>
        <a:xfrm>
          <a:off x="0" y="1629642"/>
          <a:ext cx="11728450" cy="849854"/>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de-DE" sz="3000" kern="1200" noProof="0" dirty="0"/>
            <a:t>Kassenhändler</a:t>
          </a:r>
        </a:p>
      </dsp:txBody>
      <dsp:txXfrm>
        <a:off x="0" y="1629642"/>
        <a:ext cx="3518535" cy="849854"/>
      </dsp:txXfrm>
    </dsp:sp>
    <dsp:sp modelId="{C8849357-154D-4C6F-A755-6FFE34A7B3F5}">
      <dsp:nvSpPr>
        <dsp:cNvPr id="0" name=""/>
        <dsp:cNvSpPr/>
      </dsp:nvSpPr>
      <dsp:spPr>
        <a:xfrm>
          <a:off x="0" y="588794"/>
          <a:ext cx="11728450" cy="849854"/>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de-DE" sz="3000" kern="1200" noProof="0" dirty="0"/>
            <a:t>Kassenhersteller</a:t>
          </a:r>
        </a:p>
      </dsp:txBody>
      <dsp:txXfrm>
        <a:off x="0" y="588794"/>
        <a:ext cx="3518535" cy="849854"/>
      </dsp:txXfrm>
    </dsp:sp>
    <dsp:sp modelId="{9DF05028-9C79-44A6-B539-EA799B590245}">
      <dsp:nvSpPr>
        <dsp:cNvPr id="0" name=""/>
        <dsp:cNvSpPr/>
      </dsp:nvSpPr>
      <dsp:spPr>
        <a:xfrm>
          <a:off x="6975048" y="70896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PosSystem</a:t>
          </a:r>
        </a:p>
      </dsp:txBody>
      <dsp:txXfrm>
        <a:off x="6995791" y="729710"/>
        <a:ext cx="1020832" cy="666726"/>
      </dsp:txXfrm>
    </dsp:sp>
    <dsp:sp modelId="{6EA8E6A9-46AA-4831-9DAC-0263F933A90E}">
      <dsp:nvSpPr>
        <dsp:cNvPr id="0" name=""/>
        <dsp:cNvSpPr/>
      </dsp:nvSpPr>
      <dsp:spPr>
        <a:xfrm>
          <a:off x="5089434" y="1417179"/>
          <a:ext cx="2416773" cy="283284"/>
        </a:xfrm>
        <a:custGeom>
          <a:avLst/>
          <a:gdLst/>
          <a:ahLst/>
          <a:cxnLst/>
          <a:rect l="0" t="0" r="0" b="0"/>
          <a:pathLst>
            <a:path>
              <a:moveTo>
                <a:pt x="2416773" y="0"/>
              </a:moveTo>
              <a:lnTo>
                <a:pt x="2416773" y="141642"/>
              </a:lnTo>
              <a:lnTo>
                <a:pt x="0" y="141642"/>
              </a:lnTo>
              <a:lnTo>
                <a:pt x="0" y="2832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558275" y="1700464"/>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Händler 1</a:t>
          </a:r>
        </a:p>
      </dsp:txBody>
      <dsp:txXfrm>
        <a:off x="4579018" y="1721207"/>
        <a:ext cx="1020832" cy="666726"/>
      </dsp:txXfrm>
    </dsp:sp>
    <dsp:sp modelId="{B8F1E1C1-1E37-4104-A383-7A7B9EE527EC}">
      <dsp:nvSpPr>
        <dsp:cNvPr id="0" name=""/>
        <dsp:cNvSpPr/>
      </dsp:nvSpPr>
      <dsp:spPr>
        <a:xfrm>
          <a:off x="4053674" y="2408676"/>
          <a:ext cx="1035760" cy="283284"/>
        </a:xfrm>
        <a:custGeom>
          <a:avLst/>
          <a:gdLst/>
          <a:ahLst/>
          <a:cxnLst/>
          <a:rect l="0" t="0" r="0" b="0"/>
          <a:pathLst>
            <a:path>
              <a:moveTo>
                <a:pt x="1035760" y="0"/>
              </a:moveTo>
              <a:lnTo>
                <a:pt x="1035760" y="141642"/>
              </a:lnTo>
              <a:lnTo>
                <a:pt x="0" y="141642"/>
              </a:lnTo>
              <a:lnTo>
                <a:pt x="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522515" y="2691960"/>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Betreiber 1</a:t>
          </a:r>
        </a:p>
      </dsp:txBody>
      <dsp:txXfrm>
        <a:off x="3543258" y="2712703"/>
        <a:ext cx="1020832" cy="666726"/>
      </dsp:txXfrm>
    </dsp:sp>
    <dsp:sp modelId="{90010041-8D0C-42AE-BF61-B8EE3A6C6603}">
      <dsp:nvSpPr>
        <dsp:cNvPr id="0" name=""/>
        <dsp:cNvSpPr/>
      </dsp:nvSpPr>
      <dsp:spPr>
        <a:xfrm>
          <a:off x="4007954" y="3400172"/>
          <a:ext cx="91440" cy="283284"/>
        </a:xfrm>
        <a:custGeom>
          <a:avLst/>
          <a:gdLst/>
          <a:ahLst/>
          <a:cxnLst/>
          <a:rect l="0" t="0" r="0" b="0"/>
          <a:pathLst>
            <a:path>
              <a:moveTo>
                <a:pt x="45720" y="0"/>
              </a:moveTo>
              <a:lnTo>
                <a:pt x="4572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522515"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CashBox11 (Swissbit TSE)</a:t>
          </a:r>
        </a:p>
      </dsp:txBody>
      <dsp:txXfrm>
        <a:off x="3543258" y="3704200"/>
        <a:ext cx="1020832" cy="666726"/>
      </dsp:txXfrm>
    </dsp:sp>
    <dsp:sp modelId="{A394A375-99C7-430F-919D-3365A866BC9B}">
      <dsp:nvSpPr>
        <dsp:cNvPr id="0" name=""/>
        <dsp:cNvSpPr/>
      </dsp:nvSpPr>
      <dsp:spPr>
        <a:xfrm>
          <a:off x="5089434" y="2408676"/>
          <a:ext cx="1035760" cy="283284"/>
        </a:xfrm>
        <a:custGeom>
          <a:avLst/>
          <a:gdLst/>
          <a:ahLst/>
          <a:cxnLst/>
          <a:rect l="0" t="0" r="0" b="0"/>
          <a:pathLst>
            <a:path>
              <a:moveTo>
                <a:pt x="0" y="0"/>
              </a:moveTo>
              <a:lnTo>
                <a:pt x="0" y="141642"/>
              </a:lnTo>
              <a:lnTo>
                <a:pt x="1035760" y="141642"/>
              </a:lnTo>
              <a:lnTo>
                <a:pt x="103576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594035" y="2691960"/>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Betreiber 2</a:t>
          </a:r>
        </a:p>
      </dsp:txBody>
      <dsp:txXfrm>
        <a:off x="5614778" y="2712703"/>
        <a:ext cx="1020832" cy="666726"/>
      </dsp:txXfrm>
    </dsp:sp>
    <dsp:sp modelId="{776D28A1-896A-4837-843B-9D58F4EC836B}">
      <dsp:nvSpPr>
        <dsp:cNvPr id="0" name=""/>
        <dsp:cNvSpPr/>
      </dsp:nvSpPr>
      <dsp:spPr>
        <a:xfrm>
          <a:off x="5434687" y="3400172"/>
          <a:ext cx="690506" cy="283284"/>
        </a:xfrm>
        <a:custGeom>
          <a:avLst/>
          <a:gdLst/>
          <a:ahLst/>
          <a:cxnLst/>
          <a:rect l="0" t="0" r="0" b="0"/>
          <a:pathLst>
            <a:path>
              <a:moveTo>
                <a:pt x="690506" y="0"/>
              </a:moveTo>
              <a:lnTo>
                <a:pt x="690506" y="141642"/>
              </a:lnTo>
              <a:lnTo>
                <a:pt x="0" y="141642"/>
              </a:lnTo>
              <a:lnTo>
                <a:pt x="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903528"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CashBox21</a:t>
          </a:r>
          <a:br>
            <a:rPr lang="de-DE" sz="1300" kern="1200" noProof="0" dirty="0"/>
          </a:br>
          <a:r>
            <a:rPr lang="de-DE" sz="1300" kern="1200" noProof="0" dirty="0"/>
            <a:t>(Cryptovision TSE)</a:t>
          </a:r>
        </a:p>
      </dsp:txBody>
      <dsp:txXfrm>
        <a:off x="4924271" y="3704200"/>
        <a:ext cx="1020832" cy="666726"/>
      </dsp:txXfrm>
    </dsp:sp>
    <dsp:sp modelId="{5B6A780A-B50D-4544-B4A4-40B578FF58AE}">
      <dsp:nvSpPr>
        <dsp:cNvPr id="0" name=""/>
        <dsp:cNvSpPr/>
      </dsp:nvSpPr>
      <dsp:spPr>
        <a:xfrm>
          <a:off x="6125194" y="3400172"/>
          <a:ext cx="690506" cy="283284"/>
        </a:xfrm>
        <a:custGeom>
          <a:avLst/>
          <a:gdLst/>
          <a:ahLst/>
          <a:cxnLst/>
          <a:rect l="0" t="0" r="0" b="0"/>
          <a:pathLst>
            <a:path>
              <a:moveTo>
                <a:pt x="0" y="0"/>
              </a:moveTo>
              <a:lnTo>
                <a:pt x="0" y="141642"/>
              </a:lnTo>
              <a:lnTo>
                <a:pt x="690506" y="141642"/>
              </a:lnTo>
              <a:lnTo>
                <a:pt x="690506"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6284542"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CashBox22</a:t>
          </a:r>
          <a:br>
            <a:rPr lang="de-DE" sz="1300" kern="1200" noProof="0" dirty="0"/>
          </a:br>
          <a:r>
            <a:rPr lang="de-DE" sz="1300" kern="1200" noProof="0" dirty="0"/>
            <a:t>(Diebold-Nixdorf TSE)</a:t>
          </a:r>
        </a:p>
      </dsp:txBody>
      <dsp:txXfrm>
        <a:off x="6305285" y="3704200"/>
        <a:ext cx="1020832" cy="666726"/>
      </dsp:txXfrm>
    </dsp:sp>
    <dsp:sp modelId="{E1441E74-DFF0-4FDD-A87B-5C7D3F8CB9C1}">
      <dsp:nvSpPr>
        <dsp:cNvPr id="0" name=""/>
        <dsp:cNvSpPr/>
      </dsp:nvSpPr>
      <dsp:spPr>
        <a:xfrm>
          <a:off x="7506207" y="1417179"/>
          <a:ext cx="2416773" cy="283284"/>
        </a:xfrm>
        <a:custGeom>
          <a:avLst/>
          <a:gdLst/>
          <a:ahLst/>
          <a:cxnLst/>
          <a:rect l="0" t="0" r="0" b="0"/>
          <a:pathLst>
            <a:path>
              <a:moveTo>
                <a:pt x="0" y="0"/>
              </a:moveTo>
              <a:lnTo>
                <a:pt x="0" y="141642"/>
              </a:lnTo>
              <a:lnTo>
                <a:pt x="2416773" y="141642"/>
              </a:lnTo>
              <a:lnTo>
                <a:pt x="2416773" y="2832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9391822" y="1700464"/>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Händler 2</a:t>
          </a:r>
        </a:p>
      </dsp:txBody>
      <dsp:txXfrm>
        <a:off x="9412565" y="1721207"/>
        <a:ext cx="1020832" cy="666726"/>
      </dsp:txXfrm>
    </dsp:sp>
    <dsp:sp modelId="{17ECFE45-BF85-496C-86A5-FCE9FDF1B031}">
      <dsp:nvSpPr>
        <dsp:cNvPr id="0" name=""/>
        <dsp:cNvSpPr/>
      </dsp:nvSpPr>
      <dsp:spPr>
        <a:xfrm>
          <a:off x="8887221" y="2408676"/>
          <a:ext cx="1035760" cy="283284"/>
        </a:xfrm>
        <a:custGeom>
          <a:avLst/>
          <a:gdLst/>
          <a:ahLst/>
          <a:cxnLst/>
          <a:rect l="0" t="0" r="0" b="0"/>
          <a:pathLst>
            <a:path>
              <a:moveTo>
                <a:pt x="1035760" y="0"/>
              </a:moveTo>
              <a:lnTo>
                <a:pt x="1035760" y="141642"/>
              </a:lnTo>
              <a:lnTo>
                <a:pt x="0" y="141642"/>
              </a:lnTo>
              <a:lnTo>
                <a:pt x="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8356062" y="2691960"/>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Betreiber 3</a:t>
          </a:r>
        </a:p>
      </dsp:txBody>
      <dsp:txXfrm>
        <a:off x="8376805" y="2712703"/>
        <a:ext cx="1020832" cy="666726"/>
      </dsp:txXfrm>
    </dsp:sp>
    <dsp:sp modelId="{DD98744D-9D72-4929-9AB7-E8B7188FAB84}">
      <dsp:nvSpPr>
        <dsp:cNvPr id="0" name=""/>
        <dsp:cNvSpPr/>
      </dsp:nvSpPr>
      <dsp:spPr>
        <a:xfrm>
          <a:off x="8196714" y="3400172"/>
          <a:ext cx="690506" cy="283284"/>
        </a:xfrm>
        <a:custGeom>
          <a:avLst/>
          <a:gdLst/>
          <a:ahLst/>
          <a:cxnLst/>
          <a:rect l="0" t="0" r="0" b="0"/>
          <a:pathLst>
            <a:path>
              <a:moveTo>
                <a:pt x="690506" y="0"/>
              </a:moveTo>
              <a:lnTo>
                <a:pt x="690506" y="141642"/>
              </a:lnTo>
              <a:lnTo>
                <a:pt x="0" y="141642"/>
              </a:lnTo>
              <a:lnTo>
                <a:pt x="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7665555"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CashBox31</a:t>
          </a:r>
          <a:br>
            <a:rPr lang="de-DE" sz="1300" kern="1200" noProof="0" dirty="0"/>
          </a:br>
          <a:r>
            <a:rPr lang="de-DE" sz="1300" kern="1200" noProof="0" dirty="0"/>
            <a:t>(fiskaly TSE)</a:t>
          </a:r>
        </a:p>
      </dsp:txBody>
      <dsp:txXfrm>
        <a:off x="7686298" y="3704200"/>
        <a:ext cx="1020832" cy="666726"/>
      </dsp:txXfrm>
    </dsp:sp>
    <dsp:sp modelId="{2F84EBD1-F1A1-469F-BB64-84626DEC3FE5}">
      <dsp:nvSpPr>
        <dsp:cNvPr id="0" name=""/>
        <dsp:cNvSpPr/>
      </dsp:nvSpPr>
      <dsp:spPr>
        <a:xfrm>
          <a:off x="8887221" y="3400172"/>
          <a:ext cx="690506" cy="283284"/>
        </a:xfrm>
        <a:custGeom>
          <a:avLst/>
          <a:gdLst/>
          <a:ahLst/>
          <a:cxnLst/>
          <a:rect l="0" t="0" r="0" b="0"/>
          <a:pathLst>
            <a:path>
              <a:moveTo>
                <a:pt x="0" y="0"/>
              </a:moveTo>
              <a:lnTo>
                <a:pt x="0" y="141642"/>
              </a:lnTo>
              <a:lnTo>
                <a:pt x="690506" y="141642"/>
              </a:lnTo>
              <a:lnTo>
                <a:pt x="690506"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9046569"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CashBox32 (Epson TSE)</a:t>
          </a:r>
        </a:p>
      </dsp:txBody>
      <dsp:txXfrm>
        <a:off x="9067312" y="3704200"/>
        <a:ext cx="1020832" cy="666726"/>
      </dsp:txXfrm>
    </dsp:sp>
    <dsp:sp modelId="{3420DE1F-F791-4A3F-BB8E-16BB7C36B1B7}">
      <dsp:nvSpPr>
        <dsp:cNvPr id="0" name=""/>
        <dsp:cNvSpPr/>
      </dsp:nvSpPr>
      <dsp:spPr>
        <a:xfrm>
          <a:off x="9922981" y="2408676"/>
          <a:ext cx="1035760" cy="283284"/>
        </a:xfrm>
        <a:custGeom>
          <a:avLst/>
          <a:gdLst/>
          <a:ahLst/>
          <a:cxnLst/>
          <a:rect l="0" t="0" r="0" b="0"/>
          <a:pathLst>
            <a:path>
              <a:moveTo>
                <a:pt x="0" y="0"/>
              </a:moveTo>
              <a:lnTo>
                <a:pt x="0" y="141642"/>
              </a:lnTo>
              <a:lnTo>
                <a:pt x="1035760" y="141642"/>
              </a:lnTo>
              <a:lnTo>
                <a:pt x="103576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10427582" y="2691960"/>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Betreiber 4</a:t>
          </a:r>
        </a:p>
      </dsp:txBody>
      <dsp:txXfrm>
        <a:off x="10448325" y="2712703"/>
        <a:ext cx="1020832" cy="666726"/>
      </dsp:txXfrm>
    </dsp:sp>
    <dsp:sp modelId="{8039987C-A271-49A4-9F09-B6423BEFB495}">
      <dsp:nvSpPr>
        <dsp:cNvPr id="0" name=""/>
        <dsp:cNvSpPr/>
      </dsp:nvSpPr>
      <dsp:spPr>
        <a:xfrm>
          <a:off x="10913021" y="3400172"/>
          <a:ext cx="91440" cy="283284"/>
        </a:xfrm>
        <a:custGeom>
          <a:avLst/>
          <a:gdLst/>
          <a:ahLst/>
          <a:cxnLst/>
          <a:rect l="0" t="0" r="0" b="0"/>
          <a:pathLst>
            <a:path>
              <a:moveTo>
                <a:pt x="45720" y="0"/>
              </a:moveTo>
              <a:lnTo>
                <a:pt x="4572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10427582"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CashBox41</a:t>
          </a:r>
          <a:br>
            <a:rPr lang="de-DE" sz="1300" kern="1200" noProof="0" dirty="0"/>
          </a:br>
          <a:r>
            <a:rPr lang="de-DE" sz="1300" kern="1200" noProof="0" dirty="0"/>
            <a:t> (a-trust TSTE)</a:t>
          </a:r>
        </a:p>
      </dsp:txBody>
      <dsp:txXfrm>
        <a:off x="10448325" y="3704200"/>
        <a:ext cx="1020832" cy="66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Manuell oder Import mit CSV-Datei</a:t>
          </a:r>
        </a:p>
        <a:p>
          <a:pPr marL="171450" lvl="1" indent="-171450" algn="l" defTabSz="755650">
            <a:lnSpc>
              <a:spcPct val="90000"/>
            </a:lnSpc>
            <a:spcBef>
              <a:spcPct val="0"/>
            </a:spcBef>
            <a:spcAft>
              <a:spcPct val="15000"/>
            </a:spcAft>
            <a:buChar char="•"/>
          </a:pPr>
          <a:r>
            <a:rPr lang="de-DE" sz="1700" kern="1200" dirty="0"/>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E-Mail link</a:t>
          </a:r>
        </a:p>
        <a:p>
          <a:pPr marL="171450" lvl="1" indent="-171450" algn="l" defTabSz="755650">
            <a:lnSpc>
              <a:spcPct val="90000"/>
            </a:lnSpc>
            <a:spcBef>
              <a:spcPct val="0"/>
            </a:spcBef>
            <a:spcAft>
              <a:spcPct val="15000"/>
            </a:spcAft>
            <a:buChar char="•"/>
          </a:pPr>
          <a:r>
            <a:rPr lang="de-DE" sz="1700" kern="1200" dirty="0"/>
            <a:t>Passwort setzen</a:t>
          </a:r>
        </a:p>
        <a:p>
          <a:pPr marL="171450" lvl="1" indent="-171450" algn="l" defTabSz="755650">
            <a:lnSpc>
              <a:spcPct val="90000"/>
            </a:lnSpc>
            <a:spcBef>
              <a:spcPct val="0"/>
            </a:spcBef>
            <a:spcAft>
              <a:spcPct val="15000"/>
            </a:spcAft>
            <a:buChar char="•"/>
          </a:pPr>
          <a:r>
            <a:rPr lang="de-DE" sz="1700" kern="1200" dirty="0"/>
            <a:t>Kooperationsvertrag unterzeichnen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Anfordern von Zugriffsrechten (Surrogation)</a:t>
          </a:r>
        </a:p>
        <a:p>
          <a:pPr marL="171450" lvl="1" indent="-171450" algn="l" defTabSz="755650">
            <a:lnSpc>
              <a:spcPct val="90000"/>
            </a:lnSpc>
            <a:spcBef>
              <a:spcPct val="0"/>
            </a:spcBef>
            <a:spcAft>
              <a:spcPct val="15000"/>
            </a:spcAft>
            <a:buChar char="•"/>
          </a:pPr>
          <a:r>
            <a:rPr lang="de-DE" sz="1700" kern="1200" dirty="0" err="1"/>
            <a:t>AccountID</a:t>
          </a:r>
          <a:endParaRPr lang="de-DE" sz="1700" kern="1200" dirty="0"/>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a:t>
            </a:r>
            <a:r>
              <a:rPr lang="de-AT" dirty="0" err="1"/>
              <a:t>consulting</a:t>
            </a:r>
            <a:r>
              <a:rPr lang="de-AT" dirty="0"/>
              <a:t> gmbh - </a:t>
            </a:r>
            <a:r>
              <a:rPr lang="de-AT" dirty="0" err="1"/>
              <a:t>confidential</a:t>
            </a:r>
            <a:endParaRPr lang="de-AT" dirty="0"/>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08.09.20</a:t>
            </a:fld>
            <a:endParaRPr lang="de-AT"/>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a:t>
            </a:fld>
            <a:endParaRPr lang="de-AT"/>
          </a:p>
        </p:txBody>
      </p:sp>
    </p:spTree>
    <p:extLst>
      <p:ext uri="{BB962C8B-B14F-4D97-AF65-F5344CB8AC3E}">
        <p14:creationId xmlns:p14="http://schemas.microsoft.com/office/powerpoint/2010/main" val="1038178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11</a:t>
            </a:fld>
            <a:endParaRPr lang="de-AT"/>
          </a:p>
        </p:txBody>
      </p:sp>
    </p:spTree>
    <p:extLst>
      <p:ext uri="{BB962C8B-B14F-4D97-AF65-F5344CB8AC3E}">
        <p14:creationId xmlns:p14="http://schemas.microsoft.com/office/powerpoint/2010/main" val="2397673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12</a:t>
            </a:fld>
            <a:endParaRPr lang="de-AT"/>
          </a:p>
        </p:txBody>
      </p:sp>
    </p:spTree>
    <p:extLst>
      <p:ext uri="{BB962C8B-B14F-4D97-AF65-F5344CB8AC3E}">
        <p14:creationId xmlns:p14="http://schemas.microsoft.com/office/powerpoint/2010/main" val="2103043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Kassenbetreiber können manuell oder automatisiert über das Portal eingeladen werden. Zum automatisierten Einladen vieler Kassenbetreiber wird eine CSV Datei verwendet, die zu diesem Zweck im Portal importiert wird.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Betreiber drückt den Link und wird auf das fiskaltrust Portal weiter geleitet wo er seine Daten überprüfen und sein Passwort setzen kann. Im nächsten Schritt muss er den Kooperationsvertrag mit fiskaltrust digital unterzeichnen.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Händler Zugriffsrechte für die sogenannte Surrogation Funktion anfordern. Damit kann der Händler später mit der </a:t>
            </a:r>
            <a:r>
              <a:rPr lang="de-DE" sz="1100" dirty="0" err="1"/>
              <a:t>AccountID</a:t>
            </a:r>
            <a:r>
              <a:rPr lang="de-DE" sz="1100" dirty="0"/>
              <a:t> des Betreibers in dessen Portal-Account </a:t>
            </a:r>
            <a:r>
              <a:rPr lang="de-DE" sz="1100" dirty="0" err="1"/>
              <a:t>switchen</a:t>
            </a:r>
            <a:r>
              <a:rPr lang="de-DE" sz="1100" dirty="0"/>
              <a:t> und im Namen des Betreibers Produkte auschecken und notwendige Konfigurationen vornehmen.</a:t>
            </a:r>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13</a:t>
            </a:fld>
            <a:endParaRPr lang="de-AT"/>
          </a:p>
        </p:txBody>
      </p:sp>
    </p:spTree>
    <p:extLst>
      <p:ext uri="{BB962C8B-B14F-4D97-AF65-F5344CB8AC3E}">
        <p14:creationId xmlns:p14="http://schemas.microsoft.com/office/powerpoint/2010/main" val="7178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14</a:t>
            </a:fld>
            <a:endParaRPr lang="de-AT"/>
          </a:p>
        </p:txBody>
      </p:sp>
    </p:spTree>
    <p:extLst>
      <p:ext uri="{BB962C8B-B14F-4D97-AF65-F5344CB8AC3E}">
        <p14:creationId xmlns:p14="http://schemas.microsoft.com/office/powerpoint/2010/main" val="89914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sz="1100" dirty="0"/>
          </a:p>
          <a:p>
            <a:endParaRPr lang="de-DE" sz="1100" dirty="0"/>
          </a:p>
          <a:p>
            <a:endParaRPr lang="de-DE" sz="1100" dirty="0"/>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3</a:t>
            </a:fld>
            <a:endParaRPr lang="de-AT"/>
          </a:p>
        </p:txBody>
      </p:sp>
    </p:spTree>
    <p:extLst>
      <p:ext uri="{BB962C8B-B14F-4D97-AF65-F5344CB8AC3E}">
        <p14:creationId xmlns:p14="http://schemas.microsoft.com/office/powerpoint/2010/main" val="1532984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de-DE" dirty="0"/>
              <a:t>Jeder Partner muss unseren Kooperationsvertrag im Portal unterzeichnen.</a:t>
            </a:r>
          </a:p>
          <a:p>
            <a:pPr marL="171450" indent="-171450">
              <a:buFontTx/>
              <a:buChar char="-"/>
            </a:pPr>
            <a:r>
              <a:rPr lang="de-DE" dirty="0"/>
              <a:t>Für Händler, die höhere Mengen abnehmen stellen wir Rahmenverträge zur Verfügung. Hier wird die Abnahmemenge festgelegt und dadurch kann eine entsprechende Rabattierung erfolgen.</a:t>
            </a:r>
          </a:p>
          <a:p>
            <a:pPr marL="171450" indent="-171450">
              <a:buFontTx/>
              <a:buChar char="-"/>
            </a:pPr>
            <a:r>
              <a:rPr lang="de-DE" dirty="0"/>
              <a:t>Einmalkaufverträge sind speziell für große Kunden, die die Rolle des Herstellers, Händlers und Betreibers selbst übernehmen.</a:t>
            </a:r>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4</a:t>
            </a:fld>
            <a:endParaRPr lang="de-AT"/>
          </a:p>
        </p:txBody>
      </p:sp>
    </p:spTree>
    <p:extLst>
      <p:ext uri="{BB962C8B-B14F-4D97-AF65-F5344CB8AC3E}">
        <p14:creationId xmlns:p14="http://schemas.microsoft.com/office/powerpoint/2010/main" val="2442309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5</a:t>
            </a:fld>
            <a:endParaRPr lang="de-AT"/>
          </a:p>
        </p:txBody>
      </p:sp>
    </p:spTree>
    <p:extLst>
      <p:ext uri="{BB962C8B-B14F-4D97-AF65-F5344CB8AC3E}">
        <p14:creationId xmlns:p14="http://schemas.microsoft.com/office/powerpoint/2010/main" val="327076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6</a:t>
            </a:fld>
            <a:endParaRPr lang="de-AT"/>
          </a:p>
        </p:txBody>
      </p:sp>
    </p:spTree>
    <p:extLst>
      <p:ext uri="{BB962C8B-B14F-4D97-AF65-F5344CB8AC3E}">
        <p14:creationId xmlns:p14="http://schemas.microsoft.com/office/powerpoint/2010/main" val="2864802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7</a:t>
            </a:fld>
            <a:endParaRPr lang="de-AT"/>
          </a:p>
        </p:txBody>
      </p:sp>
    </p:spTree>
    <p:extLst>
      <p:ext uri="{BB962C8B-B14F-4D97-AF65-F5344CB8AC3E}">
        <p14:creationId xmlns:p14="http://schemas.microsoft.com/office/powerpoint/2010/main" val="392582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8</a:t>
            </a:fld>
            <a:endParaRPr lang="de-AT"/>
          </a:p>
        </p:txBody>
      </p:sp>
    </p:spTree>
    <p:extLst>
      <p:ext uri="{BB962C8B-B14F-4D97-AF65-F5344CB8AC3E}">
        <p14:creationId xmlns:p14="http://schemas.microsoft.com/office/powerpoint/2010/main" val="366417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9</a:t>
            </a:fld>
            <a:endParaRPr lang="de-AT"/>
          </a:p>
        </p:txBody>
      </p:sp>
    </p:spTree>
    <p:extLst>
      <p:ext uri="{BB962C8B-B14F-4D97-AF65-F5344CB8AC3E}">
        <p14:creationId xmlns:p14="http://schemas.microsoft.com/office/powerpoint/2010/main" val="184757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08.09.20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10</a:t>
            </a:fld>
            <a:endParaRPr lang="de-AT"/>
          </a:p>
        </p:txBody>
      </p:sp>
    </p:spTree>
    <p:extLst>
      <p:ext uri="{BB962C8B-B14F-4D97-AF65-F5344CB8AC3E}">
        <p14:creationId xmlns:p14="http://schemas.microsoft.com/office/powerpoint/2010/main" val="3183429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54111"/>
            <a:ext cx="11727696"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Foliennummernplatzhalter 11">
            <a:extLst>
              <a:ext uri="{FF2B5EF4-FFF2-40B4-BE49-F238E27FC236}">
                <a16:creationId xmlns:a16="http://schemas.microsoft.com/office/drawing/2014/main" id="{D9ECD01D-F4F8-401C-B080-914EE12C65BB}"/>
              </a:ext>
            </a:extLst>
          </p:cNvPr>
          <p:cNvSpPr>
            <a:spLocks noGrp="1"/>
          </p:cNvSpPr>
          <p:nvPr>
            <p:ph type="sldNum" sz="quarter" idx="12"/>
          </p:nvPr>
        </p:nvSpPr>
        <p:spPr/>
        <p:txBody>
          <a:bodyPr/>
          <a:lstStyle>
            <a:lvl1pPr>
              <a:defRPr>
                <a:latin typeface="Roboto Slab" pitchFamily="2" charset="0"/>
                <a:ea typeface="Roboto Slab" pitchFamily="2" charset="0"/>
              </a:defRPr>
            </a:lvl1pPr>
          </a:lstStyle>
          <a:p>
            <a:fld id="{E7B8BE08-9FED-430E-B200-3C3CD424224B}" type="slidenum">
              <a:rPr lang="de-AT" smtClean="0"/>
              <a:pPr/>
              <a:t>‹#›</a:t>
            </a:fld>
            <a:endParaRPr lang="de-AT" dirty="0"/>
          </a:p>
        </p:txBody>
      </p:sp>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3">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bg>
      <p:bgPr>
        <a:solidFill>
          <a:schemeClr val="bg1">
            <a:lumMod val="85000"/>
          </a:schemeClr>
        </a:solidFill>
        <a:effectLst/>
      </p:bgPr>
    </p:bg>
    <p:spTree>
      <p:nvGrpSpPr>
        <p:cNvPr id="1" name=""/>
        <p:cNvGrpSpPr/>
        <p:nvPr/>
      </p:nvGrpSpPr>
      <p:grpSpPr>
        <a:xfrm>
          <a:off x="0" y="0"/>
          <a:ext cx="0" cy="0"/>
          <a:chOff x="0" y="0"/>
          <a:chExt cx="0" cy="0"/>
        </a:xfrm>
      </p:grpSpPr>
      <p:sp>
        <p:nvSpPr>
          <p:cNvPr id="11" name="Rectangle 29">
            <a:extLst>
              <a:ext uri="{FF2B5EF4-FFF2-40B4-BE49-F238E27FC236}">
                <a16:creationId xmlns:a16="http://schemas.microsoft.com/office/drawing/2014/main" id="{19AAAF83-C5C2-4C99-AD2C-94C34E90D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1004776" y="2908006"/>
            <a:ext cx="11027895" cy="3129353"/>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8" name="Grafik 7">
            <a:extLst>
              <a:ext uri="{FF2B5EF4-FFF2-40B4-BE49-F238E27FC236}">
                <a16:creationId xmlns:a16="http://schemas.microsoft.com/office/drawing/2014/main" id="{F3259835-32FF-41D3-8282-ECC31CB6F00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23169" y="1350755"/>
            <a:ext cx="2080973" cy="353431"/>
          </a:xfrm>
          <a:prstGeom prst="rect">
            <a:avLst/>
          </a:prstGeom>
        </p:spPr>
      </p:pic>
      <p:pic>
        <p:nvPicPr>
          <p:cNvPr id="9" name="Grafik 8">
            <a:extLst>
              <a:ext uri="{FF2B5EF4-FFF2-40B4-BE49-F238E27FC236}">
                <a16:creationId xmlns:a16="http://schemas.microsoft.com/office/drawing/2014/main" id="{BC9C7FD6-E92A-46F5-A990-615D826FCA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142" y="682124"/>
            <a:ext cx="1111889" cy="1111889"/>
          </a:xfrm>
          <a:prstGeom prst="rect">
            <a:avLst/>
          </a:prstGeom>
        </p:spPr>
      </p:pic>
      <p:sp>
        <p:nvSpPr>
          <p:cNvPr id="5" name="Foliennummernplatzhalter 4">
            <a:extLst>
              <a:ext uri="{FF2B5EF4-FFF2-40B4-BE49-F238E27FC236}">
                <a16:creationId xmlns:a16="http://schemas.microsoft.com/office/drawing/2014/main" id="{C8B63D21-751D-4798-A1AF-73DAD69148D8}"/>
              </a:ext>
            </a:extLst>
          </p:cNvPr>
          <p:cNvSpPr>
            <a:spLocks noGrp="1"/>
          </p:cNvSpPr>
          <p:nvPr>
            <p:ph type="sldNum" sz="quarter" idx="11"/>
          </p:nvPr>
        </p:nvSpPr>
        <p:spPr/>
        <p:txBody>
          <a:bodyPr/>
          <a:lstStyle/>
          <a:p>
            <a:fld id="{E7B8BE08-9FED-430E-B200-3C3CD424224B}" type="slidenum">
              <a:rPr lang="de-AT" smtClean="0"/>
              <a:t>‹#›</a:t>
            </a:fld>
            <a:endParaRPr lang="de-AT" dirty="0"/>
          </a:p>
        </p:txBody>
      </p:sp>
    </p:spTree>
    <p:extLst>
      <p:ext uri="{BB962C8B-B14F-4D97-AF65-F5344CB8AC3E}">
        <p14:creationId xmlns:p14="http://schemas.microsoft.com/office/powerpoint/2010/main" val="375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304977" y="1857294"/>
            <a:ext cx="10896600" cy="2703597"/>
          </a:xfrm>
          <a:prstGeom prst="rect">
            <a:avLst/>
          </a:prstGeom>
        </p:spPr>
        <p:txBody>
          <a:bodyPr anchor="ctr">
            <a:normAutofit/>
          </a:bodyPr>
          <a:lstStyle>
            <a:lvl1pPr algn="l">
              <a:defRPr sz="6600"/>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304977" y="4756558"/>
            <a:ext cx="10896600"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11" name="Fußzeilenplatzhalter 4">
            <a:extLst>
              <a:ext uri="{FF2B5EF4-FFF2-40B4-BE49-F238E27FC236}">
                <a16:creationId xmlns:a16="http://schemas.microsoft.com/office/drawing/2014/main" id="{F9C4D4CC-22FA-406E-9D80-85DD3504822D}"/>
              </a:ext>
            </a:extLst>
          </p:cNvPr>
          <p:cNvSpPr>
            <a:spLocks noGrp="1"/>
          </p:cNvSpPr>
          <p:nvPr>
            <p:ph type="ftr" sz="quarter" idx="11"/>
          </p:nvPr>
        </p:nvSpPr>
        <p:spPr>
          <a:xfrm>
            <a:off x="304977" y="6427531"/>
            <a:ext cx="6643871" cy="365125"/>
          </a:xfrm>
          <a:prstGeom prst="rect">
            <a:avLst/>
          </a:prstGeom>
        </p:spPr>
        <p:txBody>
          <a:bodyPr/>
          <a:lstStyle>
            <a:lvl1pPr>
              <a:defRPr sz="1400" b="0">
                <a:solidFill>
                  <a:schemeClr val="tx1">
                    <a:lumMod val="50000"/>
                    <a:lumOff val="50000"/>
                  </a:schemeClr>
                </a:solidFill>
                <a:latin typeface="Klavika Bd" panose="02000803050000020004" pitchFamily="50" charset="0"/>
                <a:ea typeface="Roboto Slab" pitchFamily="2" charset="0"/>
              </a:defRPr>
            </a:lvl1pPr>
          </a:lstStyle>
          <a:p>
            <a:r>
              <a:rPr lang="de-AT" dirty="0"/>
              <a:t>fiskaltrust.</a:t>
            </a:r>
          </a:p>
        </p:txBody>
      </p:sp>
      <p:sp>
        <p:nvSpPr>
          <p:cNvPr id="12" name="Foliennummernplatzhalter 5">
            <a:extLst>
              <a:ext uri="{FF2B5EF4-FFF2-40B4-BE49-F238E27FC236}">
                <a16:creationId xmlns:a16="http://schemas.microsoft.com/office/drawing/2014/main" id="{479F0D69-6616-4D1B-9764-A0271778D1D7}"/>
              </a:ext>
            </a:extLst>
          </p:cNvPr>
          <p:cNvSpPr>
            <a:spLocks noGrp="1"/>
          </p:cNvSpPr>
          <p:nvPr>
            <p:ph type="sldNum" sz="quarter" idx="12"/>
          </p:nvPr>
        </p:nvSpPr>
        <p:spPr>
          <a:xfrm>
            <a:off x="10972622" y="6427531"/>
            <a:ext cx="1028701" cy="365125"/>
          </a:xfrm>
          <a:prstGeom prst="rect">
            <a:avLst/>
          </a:prstGeom>
        </p:spPr>
        <p:txBody>
          <a:bodyPr/>
          <a:lstStyle>
            <a:lvl1pPr algn="ctr">
              <a:defRPr sz="1400" b="0">
                <a:solidFill>
                  <a:schemeClr val="tx1">
                    <a:lumMod val="50000"/>
                    <a:lumOff val="50000"/>
                  </a:schemeClr>
                </a:solidFill>
                <a:latin typeface="Roboto Slab" pitchFamily="2" charset="0"/>
                <a:ea typeface="Roboto Slab" pitchFamily="2" charset="0"/>
              </a:defRPr>
            </a:lvl1pPr>
          </a:lstStyle>
          <a:p>
            <a:fld id="{0191866A-0B7B-4277-9FEF-8CF0281B370B}" type="slidenum">
              <a:rPr lang="de-AT" smtClean="0"/>
              <a:pPr/>
              <a:t>‹#›</a:t>
            </a:fld>
            <a:endParaRPr lang="de-AT" dirty="0"/>
          </a:p>
        </p:txBody>
      </p:sp>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Tree>
    <p:extLst>
      <p:ext uri="{BB962C8B-B14F-4D97-AF65-F5344CB8AC3E}">
        <p14:creationId xmlns:p14="http://schemas.microsoft.com/office/powerpoint/2010/main" val="421671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817271-0866-4E4C-A9AA-CFC1FDC68366}"/>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de-DE" dirty="0"/>
              <a:t>Mastertitelformat bearbeiten</a:t>
            </a:r>
            <a:endParaRPr lang="de-AT" dirty="0"/>
          </a:p>
        </p:txBody>
      </p:sp>
      <p:sp>
        <p:nvSpPr>
          <p:cNvPr id="3" name="Textplatzhalter 2">
            <a:extLst>
              <a:ext uri="{FF2B5EF4-FFF2-40B4-BE49-F238E27FC236}">
                <a16:creationId xmlns:a16="http://schemas.microsoft.com/office/drawing/2014/main" id="{05068F28-162C-4615-81B4-8659393636F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4" name="Datumsplatzhalter 3">
            <a:extLst>
              <a:ext uri="{FF2B5EF4-FFF2-40B4-BE49-F238E27FC236}">
                <a16:creationId xmlns:a16="http://schemas.microsoft.com/office/drawing/2014/main" id="{329C085C-644A-4A79-B204-402CC2FC1381}"/>
              </a:ext>
            </a:extLst>
          </p:cNvPr>
          <p:cNvSpPr>
            <a:spLocks noGrp="1"/>
          </p:cNvSpPr>
          <p:nvPr>
            <p:ph type="dt" sz="half" idx="10"/>
          </p:nvPr>
        </p:nvSpPr>
        <p:spPr>
          <a:xfrm>
            <a:off x="304977" y="6427531"/>
            <a:ext cx="1378350" cy="365125"/>
          </a:xfrm>
          <a:prstGeom prst="rect">
            <a:avLst/>
          </a:prstGeom>
        </p:spPr>
        <p:txBody>
          <a:bodyPr/>
          <a:lstStyle>
            <a:lvl1pP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D920586B-A06C-4754-BF0D-C36EFEB7D1BE}" type="datetime1">
              <a:rPr lang="de-DE" smtClean="0"/>
              <a:pPr/>
              <a:t>08.09.20</a:t>
            </a:fld>
            <a:endParaRPr lang="de-AT" dirty="0"/>
          </a:p>
        </p:txBody>
      </p:sp>
      <p:sp>
        <p:nvSpPr>
          <p:cNvPr id="9" name="Fußzeilenplatzhalter 4">
            <a:extLst>
              <a:ext uri="{FF2B5EF4-FFF2-40B4-BE49-F238E27FC236}">
                <a16:creationId xmlns:a16="http://schemas.microsoft.com/office/drawing/2014/main" id="{0F7F5DEE-7CEB-4B7C-AD76-D014E1D8AD00}"/>
              </a:ext>
            </a:extLst>
          </p:cNvPr>
          <p:cNvSpPr>
            <a:spLocks noGrp="1"/>
          </p:cNvSpPr>
          <p:nvPr>
            <p:ph type="ftr" sz="quarter" idx="11"/>
          </p:nvPr>
        </p:nvSpPr>
        <p:spPr>
          <a:xfrm>
            <a:off x="1909925" y="6427531"/>
            <a:ext cx="6643871" cy="365125"/>
          </a:xfrm>
          <a:prstGeom prst="rect">
            <a:avLst/>
          </a:prstGeom>
        </p:spPr>
        <p:txBody>
          <a:bodyPr/>
          <a:lstStyle>
            <a:lvl1pPr>
              <a:defRPr sz="1600" b="0">
                <a:solidFill>
                  <a:schemeClr val="tx1">
                    <a:lumMod val="50000"/>
                    <a:lumOff val="50000"/>
                  </a:schemeClr>
                </a:solidFill>
                <a:latin typeface="Klavika Regular" panose="02000506040000020004" pitchFamily="50" charset="0"/>
                <a:ea typeface="Roboto Slab" pitchFamily="2" charset="0"/>
              </a:defRPr>
            </a:lvl1pPr>
          </a:lstStyle>
          <a:p>
            <a:r>
              <a:rPr lang="de-AT" dirty="0"/>
              <a:t>fiskaltrust.</a:t>
            </a:r>
          </a:p>
        </p:txBody>
      </p:sp>
      <p:sp>
        <p:nvSpPr>
          <p:cNvPr id="10" name="Foliennummernplatzhalter 5">
            <a:extLst>
              <a:ext uri="{FF2B5EF4-FFF2-40B4-BE49-F238E27FC236}">
                <a16:creationId xmlns:a16="http://schemas.microsoft.com/office/drawing/2014/main" id="{878FB9BB-2AD8-4027-9E8E-73411F190ECE}"/>
              </a:ext>
            </a:extLst>
          </p:cNvPr>
          <p:cNvSpPr>
            <a:spLocks noGrp="1"/>
          </p:cNvSpPr>
          <p:nvPr>
            <p:ph type="sldNum" sz="quarter" idx="12"/>
          </p:nvPr>
        </p:nvSpPr>
        <p:spPr>
          <a:xfrm>
            <a:off x="8763689" y="6427531"/>
            <a:ext cx="1028701" cy="365125"/>
          </a:xfrm>
          <a:prstGeom prst="rect">
            <a:avLst/>
          </a:prstGeom>
        </p:spPr>
        <p:txBody>
          <a:bodyPr/>
          <a:lstStyle>
            <a:lvl1pPr algn="ct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0191866A-0B7B-4277-9FEF-8CF0281B370B}" type="slidenum">
              <a:rPr lang="de-AT" smtClean="0"/>
              <a:pPr/>
              <a:t>‹#›</a:t>
            </a:fld>
            <a:endParaRPr lang="de-AT" dirty="0"/>
          </a:p>
        </p:txBody>
      </p:sp>
      <p:pic>
        <p:nvPicPr>
          <p:cNvPr id="6" name="Grafik 5">
            <a:extLst>
              <a:ext uri="{FF2B5EF4-FFF2-40B4-BE49-F238E27FC236}">
                <a16:creationId xmlns:a16="http://schemas.microsoft.com/office/drawing/2014/main" id="{8619EB71-543E-44C7-AC0A-7C4C6C31B0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90800" y="93600"/>
            <a:ext cx="1097553" cy="1105200"/>
          </a:xfrm>
          <a:prstGeom prst="rect">
            <a:avLst/>
          </a:prstGeom>
        </p:spPr>
      </p:pic>
    </p:spTree>
    <p:extLst>
      <p:ext uri="{BB962C8B-B14F-4D97-AF65-F5344CB8AC3E}">
        <p14:creationId xmlns:p14="http://schemas.microsoft.com/office/powerpoint/2010/main" val="1664444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8">
            <a:extLst>
              <a:ext uri="{FF2B5EF4-FFF2-40B4-BE49-F238E27FC236}">
                <a16:creationId xmlns:a16="http://schemas.microsoft.com/office/drawing/2014/main" id="{B6A6A86D-5DBB-4936-9CB9-308BE09D47A5}"/>
              </a:ext>
            </a:extLst>
          </p:cNvPr>
          <p:cNvSpPr>
            <a:spLocks noGrp="1"/>
          </p:cNvSpPr>
          <p:nvPr>
            <p:ph type="title"/>
          </p:nvPr>
        </p:nvSpPr>
        <p:spPr>
          <a:xfrm>
            <a:off x="304976" y="136525"/>
            <a:ext cx="9790638" cy="671548"/>
          </a:xfrm>
          <a:prstGeom prst="rect">
            <a:avLst/>
          </a:prstGeom>
        </p:spPr>
        <p:txBody>
          <a:bodyPr vert="horz" lIns="91440" tIns="45720" rIns="91440" bIns="45720" rtlCol="0" anchor="ctr">
            <a:normAutofit/>
          </a:bodyPr>
          <a:lstStyle/>
          <a:p>
            <a:r>
              <a:rPr lang="de-DE" dirty="0"/>
              <a:t>Mastertitelformat bearbeiten</a:t>
            </a:r>
            <a:endParaRPr lang="de-AT" dirty="0"/>
          </a:p>
        </p:txBody>
      </p:sp>
      <p:sp>
        <p:nvSpPr>
          <p:cNvPr id="10" name="Textplatzhalter 9">
            <a:extLst>
              <a:ext uri="{FF2B5EF4-FFF2-40B4-BE49-F238E27FC236}">
                <a16:creationId xmlns:a16="http://schemas.microsoft.com/office/drawing/2014/main" id="{26F27EC2-9268-44AE-8EC8-8148D6FBF6E7}"/>
              </a:ext>
            </a:extLst>
          </p:cNvPr>
          <p:cNvSpPr>
            <a:spLocks noGrp="1"/>
          </p:cNvSpPr>
          <p:nvPr>
            <p:ph type="body" idx="1"/>
          </p:nvPr>
        </p:nvSpPr>
        <p:spPr>
          <a:xfrm>
            <a:off x="304975" y="1082968"/>
            <a:ext cx="11784243" cy="5288474"/>
          </a:xfrm>
          <a:prstGeom prst="rect">
            <a:avLst/>
          </a:prstGeom>
        </p:spPr>
        <p:txBody>
          <a:bodyPr>
            <a:normAutofit/>
          </a:bodyPr>
          <a:lstStyle/>
          <a:p>
            <a:pPr marL="360000" lvl="0" indent="-360000">
              <a:buSzPct val="60000"/>
              <a:buFontTx/>
              <a:buBlip>
                <a:blip r:embed="rId6"/>
              </a:buBlip>
            </a:pPr>
            <a:r>
              <a:rPr lang="de-DE" dirty="0"/>
              <a:t>Mastertextformat bearbeiten</a:t>
            </a:r>
          </a:p>
          <a:p>
            <a:pPr marL="720000" lvl="1" indent="-360000">
              <a:buSzPct val="60000"/>
              <a:buFontTx/>
              <a:buBlip>
                <a:blip r:embed="rId6"/>
              </a:buBlip>
            </a:pPr>
            <a:r>
              <a:rPr lang="de-DE" dirty="0"/>
              <a:t>Zweite Ebene</a:t>
            </a:r>
          </a:p>
          <a:p>
            <a:pPr marL="1080000" lvl="2" indent="-360000">
              <a:buSzPct val="60000"/>
              <a:buFontTx/>
              <a:buBlip>
                <a:blip r:embed="rId6"/>
              </a:buBlip>
            </a:pPr>
            <a:r>
              <a:rPr lang="de-DE" dirty="0"/>
              <a:t>Dritte Ebene</a:t>
            </a:r>
          </a:p>
          <a:p>
            <a:pPr marL="1440000" lvl="3" indent="-360000">
              <a:buSzPct val="60000"/>
              <a:buFontTx/>
              <a:buBlip>
                <a:blip r:embed="rId6"/>
              </a:buBlip>
            </a:pPr>
            <a:r>
              <a:rPr lang="de-DE" dirty="0"/>
              <a:t>Vierte Ebene</a:t>
            </a:r>
          </a:p>
          <a:p>
            <a:pPr marL="1800000" lvl="4" indent="-360000">
              <a:buSzPct val="60000"/>
              <a:buFontTx/>
              <a:buBlip>
                <a:blip r:embed="rId6"/>
              </a:buBlip>
            </a:pPr>
            <a:r>
              <a:rPr lang="de-DE" dirty="0"/>
              <a:t>Fünfte Ebene</a:t>
            </a:r>
            <a:endParaRPr lang="de-AT" dirty="0"/>
          </a:p>
        </p:txBody>
      </p:sp>
      <p:sp>
        <p:nvSpPr>
          <p:cNvPr id="13" name="Foliennummernplatzhalter 12">
            <a:extLst>
              <a:ext uri="{FF2B5EF4-FFF2-40B4-BE49-F238E27FC236}">
                <a16:creationId xmlns:a16="http://schemas.microsoft.com/office/drawing/2014/main" id="{17AD4B1C-7FC1-4FBF-8628-101BF18114DB}"/>
              </a:ext>
            </a:extLst>
          </p:cNvPr>
          <p:cNvSpPr>
            <a:spLocks noGrp="1"/>
          </p:cNvSpPr>
          <p:nvPr>
            <p:ph type="sldNum" sz="quarter" idx="4"/>
          </p:nvPr>
        </p:nvSpPr>
        <p:spPr>
          <a:xfrm>
            <a:off x="10643190" y="6371442"/>
            <a:ext cx="144602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8BE08-9FED-430E-B200-3C3CD424224B}" type="slidenum">
              <a:rPr lang="de-AT" smtClean="0"/>
              <a:t>‹#›</a:t>
            </a:fld>
            <a:endParaRPr lang="de-AT" dirty="0"/>
          </a:p>
        </p:txBody>
      </p:sp>
      <p:sp>
        <p:nvSpPr>
          <p:cNvPr id="14" name="Fußzeilenplatzhalter 13">
            <a:extLst>
              <a:ext uri="{FF2B5EF4-FFF2-40B4-BE49-F238E27FC236}">
                <a16:creationId xmlns:a16="http://schemas.microsoft.com/office/drawing/2014/main" id="{8CBFD07F-A5F2-43AD-ACB3-CD0B619A4162}"/>
              </a:ext>
            </a:extLst>
          </p:cNvPr>
          <p:cNvSpPr>
            <a:spLocks noGrp="1"/>
          </p:cNvSpPr>
          <p:nvPr>
            <p:ph type="ftr" sz="quarter" idx="3"/>
          </p:nvPr>
        </p:nvSpPr>
        <p:spPr>
          <a:xfrm>
            <a:off x="294167" y="6524904"/>
            <a:ext cx="7269562" cy="33309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de-AT" dirty="0"/>
              <a:t>fiskaltrust gmbh – 19.05.2020 – Seite </a:t>
            </a:r>
            <a:fld id="{3302DA5C-8401-4214-B683-F5B25EB0CBFF}" type="slidenum">
              <a:rPr lang="de-AT" smtClean="0"/>
              <a:pPr algn="l"/>
              <a:t>‹#›</a:t>
            </a:fld>
            <a:r>
              <a:rPr lang="de-AT" dirty="0"/>
              <a:t> </a:t>
            </a:r>
            <a:r>
              <a:rPr lang="en-GB" dirty="0"/>
              <a:t>– Confidential – Be aware of the NDA</a:t>
            </a:r>
            <a:endParaRPr lang="de-AT" dirty="0"/>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3" r:id="rId3"/>
    <p:sldLayoutId id="2147483675"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E549-770E-5848-A6D5-84ABE7C14D93}"/>
              </a:ext>
            </a:extLst>
          </p:cNvPr>
          <p:cNvSpPr>
            <a:spLocks noGrp="1"/>
          </p:cNvSpPr>
          <p:nvPr>
            <p:ph type="ctrTitle"/>
          </p:nvPr>
        </p:nvSpPr>
        <p:spPr/>
        <p:txBody>
          <a:bodyPr/>
          <a:lstStyle/>
          <a:p>
            <a:r>
              <a:rPr lang="de-DE" dirty="0"/>
              <a:t>fiskaltrust für Kassenhändler</a:t>
            </a:r>
          </a:p>
        </p:txBody>
      </p:sp>
      <p:sp>
        <p:nvSpPr>
          <p:cNvPr id="3" name="Subtitle 2">
            <a:extLst>
              <a:ext uri="{FF2B5EF4-FFF2-40B4-BE49-F238E27FC236}">
                <a16:creationId xmlns:a16="http://schemas.microsoft.com/office/drawing/2014/main" id="{0BE896C9-D581-EB43-8C3A-07C4AB882FEE}"/>
              </a:ext>
            </a:extLst>
          </p:cNvPr>
          <p:cNvSpPr>
            <a:spLocks noGrp="1"/>
          </p:cNvSpPr>
          <p:nvPr>
            <p:ph type="subTitle" idx="1"/>
          </p:nvPr>
        </p:nvSpPr>
        <p:spPr/>
        <p:txBody>
          <a:bodyPr/>
          <a:lstStyle/>
          <a:p>
            <a:r>
              <a:rPr lang="de-DE" dirty="0"/>
              <a:t> wirtschaftliches Rollout</a:t>
            </a:r>
          </a:p>
        </p:txBody>
      </p:sp>
      <p:sp>
        <p:nvSpPr>
          <p:cNvPr id="5" name="Slide Number Placeholder 4">
            <a:extLst>
              <a:ext uri="{FF2B5EF4-FFF2-40B4-BE49-F238E27FC236}">
                <a16:creationId xmlns:a16="http://schemas.microsoft.com/office/drawing/2014/main" id="{3E5660CE-BE5C-9949-AF51-F1810DE0E91B}"/>
              </a:ext>
            </a:extLst>
          </p:cNvPr>
          <p:cNvSpPr>
            <a:spLocks noGrp="1"/>
          </p:cNvSpPr>
          <p:nvPr>
            <p:ph type="sldNum" sz="quarter" idx="12"/>
          </p:nvPr>
        </p:nvSpPr>
        <p:spPr/>
        <p:txBody>
          <a:bodyPr/>
          <a:lstStyle/>
          <a:p>
            <a:fld id="{0191866A-0B7B-4277-9FEF-8CF0281B370B}" type="slidenum">
              <a:rPr lang="de-DE" smtClean="0"/>
              <a:pPr/>
              <a:t>1</a:t>
            </a:fld>
            <a:endParaRPr lang="de-DE"/>
          </a:p>
        </p:txBody>
      </p:sp>
    </p:spTree>
    <p:extLst>
      <p:ext uri="{BB962C8B-B14F-4D97-AF65-F5344CB8AC3E}">
        <p14:creationId xmlns:p14="http://schemas.microsoft.com/office/powerpoint/2010/main" val="11948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Einzelprodukt TSE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a:buFont typeface="Arial" panose="020B0604020202020204" pitchFamily="34" charset="0"/>
              <a:buChar char="•"/>
            </a:pPr>
            <a:r>
              <a:rPr lang="de-DE" dirty="0"/>
              <a:t>Technische Sicherheitseinrichtungen (TSE)</a:t>
            </a:r>
          </a:p>
          <a:p>
            <a:pPr marL="0" indent="0">
              <a:buNone/>
            </a:pPr>
            <a:endParaRPr lang="de-DE" dirty="0"/>
          </a:p>
          <a:p>
            <a:pPr>
              <a:buFont typeface="Arial" panose="020B0604020202020204" pitchFamily="34" charset="0"/>
              <a:buChar char="•"/>
            </a:pPr>
            <a:r>
              <a:rPr lang="de-DE" dirty="0"/>
              <a:t>Über den </a:t>
            </a:r>
            <a:r>
              <a:rPr lang="de-DE" dirty="0" err="1"/>
              <a:t>fiskaltrust.Shop</a:t>
            </a:r>
            <a:r>
              <a:rPr lang="de-DE" dirty="0"/>
              <a:t> für unsere Partner verfügbar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10</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90471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Sorglos Paket</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lnSpcReduction="10000"/>
          </a:bodyPr>
          <a:lstStyle/>
          <a:p>
            <a:pPr>
              <a:buFont typeface="Arial" panose="020B0604020202020204" pitchFamily="34" charset="0"/>
              <a:buChar char="•"/>
            </a:pPr>
            <a:endParaRPr lang="de-DE" dirty="0"/>
          </a:p>
          <a:p>
            <a:pPr marL="0" indent="0">
              <a:buNone/>
            </a:pPr>
            <a:r>
              <a:rPr lang="de-DE" u="sng" dirty="0"/>
              <a:t>Beinhaltet</a:t>
            </a:r>
            <a:r>
              <a:rPr lang="de-DE" dirty="0"/>
              <a:t>:</a:t>
            </a:r>
          </a:p>
          <a:p>
            <a:pPr marL="0" indent="0">
              <a:buNone/>
            </a:pPr>
            <a:endParaRPr lang="de-DE" dirty="0"/>
          </a:p>
          <a:p>
            <a:pPr>
              <a:buFont typeface="Arial" panose="020B0604020202020204" pitchFamily="34" charset="0"/>
              <a:buChar char="•"/>
            </a:pPr>
            <a:r>
              <a:rPr lang="de-DE" dirty="0"/>
              <a:t>POS Archiv</a:t>
            </a:r>
          </a:p>
          <a:p>
            <a:pPr>
              <a:buFont typeface="Arial" panose="020B0604020202020204" pitchFamily="34" charset="0"/>
              <a:buChar char="•"/>
            </a:pPr>
            <a:r>
              <a:rPr lang="de-DE" dirty="0"/>
              <a:t>AKO (</a:t>
            </a:r>
            <a:r>
              <a:rPr lang="de-DE" dirty="0" err="1"/>
              <a:t>Audicon</a:t>
            </a:r>
            <a:r>
              <a:rPr lang="de-DE" dirty="0"/>
              <a:t> Kassenarchiv Online)</a:t>
            </a:r>
          </a:p>
          <a:p>
            <a:pPr>
              <a:buFont typeface="Arial" panose="020B0604020202020204" pitchFamily="34" charset="0"/>
              <a:buChar char="•"/>
            </a:pPr>
            <a:r>
              <a:rPr lang="de-DE" dirty="0"/>
              <a:t>und Automatische </a:t>
            </a:r>
            <a:r>
              <a:rPr lang="de-DE" dirty="0" err="1"/>
              <a:t>Finanzamtmeldungen</a:t>
            </a:r>
            <a:endParaRPr lang="de-DE" dirty="0"/>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11</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796583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Sorglos Paket mit TSE </a:t>
            </a:r>
            <a:r>
              <a:rPr lang="de-DE" dirty="0" err="1"/>
              <a:t>as</a:t>
            </a:r>
            <a:r>
              <a:rPr lang="de-DE" dirty="0"/>
              <a:t> a Service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fontScale="92500" lnSpcReduction="10000"/>
          </a:bodyPr>
          <a:lstStyle/>
          <a:p>
            <a:pPr>
              <a:buFont typeface="Arial" panose="020B0604020202020204" pitchFamily="34" charset="0"/>
              <a:buChar char="•"/>
            </a:pPr>
            <a:endParaRPr lang="de-DE" dirty="0"/>
          </a:p>
          <a:p>
            <a:pPr marL="0" indent="0">
              <a:buNone/>
            </a:pPr>
            <a:r>
              <a:rPr lang="de-DE" u="sng" dirty="0"/>
              <a:t>Beinhaltet</a:t>
            </a:r>
            <a:r>
              <a:rPr lang="de-DE" dirty="0"/>
              <a:t>:</a:t>
            </a:r>
          </a:p>
          <a:p>
            <a:pPr marL="0" indent="0">
              <a:buNone/>
            </a:pPr>
            <a:endParaRPr lang="de-DE" dirty="0"/>
          </a:p>
          <a:p>
            <a:pPr>
              <a:buFont typeface="Arial" panose="020B0604020202020204" pitchFamily="34" charset="0"/>
              <a:buChar char="•"/>
            </a:pPr>
            <a:r>
              <a:rPr lang="de-DE" dirty="0"/>
              <a:t>POS Archiv</a:t>
            </a:r>
          </a:p>
          <a:p>
            <a:pPr>
              <a:buFont typeface="Arial" panose="020B0604020202020204" pitchFamily="34" charset="0"/>
              <a:buChar char="•"/>
            </a:pPr>
            <a:r>
              <a:rPr lang="de-DE" dirty="0"/>
              <a:t>AKO (</a:t>
            </a:r>
            <a:r>
              <a:rPr lang="de-DE" dirty="0" err="1"/>
              <a:t>Audicon</a:t>
            </a:r>
            <a:r>
              <a:rPr lang="de-DE" dirty="0"/>
              <a:t> Kassenarchiv Online)</a:t>
            </a:r>
          </a:p>
          <a:p>
            <a:pPr>
              <a:buFont typeface="Arial" panose="020B0604020202020204" pitchFamily="34" charset="0"/>
              <a:buChar char="•"/>
            </a:pPr>
            <a:r>
              <a:rPr lang="de-DE" dirty="0"/>
              <a:t>und Automatische </a:t>
            </a:r>
            <a:r>
              <a:rPr lang="de-DE" dirty="0" err="1"/>
              <a:t>Finanzamtmeldungen</a:t>
            </a:r>
            <a:endParaRPr lang="de-DE" dirty="0"/>
          </a:p>
          <a:p>
            <a:pPr>
              <a:buFont typeface="Arial" panose="020B0604020202020204" pitchFamily="34" charset="0"/>
              <a:buChar char="•"/>
            </a:pPr>
            <a:r>
              <a:rPr lang="de-DE" dirty="0"/>
              <a:t>Je nach Wunsch: eine Hardware - oder Cloud TSE </a:t>
            </a:r>
            <a:r>
              <a:rPr lang="de-DE" dirty="0" err="1"/>
              <a:t>as</a:t>
            </a:r>
            <a:r>
              <a:rPr lang="de-DE" dirty="0"/>
              <a:t> a Service</a:t>
            </a:r>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72522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Einladung der Kassenbetreiber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graphicFrame>
        <p:nvGraphicFramePr>
          <p:cNvPr id="8" name="Diagramm 8">
            <a:extLst>
              <a:ext uri="{FF2B5EF4-FFF2-40B4-BE49-F238E27FC236}">
                <a16:creationId xmlns:a16="http://schemas.microsoft.com/office/drawing/2014/main" id="{83FCB137-C3FE-E949-B604-FF61EBFB7B98}"/>
              </a:ext>
            </a:extLst>
          </p:cNvPr>
          <p:cNvGraphicFramePr>
            <a:graphicFrameLocks noGrp="1"/>
          </p:cNvGraphicFramePr>
          <p:nvPr>
            <p:ph idx="1"/>
            <p:extLst>
              <p:ext uri="{D42A27DB-BD31-4B8C-83A1-F6EECF244321}">
                <p14:modId xmlns:p14="http://schemas.microsoft.com/office/powerpoint/2010/main" val="1507651787"/>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156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Nächste Schritte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hlinkClick r:id="rId3"/>
              </a:rPr>
              <a:t>Getting Started für Kassenhändler</a:t>
            </a:r>
            <a:endParaRPr lang="de-DE" dirty="0"/>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83638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Agenda</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Rollen der fiskaltrust Partner</a:t>
            </a:r>
          </a:p>
          <a:p>
            <a:pPr>
              <a:buFont typeface="Arial" panose="020B0604020202020204" pitchFamily="34" charset="0"/>
              <a:buChar char="•"/>
            </a:pPr>
            <a:r>
              <a:rPr lang="de-DE" dirty="0"/>
              <a:t>Vertragsverhältnis</a:t>
            </a:r>
          </a:p>
          <a:p>
            <a:pPr>
              <a:buFont typeface="Arial" panose="020B0604020202020204" pitchFamily="34" charset="0"/>
              <a:buChar char="•"/>
            </a:pPr>
            <a:r>
              <a:rPr lang="de-DE" dirty="0"/>
              <a:t>fiskaltrust Produkte</a:t>
            </a:r>
          </a:p>
          <a:p>
            <a:pPr>
              <a:buFont typeface="Arial" panose="020B0604020202020204" pitchFamily="34" charset="0"/>
              <a:buChar char="•"/>
            </a:pPr>
            <a:r>
              <a:rPr lang="de-DE" dirty="0"/>
              <a:t>Wirtschaftliches Rollout</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39134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Rollen der fiskaltrust Partner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graphicFrame>
        <p:nvGraphicFramePr>
          <p:cNvPr id="8" name="Content Placeholder 4">
            <a:extLst>
              <a:ext uri="{FF2B5EF4-FFF2-40B4-BE49-F238E27FC236}">
                <a16:creationId xmlns:a16="http://schemas.microsoft.com/office/drawing/2014/main" id="{A3B418AD-63D6-854C-B6FE-5828A5C3EB94}"/>
              </a:ext>
            </a:extLst>
          </p:cNvPr>
          <p:cNvGraphicFramePr>
            <a:graphicFrameLocks noGrp="1"/>
          </p:cNvGraphicFramePr>
          <p:nvPr>
            <p:ph idx="1"/>
            <p:extLst>
              <p:ext uri="{D42A27DB-BD31-4B8C-83A1-F6EECF244321}">
                <p14:modId xmlns:p14="http://schemas.microsoft.com/office/powerpoint/2010/main" val="69542367"/>
              </p:ext>
            </p:extLst>
          </p:nvPr>
        </p:nvGraphicFramePr>
        <p:xfrm>
          <a:off x="304800" y="1154113"/>
          <a:ext cx="117284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249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Vertragsverhältnis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Kooperationsvertrag im Portal als Basis</a:t>
            </a:r>
          </a:p>
          <a:p>
            <a:pPr>
              <a:buFont typeface="Arial" panose="020B0604020202020204" pitchFamily="34" charset="0"/>
              <a:buChar char="•"/>
            </a:pPr>
            <a:r>
              <a:rPr lang="de-DE" dirty="0"/>
              <a:t>Rahmenvertrag bei Abnahme hoher Mengen</a:t>
            </a:r>
          </a:p>
          <a:p>
            <a:pPr>
              <a:buFont typeface="Arial" panose="020B0604020202020204" pitchFamily="34" charset="0"/>
              <a:buChar char="•"/>
            </a:pPr>
            <a:r>
              <a:rPr lang="de-DE" dirty="0"/>
              <a:t>Einmalkaufvertrag als Sondermodell</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69630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fiskaltrust Produkte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r>
              <a:rPr lang="de-DE" dirty="0"/>
              <a:t>fiskaltrust.Middleware als Basisprodukt</a:t>
            </a:r>
          </a:p>
          <a:p>
            <a:pPr>
              <a:buFont typeface="Arial" panose="020B0604020202020204" pitchFamily="34" charset="0"/>
              <a:buChar char="•"/>
            </a:pPr>
            <a:r>
              <a:rPr lang="de-DE" dirty="0"/>
              <a:t>Add-On Produkte zur fiskaltrust.Middleware </a:t>
            </a:r>
          </a:p>
          <a:p>
            <a:pPr lvl="1">
              <a:buFont typeface="Arial" panose="020B0604020202020204" pitchFamily="34" charset="0"/>
              <a:buChar char="•"/>
            </a:pPr>
            <a:r>
              <a:rPr lang="de-DE" dirty="0"/>
              <a:t>POS Archiv</a:t>
            </a:r>
          </a:p>
          <a:p>
            <a:pPr lvl="1">
              <a:buFont typeface="Arial" panose="020B0604020202020204" pitchFamily="34" charset="0"/>
              <a:buChar char="•"/>
            </a:pPr>
            <a:r>
              <a:rPr lang="de-DE" dirty="0"/>
              <a:t>Automatisierte Meldungen an das Finanzamt</a:t>
            </a:r>
          </a:p>
          <a:p>
            <a:pPr>
              <a:buFont typeface="Arial" panose="020B0604020202020204" pitchFamily="34" charset="0"/>
              <a:buChar char="•"/>
            </a:pPr>
            <a:r>
              <a:rPr lang="de-DE" dirty="0"/>
              <a:t>Einzelprodukte</a:t>
            </a:r>
          </a:p>
          <a:p>
            <a:pPr lvl="1">
              <a:buFont typeface="Arial" panose="020B0604020202020204" pitchFamily="34" charset="0"/>
              <a:buChar char="•"/>
            </a:pPr>
            <a:r>
              <a:rPr lang="de-DE" dirty="0" err="1"/>
              <a:t>Audicon</a:t>
            </a:r>
            <a:r>
              <a:rPr lang="de-DE" dirty="0"/>
              <a:t> Kassenarchiv Online (AKO)</a:t>
            </a:r>
          </a:p>
          <a:p>
            <a:pPr lvl="1">
              <a:buFont typeface="Arial" panose="020B0604020202020204" pitchFamily="34" charset="0"/>
              <a:buChar char="•"/>
            </a:pPr>
            <a:r>
              <a:rPr lang="de-DE" dirty="0"/>
              <a:t>Technische Sicherheitseinrichtungen (TSE)</a:t>
            </a:r>
          </a:p>
          <a:p>
            <a:pPr>
              <a:buFont typeface="Arial" panose="020B0604020202020204" pitchFamily="34" charset="0"/>
              <a:buChar char="•"/>
            </a:pPr>
            <a:r>
              <a:rPr lang="de-DE" dirty="0"/>
              <a:t>Sorglos-Paket mit und ohne TSE-</a:t>
            </a:r>
            <a:r>
              <a:rPr lang="de-DE" dirty="0" err="1"/>
              <a:t>as</a:t>
            </a:r>
            <a:r>
              <a:rPr lang="de-DE" dirty="0"/>
              <a:t>-a-Service</a:t>
            </a:r>
          </a:p>
          <a:p>
            <a:pPr lvl="1">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5</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419073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Fiskaltrust.Middleware als Basisprodukt</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r>
              <a:rPr lang="de-DE" dirty="0"/>
              <a:t>Bietet Compliance-</a:t>
            </a:r>
            <a:r>
              <a:rPr lang="de-DE" dirty="0" err="1"/>
              <a:t>as</a:t>
            </a:r>
            <a:r>
              <a:rPr lang="de-DE" dirty="0"/>
              <a:t>-a-Service</a:t>
            </a:r>
          </a:p>
          <a:p>
            <a:pPr>
              <a:buFont typeface="Arial" panose="020B0604020202020204" pitchFamily="34" charset="0"/>
              <a:buChar char="•"/>
            </a:pPr>
            <a:r>
              <a:rPr lang="de-DE" dirty="0"/>
              <a:t>Wird vom Kassenhersteller ins Kassensystem integriert</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6</a:t>
            </a:fld>
            <a:endParaRPr lang="de-AT" dirty="0"/>
          </a:p>
        </p:txBody>
      </p:sp>
      <p:pic>
        <p:nvPicPr>
          <p:cNvPr id="8" name="Content Placeholder 4">
            <a:extLst>
              <a:ext uri="{FF2B5EF4-FFF2-40B4-BE49-F238E27FC236}">
                <a16:creationId xmlns:a16="http://schemas.microsoft.com/office/drawing/2014/main" id="{B438AA4C-356C-BE4E-860C-B8B6067214C6}"/>
              </a:ext>
            </a:extLst>
          </p:cNvPr>
          <p:cNvPicPr>
            <a:picLocks noChangeAspect="1"/>
          </p:cNvPicPr>
          <p:nvPr/>
        </p:nvPicPr>
        <p:blipFill>
          <a:blip r:embed="rId3"/>
          <a:srcRect/>
          <a:stretch/>
        </p:blipFill>
        <p:spPr>
          <a:xfrm>
            <a:off x="853965" y="2595749"/>
            <a:ext cx="8920656" cy="3886227"/>
          </a:xfrm>
          <a:prstGeom prst="rect">
            <a:avLst/>
          </a:prstGeom>
        </p:spPr>
      </p:pic>
    </p:spTree>
    <p:extLst>
      <p:ext uri="{BB962C8B-B14F-4D97-AF65-F5344CB8AC3E}">
        <p14:creationId xmlns:p14="http://schemas.microsoft.com/office/powerpoint/2010/main" val="210446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Add-On Produkt POS Archiv</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r>
              <a:rPr lang="de-DE" dirty="0"/>
              <a:t>Kann nur für Kassen eingesetzt werden, die die fiskaltrust.Middleware benutzen.</a:t>
            </a:r>
          </a:p>
          <a:p>
            <a:pPr>
              <a:buFont typeface="Arial" panose="020B0604020202020204" pitchFamily="34" charset="0"/>
              <a:buChar char="•"/>
            </a:pPr>
            <a:r>
              <a:rPr lang="de-DE" dirty="0"/>
              <a:t>Sorgt für die revisionssichere Archivierung der Kassendaten und der TSE Daten.</a:t>
            </a:r>
          </a:p>
          <a:p>
            <a:pPr>
              <a:buFont typeface="Arial" panose="020B0604020202020204" pitchFamily="34" charset="0"/>
              <a:buChar char="•"/>
            </a:pPr>
            <a:r>
              <a:rPr lang="de-DE" dirty="0"/>
              <a:t>Die Daten werden automatisch, ohne zutun des Betreibers von der fiskaltrust.Middleware hochgeladen.</a:t>
            </a:r>
          </a:p>
          <a:p>
            <a:pPr>
              <a:buFont typeface="Arial" panose="020B0604020202020204" pitchFamily="34" charset="0"/>
              <a:buChar char="•"/>
            </a:pPr>
            <a:r>
              <a:rPr lang="de-DE" dirty="0"/>
              <a:t>Export: </a:t>
            </a:r>
            <a:r>
              <a:rPr lang="de-DE" dirty="0" err="1"/>
              <a:t>DSFinV</a:t>
            </a:r>
            <a:r>
              <a:rPr lang="de-DE" dirty="0"/>
              <a:t>-K Format, TSE TAR Files,  fiskaltrust Queue Items Journal und DFKA Format für die DATEV-Schnittstelle</a:t>
            </a:r>
          </a:p>
          <a:p>
            <a:pPr>
              <a:buFont typeface="Arial" panose="020B0604020202020204" pitchFamily="34" charset="0"/>
              <a:buChar char="•"/>
            </a:pPr>
            <a:r>
              <a:rPr lang="de-DE" dirty="0"/>
              <a:t>Wird </a:t>
            </a:r>
            <a:r>
              <a:rPr lang="de-DE" b="1" dirty="0"/>
              <a:t>pro Kasse </a:t>
            </a:r>
            <a:r>
              <a:rPr lang="de-DE" dirty="0"/>
              <a:t>(Queue) angeboten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7</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93030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Add-On Produkt </a:t>
            </a:r>
            <a:r>
              <a:rPr lang="de-DE" dirty="0" err="1"/>
              <a:t>Finanzamtmeldungen</a:t>
            </a:r>
            <a:endParaRPr lang="de-DE" dirty="0"/>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a:buFont typeface="Arial" panose="020B0604020202020204" pitchFamily="34" charset="0"/>
              <a:buChar char="•"/>
            </a:pPr>
            <a:r>
              <a:rPr lang="de-DE" dirty="0"/>
              <a:t>Kann nur für Kassen eingesetzt werden, die die fiskaltrust.Middleware benutzen.</a:t>
            </a:r>
          </a:p>
          <a:p>
            <a:pPr>
              <a:buFont typeface="Arial" panose="020B0604020202020204" pitchFamily="34" charset="0"/>
              <a:buChar char="•"/>
            </a:pPr>
            <a:r>
              <a:rPr lang="de-DE" dirty="0"/>
              <a:t>Sendet automatisiert Meldungen an das Finanzamt sobald erforderlich.</a:t>
            </a:r>
          </a:p>
          <a:p>
            <a:pPr>
              <a:buFont typeface="Arial" panose="020B0604020202020204" pitchFamily="34" charset="0"/>
              <a:buChar char="•"/>
            </a:pPr>
            <a:r>
              <a:rPr lang="de-DE" dirty="0"/>
              <a:t>Wird </a:t>
            </a:r>
            <a:r>
              <a:rPr lang="de-DE" b="1" dirty="0"/>
              <a:t>pro Kasse </a:t>
            </a:r>
            <a:r>
              <a:rPr lang="de-DE" dirty="0"/>
              <a:t>angeboten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8</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16551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Einzelprodukt AKO (</a:t>
            </a:r>
            <a:r>
              <a:rPr lang="de-DE" dirty="0" err="1"/>
              <a:t>Audicon</a:t>
            </a:r>
            <a:r>
              <a:rPr lang="de-DE" dirty="0"/>
              <a:t> Kassenarchiv Online)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de-DE" dirty="0"/>
              <a:t>Unabhängig vom Einsatz der fiskaltrust.Middleware</a:t>
            </a:r>
          </a:p>
          <a:p>
            <a:pPr>
              <a:buFont typeface="Arial" panose="020B0604020202020204" pitchFamily="34" charset="0"/>
              <a:buChar char="•"/>
            </a:pPr>
            <a:r>
              <a:rPr lang="de-DE" dirty="0"/>
              <a:t>Sorgt für die revisionssichere Archivierung </a:t>
            </a:r>
            <a:r>
              <a:rPr lang="de-DE" b="1" dirty="0"/>
              <a:t>manuell</a:t>
            </a:r>
            <a:r>
              <a:rPr lang="de-DE" dirty="0"/>
              <a:t> hochgeladener Daten (</a:t>
            </a:r>
            <a:r>
              <a:rPr lang="de-DE" dirty="0" err="1"/>
              <a:t>DSFinV</a:t>
            </a:r>
            <a:r>
              <a:rPr lang="de-DE" dirty="0"/>
              <a:t>-K, TSE TAR Files, PDF Dateien).</a:t>
            </a:r>
          </a:p>
          <a:p>
            <a:pPr>
              <a:buFont typeface="Arial" panose="020B0604020202020204" pitchFamily="34" charset="0"/>
              <a:buChar char="•"/>
            </a:pPr>
            <a:r>
              <a:rPr lang="de-DE" dirty="0"/>
              <a:t>Bietet eine API zur Automatisierung des Upload</a:t>
            </a:r>
          </a:p>
          <a:p>
            <a:pPr>
              <a:buFont typeface="Arial" panose="020B0604020202020204" pitchFamily="34" charset="0"/>
              <a:buChar char="•"/>
            </a:pPr>
            <a:r>
              <a:rPr lang="de-DE" dirty="0"/>
              <a:t>Mandantenfähiger Zugriff über WEB Portal</a:t>
            </a:r>
          </a:p>
          <a:p>
            <a:pPr>
              <a:buFont typeface="Arial" panose="020B0604020202020204" pitchFamily="34" charset="0"/>
              <a:buChar char="•"/>
            </a:pPr>
            <a:r>
              <a:rPr lang="de-DE" dirty="0"/>
              <a:t>Hochgeladene, externe </a:t>
            </a:r>
            <a:r>
              <a:rPr lang="de-DE" dirty="0" err="1"/>
              <a:t>DSFinV</a:t>
            </a:r>
            <a:r>
              <a:rPr lang="de-DE" dirty="0"/>
              <a:t>-K Dateien werden technisch validiert</a:t>
            </a:r>
          </a:p>
          <a:p>
            <a:pPr>
              <a:buFont typeface="Arial" panose="020B0604020202020204" pitchFamily="34" charset="0"/>
              <a:buChar char="•"/>
            </a:pPr>
            <a:r>
              <a:rPr lang="de-DE" dirty="0"/>
              <a:t>Kann auch für Kassen eingesetzt werden, die die fiskaltrust.Middleware benutzen um PDF Dateien revisionssicher zu Archivieren (Verfahrensdokumentation, Speisekarten, etc.)</a:t>
            </a:r>
          </a:p>
          <a:p>
            <a:pPr>
              <a:buFont typeface="Arial" panose="020B0604020202020204" pitchFamily="34" charset="0"/>
              <a:buChar char="•"/>
            </a:pPr>
            <a:r>
              <a:rPr lang="de-DE" dirty="0"/>
              <a:t>Wird </a:t>
            </a:r>
            <a:r>
              <a:rPr lang="de-DE" b="1" dirty="0"/>
              <a:t>pro Filiale </a:t>
            </a:r>
            <a:r>
              <a:rPr lang="de-DE" dirty="0"/>
              <a:t>angeboten - deckt also alle Kassen der Filiale ab</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9</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266888646"/>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DAB4B22929B54F9C6B97FCF3506A69" ma:contentTypeVersion="18" ma:contentTypeDescription="Ein neues Dokument erstellen." ma:contentTypeScope="" ma:versionID="48f0b89e718592fa7287d62064933d84">
  <xsd:schema xmlns:xsd="http://www.w3.org/2001/XMLSchema" xmlns:xs="http://www.w3.org/2001/XMLSchema" xmlns:p="http://schemas.microsoft.com/office/2006/metadata/properties" xmlns:ns3="86d55d5a-583b-4ffa-ba38-1d7d24766b92" xmlns:ns4="79e3e85f-1e38-4ceb-855f-9704f5188ae9" targetNamespace="http://schemas.microsoft.com/office/2006/metadata/properties" ma:root="true" ma:fieldsID="756dd8eefc7eaabc214879ed16408efd" ns3:_="" ns4:_="">
    <xsd:import namespace="86d55d5a-583b-4ffa-ba38-1d7d24766b92"/>
    <xsd:import namespace="79e3e85f-1e38-4ceb-855f-9704f5188ae9"/>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55d5a-583b-4ffa-ba38-1d7d24766b92"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e3e85f-1e38-4ceb-855f-9704f5188ae9" elementFormDefault="qualified">
    <xsd:import namespace="http://schemas.microsoft.com/office/2006/documentManagement/types"/>
    <xsd:import namespace="http://schemas.microsoft.com/office/infopath/2007/PartnerControls"/>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element name="SharingHintHash" ma:index="2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Permissions xmlns="86d55d5a-583b-4ffa-ba38-1d7d24766b92" xsi:nil="true"/>
    <MigrationWizIdSecurityGroups xmlns="86d55d5a-583b-4ffa-ba38-1d7d24766b92" xsi:nil="true"/>
    <MigrationWizIdPermissionLevels xmlns="86d55d5a-583b-4ffa-ba38-1d7d24766b92" xsi:nil="true"/>
    <MigrationWizId xmlns="86d55d5a-583b-4ffa-ba38-1d7d24766b92" xsi:nil="true"/>
    <MigrationWizIdDocumentLibraryPermissions xmlns="86d55d5a-583b-4ffa-ba38-1d7d24766b9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58B782-02BD-4534-B5E2-DFF71202A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d55d5a-583b-4ffa-ba38-1d7d24766b92"/>
    <ds:schemaRef ds:uri="79e3e85f-1e38-4ceb-855f-9704f5188a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 ds:uri="86d55d5a-583b-4ffa-ba38-1d7d24766b92"/>
  </ds:schemaRefs>
</ds:datastoreItem>
</file>

<file path=customXml/itemProps3.xml><?xml version="1.0" encoding="utf-8"?>
<ds:datastoreItem xmlns:ds="http://schemas.openxmlformats.org/officeDocument/2006/customXml" ds:itemID="{3F407387-4BEA-45E7-A546-EAF24BCEA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441</TotalTime>
  <Words>773</Words>
  <Application>Microsoft Macintosh PowerPoint</Application>
  <PresentationFormat>Widescreen</PresentationFormat>
  <Paragraphs>178</Paragraphs>
  <Slides>14</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2</vt:i4>
      </vt:variant>
    </vt:vector>
  </HeadingPairs>
  <TitlesOfParts>
    <vt:vector size="23" baseType="lpstr">
      <vt:lpstr>Arial</vt:lpstr>
      <vt:lpstr>Calibri</vt:lpstr>
      <vt:lpstr>Klavika Bd</vt:lpstr>
      <vt:lpstr>Klavika Regular</vt:lpstr>
      <vt:lpstr>Roboto</vt:lpstr>
      <vt:lpstr>Roboto Slab</vt:lpstr>
      <vt:lpstr>1_Office</vt:lpstr>
      <vt:lpstr>fiskaltrust für Kassenhändler</vt:lpstr>
      <vt:lpstr>Agenda</vt:lpstr>
      <vt:lpstr>Rollen der fiskaltrust Partner</vt:lpstr>
      <vt:lpstr>Vertragsverhältnis</vt:lpstr>
      <vt:lpstr>fiskaltrust Produkte</vt:lpstr>
      <vt:lpstr>Fiskaltrust.Middleware als Basisprodukt</vt:lpstr>
      <vt:lpstr>Add-On Produkt POS Archiv</vt:lpstr>
      <vt:lpstr>Add-On Produkt Finanzamtmeldungen</vt:lpstr>
      <vt:lpstr>Einzelprodukt AKO (Audicon Kassenarchiv Online)</vt:lpstr>
      <vt:lpstr>Einzelprodukt TSE</vt:lpstr>
      <vt:lpstr>Sorglos Paket</vt:lpstr>
      <vt:lpstr>Sorglos Paket mit TSE as a Service</vt:lpstr>
      <vt:lpstr>Einladung der Kassenbetreiber</vt:lpstr>
      <vt:lpstr>Nächste Schritte</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279</cp:revision>
  <cp:lastPrinted>2019-11-01T15:49:21Z</cp:lastPrinted>
  <dcterms:created xsi:type="dcterms:W3CDTF">2018-10-20T12:01:50Z</dcterms:created>
  <dcterms:modified xsi:type="dcterms:W3CDTF">2020-09-08T15:49:07Z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0x010100EDDAB4B22929B54F9C6B97FCF3506A69</vt:lpwstr>
  </property>
  <property fmtid="{D5CDD505-2E9C-101B-9397-08002B2CF9AE}" pid="3" name="AuthorIds_UIVersion_4096">
    <vt:lpwstr>13</vt:lpwstr>
  </property>
  <property fmtid="{D5CDD505-2E9C-101B-9397-08002B2CF9AE}" pid="4" name="AuthorIds_UIVersion_2560">
    <vt:lpwstr>13</vt:lpwstr>
  </property>
</Properties>
</file>