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6.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7"/>
  </p:notesMasterIdLst>
  <p:handoutMasterIdLst>
    <p:handoutMasterId r:id="rId28"/>
  </p:handoutMasterIdLst>
  <p:sldIdLst>
    <p:sldId id="1640" r:id="rId5"/>
    <p:sldId id="1641" r:id="rId6"/>
    <p:sldId id="1642" r:id="rId7"/>
    <p:sldId id="1643" r:id="rId8"/>
    <p:sldId id="1644" r:id="rId9"/>
    <p:sldId id="1645" r:id="rId10"/>
    <p:sldId id="1646" r:id="rId11"/>
    <p:sldId id="1647" r:id="rId12"/>
    <p:sldId id="1648" r:id="rId13"/>
    <p:sldId id="1649" r:id="rId14"/>
    <p:sldId id="1651" r:id="rId15"/>
    <p:sldId id="1650" r:id="rId16"/>
    <p:sldId id="1652" r:id="rId17"/>
    <p:sldId id="1653" r:id="rId18"/>
    <p:sldId id="1654" r:id="rId19"/>
    <p:sldId id="1655" r:id="rId20"/>
    <p:sldId id="1656" r:id="rId21"/>
    <p:sldId id="1657" r:id="rId22"/>
    <p:sldId id="1658" r:id="rId23"/>
    <p:sldId id="1659" r:id="rId24"/>
    <p:sldId id="1660" r:id="rId25"/>
    <p:sldId id="1661" r:id="rId26"/>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ner-Modell" id="{48E64DB2-BBE7-4E50-BBE5-62767D3522A5}">
          <p14:sldIdLst>
            <p14:sldId id="1640"/>
            <p14:sldId id="1641"/>
            <p14:sldId id="1642"/>
            <p14:sldId id="1643"/>
            <p14:sldId id="1644"/>
            <p14:sldId id="1645"/>
            <p14:sldId id="1646"/>
            <p14:sldId id="1647"/>
            <p14:sldId id="1648"/>
            <p14:sldId id="1649"/>
            <p14:sldId id="1651"/>
            <p14:sldId id="1650"/>
            <p14:sldId id="1652"/>
            <p14:sldId id="1653"/>
            <p14:sldId id="1654"/>
            <p14:sldId id="1655"/>
            <p14:sldId id="1656"/>
            <p14:sldId id="1657"/>
            <p14:sldId id="1658"/>
            <p14:sldId id="1659"/>
            <p14:sldId id="1660"/>
            <p14:sldId id="16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 id="2" name="Thomas Steininger" initials="TS" lastIdx="20" clrIdx="1">
    <p:extLst>
      <p:ext uri="{19B8F6BF-5375-455C-9EA6-DF929625EA0E}">
        <p15:presenceInfo xmlns:p15="http://schemas.microsoft.com/office/powerpoint/2012/main" userId="S::thomas.steininger@fiskaltrust.services::fa07a723-11c5-4e01-a785-5b6825a71c8a" providerId="AD"/>
      </p:ext>
    </p:extLst>
  </p:cmAuthor>
  <p:cmAuthor id="3" name="Christian Rogobete" initials="CR" lastIdx="2" clrIdx="2">
    <p:extLst>
      <p:ext uri="{19B8F6BF-5375-455C-9EA6-DF929625EA0E}">
        <p15:presenceInfo xmlns:p15="http://schemas.microsoft.com/office/powerpoint/2012/main" userId="S::christian.rogobete@fiskaltrust.services::d2c5bf37-7af1-4f1e-89e5-52f1cd2a0a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F"/>
    <a:srgbClr val="BCA3CE"/>
    <a:srgbClr val="FF9900"/>
    <a:srgbClr val="00A7CE"/>
    <a:srgbClr val="00B0CE"/>
    <a:srgbClr val="009EB8"/>
    <a:srgbClr val="00729A"/>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B4AAF-EA6F-43C6-9737-C3C5DB2D1D0B}" v="3" dt="2020-09-21T14:43:55.392"/>
    <p1510:client id="{BE679156-1E30-4F92-8D58-427CF7C0B02E}" v="64" dt="2020-09-23T10:13:15.12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Steininger" userId="fa07a723-11c5-4e01-a785-5b6825a71c8a" providerId="ADAL" clId="{44E3E4C1-3FF8-4A1B-81DC-215D6F70D6D5}"/>
    <pc:docChg chg="undo custSel modSld">
      <pc:chgData name="Thomas Steininger" userId="fa07a723-11c5-4e01-a785-5b6825a71c8a" providerId="ADAL" clId="{44E3E4C1-3FF8-4A1B-81DC-215D6F70D6D5}" dt="2020-09-14T20:42:46.336" v="57" actId="1589"/>
      <pc:docMkLst>
        <pc:docMk/>
      </pc:docMkLst>
      <pc:sldChg chg="addCm delCm modCm modNotesTx">
        <pc:chgData name="Thomas Steininger" userId="fa07a723-11c5-4e01-a785-5b6825a71c8a" providerId="ADAL" clId="{44E3E4C1-3FF8-4A1B-81DC-215D6F70D6D5}" dt="2020-09-14T20:26:36.513" v="29" actId="1589"/>
        <pc:sldMkLst>
          <pc:docMk/>
          <pc:sldMk cId="1779156252" sldId="1643"/>
        </pc:sldMkLst>
      </pc:sldChg>
      <pc:sldChg chg="addCm modCm">
        <pc:chgData name="Thomas Steininger" userId="fa07a723-11c5-4e01-a785-5b6825a71c8a" providerId="ADAL" clId="{44E3E4C1-3FF8-4A1B-81DC-215D6F70D6D5}" dt="2020-09-14T20:29:51.137" v="35" actId="1589"/>
        <pc:sldMkLst>
          <pc:docMk/>
          <pc:sldMk cId="3750638835" sldId="1644"/>
        </pc:sldMkLst>
      </pc:sldChg>
      <pc:sldChg chg="addCm modCm modNotesTx">
        <pc:chgData name="Thomas Steininger" userId="fa07a723-11c5-4e01-a785-5b6825a71c8a" providerId="ADAL" clId="{44E3E4C1-3FF8-4A1B-81DC-215D6F70D6D5}" dt="2020-09-14T20:34:44.954" v="43" actId="1589"/>
        <pc:sldMkLst>
          <pc:docMk/>
          <pc:sldMk cId="626255768" sldId="1646"/>
        </pc:sldMkLst>
      </pc:sldChg>
      <pc:sldChg chg="modSp addCm modCm">
        <pc:chgData name="Thomas Steininger" userId="fa07a723-11c5-4e01-a785-5b6825a71c8a" providerId="ADAL" clId="{44E3E4C1-3FF8-4A1B-81DC-215D6F70D6D5}" dt="2020-09-14T20:37:20.927" v="50"/>
        <pc:sldMkLst>
          <pc:docMk/>
          <pc:sldMk cId="3376721436" sldId="1651"/>
        </pc:sldMkLst>
        <pc:spChg chg="mod">
          <ac:chgData name="Thomas Steininger" userId="fa07a723-11c5-4e01-a785-5b6825a71c8a" providerId="ADAL" clId="{44E3E4C1-3FF8-4A1B-81DC-215D6F70D6D5}" dt="2020-09-14T20:36:03.705" v="46" actId="15"/>
          <ac:spMkLst>
            <pc:docMk/>
            <pc:sldMk cId="3376721436" sldId="1651"/>
            <ac:spMk id="7" creationId="{4DE78D6A-7D77-8B48-A7A2-AD18A97D6DEF}"/>
          </ac:spMkLst>
        </pc:spChg>
      </pc:sldChg>
      <pc:sldChg chg="addCm modCm">
        <pc:chgData name="Thomas Steininger" userId="fa07a723-11c5-4e01-a785-5b6825a71c8a" providerId="ADAL" clId="{44E3E4C1-3FF8-4A1B-81DC-215D6F70D6D5}" dt="2020-09-14T20:39:22.543" v="52"/>
        <pc:sldMkLst>
          <pc:docMk/>
          <pc:sldMk cId="3613263762" sldId="1653"/>
        </pc:sldMkLst>
      </pc:sldChg>
      <pc:sldChg chg="addCm modCm">
        <pc:chgData name="Thomas Steininger" userId="fa07a723-11c5-4e01-a785-5b6825a71c8a" providerId="ADAL" clId="{44E3E4C1-3FF8-4A1B-81DC-215D6F70D6D5}" dt="2020-09-14T20:41:31.231" v="54"/>
        <pc:sldMkLst>
          <pc:docMk/>
          <pc:sldMk cId="3843813847" sldId="1655"/>
        </pc:sldMkLst>
      </pc:sldChg>
      <pc:sldChg chg="addCm modCm">
        <pc:chgData name="Thomas Steininger" userId="fa07a723-11c5-4e01-a785-5b6825a71c8a" providerId="ADAL" clId="{44E3E4C1-3FF8-4A1B-81DC-215D6F70D6D5}" dt="2020-09-14T20:42:46.336" v="57" actId="1589"/>
        <pc:sldMkLst>
          <pc:docMk/>
          <pc:sldMk cId="1647750330" sldId="1658"/>
        </pc:sldMkLst>
      </pc:sldChg>
    </pc:docChg>
  </pc:docChgLst>
  <pc:docChgLst>
    <pc:chgData name="Christian Rogobete" userId="S::christian.rogobete@fiskaltrust.services::d2c5bf37-7af1-4f1e-89e5-52f1cd2a0a85" providerId="AD" clId="Web-{BE679156-1E30-4F92-8D58-427CF7C0B02E}"/>
    <pc:docChg chg="modSld">
      <pc:chgData name="Christian Rogobete" userId="S::christian.rogobete@fiskaltrust.services::d2c5bf37-7af1-4f1e-89e5-52f1cd2a0a85" providerId="AD" clId="Web-{BE679156-1E30-4F92-8D58-427CF7C0B02E}" dt="2020-09-23T10:13:14.155" v="61" actId="20577"/>
      <pc:docMkLst>
        <pc:docMk/>
      </pc:docMkLst>
      <pc:sldChg chg="modSp">
        <pc:chgData name="Christian Rogobete" userId="S::christian.rogobete@fiskaltrust.services::d2c5bf37-7af1-4f1e-89e5-52f1cd2a0a85" providerId="AD" clId="Web-{BE679156-1E30-4F92-8D58-427CF7C0B02E}" dt="2020-09-23T10:05:52.733" v="10" actId="20577"/>
        <pc:sldMkLst>
          <pc:docMk/>
          <pc:sldMk cId="1779156252" sldId="1643"/>
        </pc:sldMkLst>
        <pc:graphicFrameChg chg="modGraphic">
          <ac:chgData name="Christian Rogobete" userId="S::christian.rogobete@fiskaltrust.services::d2c5bf37-7af1-4f1e-89e5-52f1cd2a0a85" providerId="AD" clId="Web-{BE679156-1E30-4F92-8D58-427CF7C0B02E}" dt="2020-09-23T10:05:52.733" v="10" actId="20577"/>
          <ac:graphicFrameMkLst>
            <pc:docMk/>
            <pc:sldMk cId="1779156252" sldId="1643"/>
            <ac:graphicFrameMk id="8" creationId="{83FCB137-C3FE-E949-B604-FF61EBFB7B98}"/>
          </ac:graphicFrameMkLst>
        </pc:graphicFrameChg>
      </pc:sldChg>
      <pc:sldChg chg="modSp">
        <pc:chgData name="Christian Rogobete" userId="S::christian.rogobete@fiskaltrust.services::d2c5bf37-7af1-4f1e-89e5-52f1cd2a0a85" providerId="AD" clId="Web-{BE679156-1E30-4F92-8D58-427CF7C0B02E}" dt="2020-09-23T10:13:14.155" v="60" actId="20577"/>
        <pc:sldMkLst>
          <pc:docMk/>
          <pc:sldMk cId="109195356" sldId="1650"/>
        </pc:sldMkLst>
        <pc:spChg chg="mod">
          <ac:chgData name="Christian Rogobete" userId="S::christian.rogobete@fiskaltrust.services::d2c5bf37-7af1-4f1e-89e5-52f1cd2a0a85" providerId="AD" clId="Web-{BE679156-1E30-4F92-8D58-427CF7C0B02E}" dt="2020-09-23T10:13:14.155" v="60" actId="20577"/>
          <ac:spMkLst>
            <pc:docMk/>
            <pc:sldMk cId="109195356" sldId="1650"/>
            <ac:spMk id="7" creationId="{4DE78D6A-7D77-8B48-A7A2-AD18A97D6DEF}"/>
          </ac:spMkLst>
        </pc:spChg>
      </pc:sldChg>
      <pc:sldChg chg="modSp addCm delCm">
        <pc:chgData name="Christian Rogobete" userId="S::christian.rogobete@fiskaltrust.services::d2c5bf37-7af1-4f1e-89e5-52f1cd2a0a85" providerId="AD" clId="Web-{BE679156-1E30-4F92-8D58-427CF7C0B02E}" dt="2020-09-23T10:10:30.639" v="31"/>
        <pc:sldMkLst>
          <pc:docMk/>
          <pc:sldMk cId="3376721436" sldId="1651"/>
        </pc:sldMkLst>
        <pc:spChg chg="mod">
          <ac:chgData name="Christian Rogobete" userId="S::christian.rogobete@fiskaltrust.services::d2c5bf37-7af1-4f1e-89e5-52f1cd2a0a85" providerId="AD" clId="Web-{BE679156-1E30-4F92-8D58-427CF7C0B02E}" dt="2020-09-23T10:10:17.811" v="29" actId="20577"/>
          <ac:spMkLst>
            <pc:docMk/>
            <pc:sldMk cId="3376721436" sldId="1651"/>
            <ac:spMk id="7" creationId="{4DE78D6A-7D77-8B48-A7A2-AD18A97D6DEF}"/>
          </ac:spMkLst>
        </pc:spChg>
      </pc:sldChg>
    </pc:docChg>
  </pc:docChgLst>
  <pc:docChgLst>
    <pc:chgData name="Andreas Edler" userId="1c5b4421-a50c-4d38-ab8f-79911dbf2b71" providerId="ADAL" clId="{01CB4AAF-EA6F-43C6-9737-C3C5DB2D1D0B}"/>
    <pc:docChg chg="modSld">
      <pc:chgData name="Andreas Edler" userId="1c5b4421-a50c-4d38-ab8f-79911dbf2b71" providerId="ADAL" clId="{01CB4AAF-EA6F-43C6-9737-C3C5DB2D1D0B}" dt="2020-09-21T14:43:55.392" v="2"/>
      <pc:docMkLst>
        <pc:docMk/>
      </pc:docMkLst>
      <pc:sldChg chg="modCm">
        <pc:chgData name="Andreas Edler" userId="1c5b4421-a50c-4d38-ab8f-79911dbf2b71" providerId="ADAL" clId="{01CB4AAF-EA6F-43C6-9737-C3C5DB2D1D0B}" dt="2020-09-21T14:43:55.392" v="2"/>
        <pc:sldMkLst>
          <pc:docMk/>
          <pc:sldMk cId="1779156252" sldId="1643"/>
        </pc:sldMkLst>
      </pc:sldChg>
    </pc:docChg>
  </pc:docChgLst>
  <pc:docChgLst>
    <pc:chgData name="Christian Rogobete" userId="S::christian.rogobete@fiskaltrust.services::d2c5bf37-7af1-4f1e-89e5-52f1cd2a0a85" providerId="AD" clId="Web-{DA4B3F57-2634-4B05-8DFE-A8C592779067}"/>
    <pc:docChg chg="modSld">
      <pc:chgData name="Christian Rogobete" userId="S::christian.rogobete@fiskaltrust.services::d2c5bf37-7af1-4f1e-89e5-52f1cd2a0a85" providerId="AD" clId="Web-{DA4B3F57-2634-4B05-8DFE-A8C592779067}" dt="2020-09-17T13:45:48.007" v="89"/>
      <pc:docMkLst>
        <pc:docMk/>
      </pc:docMkLst>
      <pc:sldChg chg="modSp addCm modNotes">
        <pc:chgData name="Christian Rogobete" userId="S::christian.rogobete@fiskaltrust.services::d2c5bf37-7af1-4f1e-89e5-52f1cd2a0a85" providerId="AD" clId="Web-{DA4B3F57-2634-4B05-8DFE-A8C592779067}" dt="2020-09-17T13:45:48.007" v="89"/>
        <pc:sldMkLst>
          <pc:docMk/>
          <pc:sldMk cId="1779156252" sldId="1643"/>
        </pc:sldMkLst>
        <pc:graphicFrameChg chg="modGraphic">
          <ac:chgData name="Christian Rogobete" userId="S::christian.rogobete@fiskaltrust.services::d2c5bf37-7af1-4f1e-89e5-52f1cd2a0a85" providerId="AD" clId="Web-{DA4B3F57-2634-4B05-8DFE-A8C592779067}" dt="2020-09-17T13:42:35.722" v="53" actId="20577"/>
          <ac:graphicFrameMkLst>
            <pc:docMk/>
            <pc:sldMk cId="1779156252" sldId="1643"/>
            <ac:graphicFrameMk id="8" creationId="{83FCB137-C3FE-E949-B604-FF61EBFB7B9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9-14T22:19:17.594" idx="1">
    <p:pos x="10" y="10"/>
    <p:text>hier sollte auch noch der erleichtere flow erläutert werden.
das kassenhändler-opt-in zur auto-invitation.</p:text>
    <p:extLst>
      <p:ext uri="{C676402C-5697-4E1C-873F-D02D1690AC5C}">
        <p15:threadingInfo xmlns:p15="http://schemas.microsoft.com/office/powerpoint/2012/main" timeZoneBias="-120"/>
      </p:ext>
    </p:extLst>
  </p:cm>
  <p:cm authorId="2" dt="2020-09-14T22:20:39.843" idx="2">
    <p:pos x="106" y="106"/>
    <p:text>das ist im fall des betreibers nicht ein kooperationsvertrag, das ist der kassenbetreiber-nutzungsvertrag.</p:text>
    <p:extLst>
      <p:ext uri="{C676402C-5697-4E1C-873F-D02D1690AC5C}">
        <p15:threadingInfo xmlns:p15="http://schemas.microsoft.com/office/powerpoint/2012/main" timeZoneBias="-120"/>
      </p:ext>
    </p:extLst>
  </p:cm>
  <p:cm authorId="3" dt="2020-09-17T06:42:49.238" idx="1">
    <p:pos x="106" y="202"/>
    <p:text>ja</p:text>
    <p:extLst>
      <p:ext uri="{C676402C-5697-4E1C-873F-D02D1690AC5C}">
        <p15:threadingInfo xmlns:p15="http://schemas.microsoft.com/office/powerpoint/2012/main" timeZoneBias="420">
          <p15:parentCm authorId="2" idx="2"/>
        </p15:threadingInfo>
      </p:ext>
    </p:extLst>
  </p:cm>
  <p:cm authorId="2" dt="2020-09-14T22:23:13.200" idx="4">
    <p:pos x="202" y="202"/>
    <p:text>surrogate hat nichts mit dem account-id des betreibers zu tun.</p:text>
    <p:extLst>
      <p:ext uri="{C676402C-5697-4E1C-873F-D02D1690AC5C}">
        <p15:threadingInfo xmlns:p15="http://schemas.microsoft.com/office/powerpoint/2012/main" timeZoneBias="-120"/>
      </p:ext>
    </p:extLst>
  </p:cm>
  <p:cm authorId="3" dt="2020-09-17T06:45:48.007" idx="2">
    <p:pos x="202" y="298"/>
    <p:text>done</p:text>
    <p:extLst>
      <p:ext uri="{C676402C-5697-4E1C-873F-D02D1690AC5C}">
        <p15:threadingInfo xmlns:p15="http://schemas.microsoft.com/office/powerpoint/2012/main" timeZoneBias="420">
          <p15:parentCm authorId="2" idx="4"/>
        </p15:threadingInfo>
      </p:ext>
    </p:extLst>
  </p:cm>
  <p:cm authorId="2" dt="2020-09-14T22:23:36.984" idx="5">
    <p:pos x="298" y="298"/>
    <p:text>der account-id kann angesehen werden wenn man im kassenbetreiber-account drinnen ist. der account-id und der zugehörige accesstoken ist eine streg geheime kombination. diese sollte vom händler nur intern genutzt werden, denn damit kann eine neue konfiguration angelegt werden</p:text>
    <p:extLst>
      <p:ext uri="{C676402C-5697-4E1C-873F-D02D1690AC5C}">
        <p15:threadingInfo xmlns:p15="http://schemas.microsoft.com/office/powerpoint/2012/main" timeZoneBias="-120"/>
      </p:ext>
    </p:extLst>
  </p:cm>
  <p:cm authorId="2" dt="2020-09-14T22:25:53.546" idx="6">
    <p:pos x="394" y="394"/>
    <p:text>im namen des betreibers den shop bedienen wär besser denk ich.</p:text>
    <p:extLst>
      <p:ext uri="{C676402C-5697-4E1C-873F-D02D1690AC5C}">
        <p15:threadingInfo xmlns:p15="http://schemas.microsoft.com/office/powerpoint/2012/main" timeZoneBias="-120"/>
      </p:ext>
    </p:extLst>
  </p:cm>
  <p:cm authorId="2" dt="2020-09-14T22:26:36.498" idx="7">
    <p:pos x="394" y="490"/>
    <p:text>die checkout-funktion am kassenbetreiber benötigt zusätzlich das vertragsabschlussrecht, welches nicht per default vergeben wird.</p:text>
    <p:extLst>
      <p:ext uri="{C676402C-5697-4E1C-873F-D02D1690AC5C}">
        <p15:threadingInfo xmlns:p15="http://schemas.microsoft.com/office/powerpoint/2012/main" timeZoneBias="-120">
          <p15:parentCm authorId="2"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9-14T22:27:26.690" idx="8">
    <p:pos x="10" y="10"/>
    <p:text>tse erzeugt auch die transaktionsnummer, die signatur und den signaturzähler.</p:text>
    <p:extLst>
      <p:ext uri="{C676402C-5697-4E1C-873F-D02D1690AC5C}">
        <p15:threadingInfo xmlns:p15="http://schemas.microsoft.com/office/powerpoint/2012/main" timeZoneBias="-120"/>
      </p:ext>
    </p:extLst>
  </p:cm>
  <p:cm authorId="2" dt="2020-09-14T22:28:09.844" idx="9">
    <p:pos x="7342" y="977"/>
    <p:text>das ipos-interface ist innerhalb der queue, das würde ich auch so empfehlen. 
die grafik mit zwei container (ft.middleware und cashbox) gefällt mir nicht.</p:text>
    <p:extLst>
      <p:ext uri="{C676402C-5697-4E1C-873F-D02D1690AC5C}">
        <p15:threadingInfo xmlns:p15="http://schemas.microsoft.com/office/powerpoint/2012/main" timeZoneBias="-120"/>
      </p:ext>
    </p:extLst>
  </p:cm>
  <p:cm authorId="2" dt="2020-09-14T22:29:51.137" idx="10">
    <p:pos x="7342" y="1073"/>
    <p:text>bei konfigurationen mit mehreren queues innerhalb einer cashbox macht es die visualisierung des ipos-interface innerhalb der queue auch klarer, mit welchem url die jeweilige queue erreichbar ist.</p:text>
    <p:extLst>
      <p:ext uri="{C676402C-5697-4E1C-873F-D02D1690AC5C}">
        <p15:threadingInfo xmlns:p15="http://schemas.microsoft.com/office/powerpoint/2012/main" timeZoneBias="-120">
          <p15:parentCm authorId="2"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9-14T22:31:38.393" idx="11">
    <p:pos x="10" y="10"/>
    <p:text>service install und service start sollte präziser beschrieben werden.</p:text>
    <p:extLst>
      <p:ext uri="{C676402C-5697-4E1C-873F-D02D1690AC5C}">
        <p15:threadingInfo xmlns:p15="http://schemas.microsoft.com/office/powerpoint/2012/main" timeZoneBias="-120"/>
      </p:ext>
    </p:extLst>
  </p:cm>
  <p:cm authorId="2" dt="2020-09-14T22:32:43.190" idx="12">
    <p:pos x="10" y="106"/>
    <p:text>es ist parameter-gesteuert, was fiskaltrust.exe macht.
-install
-uninstall
-test
wären wichtige parameter welche man erklären sollte</p:text>
    <p:extLst>
      <p:ext uri="{C676402C-5697-4E1C-873F-D02D1690AC5C}">
        <p15:threadingInfo xmlns:p15="http://schemas.microsoft.com/office/powerpoint/2012/main" timeZoneBias="-120">
          <p15:parentCm authorId="2" idx="11"/>
        </p15:threadingInfo>
      </p:ext>
    </p:extLst>
  </p:cm>
  <p:cm authorId="2" dt="2020-09-14T22:33:21.632" idx="13">
    <p:pos x="106" y="106"/>
    <p:text>den offline-launscher würde ich nicht so darstellen. 
-useoffline ist einfach einparameter</p:text>
    <p:extLst>
      <p:ext uri="{C676402C-5697-4E1C-873F-D02D1690AC5C}">
        <p15:threadingInfo xmlns:p15="http://schemas.microsoft.com/office/powerpoint/2012/main" timeZoneBias="-120"/>
      </p:ext>
    </p:extLst>
  </p:cm>
  <p:cm authorId="2" dt="2020-09-14T22:34:44.940" idx="14">
    <p:pos x="106" y="202"/>
    <p:text>verschiedenen typen von launcher werden mehr durch die platform definiert
- .net 4.6/4.8
- mono
- android
- cloudservice (österreich, frankreich)
- container (deutschland)</p:text>
    <p:extLst>
      <p:ext uri="{C676402C-5697-4E1C-873F-D02D1690AC5C}">
        <p15:threadingInfo xmlns:p15="http://schemas.microsoft.com/office/powerpoint/2012/main" timeZoneBias="-120">
          <p15:parentCm authorId="2" idx="1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9-14T22:36:28.600" idx="16">
    <p:pos x="10" y="10"/>
    <p:text>eine teilung zwischem dem template-content =&gt; was auch gegen helipad ausgeführt werden kann
und
dem shop-template, welches auch text, bilder und den template-content enthält und im shop ausgeführt werden kann
sollte klar ersichtlich sein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9-14T22:38:53.984" idx="17">
    <p:pos x="10" y="10"/>
    <p:text>hier sollten auch auf die vordefinierten parameter hingewiesen werden.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9-14T22:41:04.598" idx="18">
    <p:pos x="10" y="10"/>
    <p:text>hinweis auf den umgang mit der outlet-nummer.
das ist das bindeglied welches vom händler oder betreiber menschenleslich definiert werden kann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9-14T22:42:17.727" idx="19">
    <p:pos x="10" y="10"/>
    <p:text>da sollten wir noch abchecken ob der aktuelle launcher auch wirklich als nuget-package zur verfügung gestellt wird.</p:text>
    <p:extLst>
      <p:ext uri="{C676402C-5697-4E1C-873F-D02D1690AC5C}">
        <p15:threadingInfo xmlns:p15="http://schemas.microsoft.com/office/powerpoint/2012/main" timeZoneBias="-120"/>
      </p:ext>
    </p:extLst>
  </p:cm>
  <p:cm authorId="2" dt="2020-09-14T22:42:46.329" idx="20">
    <p:pos x="10" y="106"/>
    <p:text>sollte für die zukunft schon so sein hoffe ich.</p:text>
    <p:extLst>
      <p:ext uri="{C676402C-5697-4E1C-873F-D02D1690AC5C}">
        <p15:threadingInfo xmlns:p15="http://schemas.microsoft.com/office/powerpoint/2012/main" timeZoneBias="-120">
          <p15:parentCm authorId="2" idx="19"/>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626115E6-AD47-4869-966A-CE8E61220F0A}">
      <dgm:prSet phldrT="[Text]"/>
      <dgm:spPr/>
      <dgm:t>
        <a:bodyPr/>
        <a:lstStyle/>
        <a:p>
          <a:r>
            <a:rPr lang="de-DE"/>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pPr rtl="0"/>
          <a:r>
            <a:rPr lang="de-DE" b="1">
              <a:latin typeface="Calibri Light" panose="020F0302020204030204"/>
            </a:rPr>
            <a:t>Nutzungsvereinbarung unterzeichnen</a:t>
          </a:r>
          <a:endParaRPr lang="de-DE" b="1"/>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F512690B-1B9D-4996-914F-EE421D82A610}" type="presOf" srcId="{1D659693-0E7A-4638-9B8A-23A860592A72}" destId="{67EE90C8-39C2-4B24-A6E2-73ED47BE406D}" srcOrd="0" destOrd="0" presId="urn:microsoft.com/office/officeart/2005/8/layout/hProcess4"/>
    <dgm:cxn modelId="{795DA70B-0FFF-4FFC-A434-4F9B91436652}" type="presOf" srcId="{D690E6B1-ED93-4978-AC10-25C06B709E1D}" destId="{4BA1B2B1-C1B8-47F2-8C0E-ADA73BC9C811}" srcOrd="1" destOrd="1" presId="urn:microsoft.com/office/officeart/2005/8/layout/hProcess4"/>
    <dgm:cxn modelId="{85AA8425-1081-448D-9410-269A4299B5A9}" type="presOf" srcId="{A4305718-53E2-4A7F-804A-6F3B3A68EDA1}" destId="{FDF54E9C-0750-422B-BCCE-276BE25C71B1}" srcOrd="0" destOrd="1" presId="urn:microsoft.com/office/officeart/2005/8/layout/hProcess4"/>
    <dgm:cxn modelId="{2A1CAD2E-6B63-4049-A2F3-860688BECC21}" type="presOf" srcId="{F671BBA3-D45D-4509-982C-C5515B0DCAB4}" destId="{188C989C-C17C-4448-9807-3BC6ED139629}" srcOrd="1" destOrd="2" presId="urn:microsoft.com/office/officeart/2005/8/layout/hProcess4"/>
    <dgm:cxn modelId="{AC933341-163A-4D62-8D8E-5A313321B87F}" type="presOf" srcId="{F671BBA3-D45D-4509-982C-C5515B0DCAB4}" destId="{FDF54E9C-0750-422B-BCCE-276BE25C71B1}" srcOrd="0" destOrd="2" presId="urn:microsoft.com/office/officeart/2005/8/layout/hProcess4"/>
    <dgm:cxn modelId="{58008664-3995-4CF6-AA84-AC52CECDB58B}" type="presOf" srcId="{EAAEEAC4-C2C6-4028-807F-BC6BBE918253}" destId="{372AD9A6-8D12-40F9-B849-B57BBAA7BA69}" srcOrd="1" destOrd="0" presId="urn:microsoft.com/office/officeart/2005/8/layout/hProcess4"/>
    <dgm:cxn modelId="{E572C045-0D06-4187-B2B2-3C8575815ED4}" type="presOf" srcId="{DAD872BC-E1FE-4473-A5D3-4F8E2CB8E824}" destId="{F83F24C8-958D-4FC4-8571-340B0C782D94}" srcOrd="0" destOrd="0"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2169E968-C6C5-4527-83C3-4E55D84AEB9B}" type="presOf" srcId="{626115E6-AD47-4869-966A-CE8E61220F0A}" destId="{4BA1B2B1-C1B8-47F2-8C0E-ADA73BC9C811}" srcOrd="1" destOrd="0" presId="urn:microsoft.com/office/officeart/2005/8/layout/hProcess4"/>
    <dgm:cxn modelId="{40517F4A-D191-4729-BCB8-D2FC74B7BCC8}" type="presOf" srcId="{A4305718-53E2-4A7F-804A-6F3B3A68EDA1}" destId="{188C989C-C17C-4448-9807-3BC6ED139629}" srcOrd="1" destOrd="1"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75443957-98B0-408A-993E-52BDF8A3F088}" type="presOf" srcId="{A127E4B3-65AD-4248-95B2-95D5289D7EA9}" destId="{6C29B79F-2D3A-4853-8A7F-3EBEA7DAF6D1}" srcOrd="0" destOrd="0" presId="urn:microsoft.com/office/officeart/2005/8/layout/hProcess4"/>
    <dgm:cxn modelId="{9E767E79-1DD6-44F9-B48C-D440C9C963CB}" type="presOf" srcId="{626115E6-AD47-4869-966A-CE8E61220F0A}" destId="{B02BE0EB-C330-4F32-8D7C-9CA39266E853}" srcOrd="0"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FB22D67F-1AF5-42D9-A897-A4EFC1920D40}" type="presOf" srcId="{939A1577-2324-43EB-B7C5-B0BEC8FE22DE}" destId="{DD0A6EF8-9419-4735-9241-1BAB89D1DEB0}" srcOrd="0" destOrd="0" presId="urn:microsoft.com/office/officeart/2005/8/layout/hProcess4"/>
    <dgm:cxn modelId="{3031F17F-8F4D-4622-BCE9-55A48FDC59CF}" srcId="{D4F9471E-5DB8-4527-8A9A-3BA1BC9BC03D}" destId="{A4305718-53E2-4A7F-804A-6F3B3A68EDA1}" srcOrd="1" destOrd="0" parTransId="{6352A4B0-029B-47A9-B901-39E39478AA01}" sibTransId="{031F83FA-BA7B-481B-8A9D-B4136C226BCE}"/>
    <dgm:cxn modelId="{A88AE291-94F9-4F5E-84D8-5CEC9DA90069}" type="presOf" srcId="{EAAEEAC4-C2C6-4028-807F-BC6BBE918253}" destId="{5BE17825-D0E8-4D69-992E-D5C1E7D39F21}"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B4963C95-4152-4A93-BB26-125B133355DD}" type="presOf" srcId="{15D92C2D-5742-4574-B3E7-79598663529D}" destId="{188C989C-C17C-4448-9807-3BC6ED139629}" srcOrd="1" destOrd="0" presId="urn:microsoft.com/office/officeart/2005/8/layout/hProcess4"/>
    <dgm:cxn modelId="{18BA20BD-C956-4DA7-B2CF-3AA5B73297F8}" type="presOf" srcId="{D4F9471E-5DB8-4527-8A9A-3BA1BC9BC03D}" destId="{B7B11F5B-5454-4DC0-A365-DC862339A3A5}"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FFE0AACB-205C-4006-9011-C85BC0C3C2E6}" type="presOf" srcId="{15D92C2D-5742-4574-B3E7-79598663529D}" destId="{FDF54E9C-0750-422B-BCCE-276BE25C71B1}" srcOrd="0" destOrd="0" presId="urn:microsoft.com/office/officeart/2005/8/layout/hProcess4"/>
    <dgm:cxn modelId="{096568E3-B4C6-4D57-A7BA-D3297C7C5A85}" type="presOf" srcId="{D690E6B1-ED93-4978-AC10-25C06B709E1D}" destId="{B02BE0EB-C330-4F32-8D7C-9CA39266E853}" srcOrd="0" destOrd="1"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29B66E2-3981-4BD7-A084-913785D5C2F5}" type="presParOf" srcId="{4AFD1DCE-7613-4DC5-B92D-15D823546BE3}" destId="{C069848C-BF21-40B7-A602-B6242366A092}" srcOrd="0" destOrd="0" presId="urn:microsoft.com/office/officeart/2005/8/layout/hProcess4"/>
    <dgm:cxn modelId="{8EFB33B8-AC36-4C33-9BF8-947AABB0BD25}" type="presParOf" srcId="{4AFD1DCE-7613-4DC5-B92D-15D823546BE3}" destId="{89B1B8CE-056B-4BBF-BF94-D880E83F04D2}" srcOrd="1" destOrd="0" presId="urn:microsoft.com/office/officeart/2005/8/layout/hProcess4"/>
    <dgm:cxn modelId="{F53DEC06-9627-40D2-B398-1508B7C9A199}" type="presParOf" srcId="{4AFD1DCE-7613-4DC5-B92D-15D823546BE3}" destId="{E25BFEBF-B597-44A8-B691-65D92A11366F}" srcOrd="2" destOrd="0" presId="urn:microsoft.com/office/officeart/2005/8/layout/hProcess4"/>
    <dgm:cxn modelId="{2289BEF6-CB8B-427D-821A-0D5A78C60540}" type="presParOf" srcId="{E25BFEBF-B597-44A8-B691-65D92A11366F}" destId="{565E187B-74BC-415B-81C0-D2A5CD367E5F}" srcOrd="0" destOrd="0" presId="urn:microsoft.com/office/officeart/2005/8/layout/hProcess4"/>
    <dgm:cxn modelId="{EDAF7564-D9BB-4CA6-8FBE-60EB104E43DB}" type="presParOf" srcId="{565E187B-74BC-415B-81C0-D2A5CD367E5F}" destId="{6E64D7FD-5019-4B70-9F1A-F62EF610E68C}" srcOrd="0" destOrd="0" presId="urn:microsoft.com/office/officeart/2005/8/layout/hProcess4"/>
    <dgm:cxn modelId="{EE0FABA9-1113-495A-86F1-6A005D4BA18A}" type="presParOf" srcId="{565E187B-74BC-415B-81C0-D2A5CD367E5F}" destId="{B02BE0EB-C330-4F32-8D7C-9CA39266E853}" srcOrd="1" destOrd="0" presId="urn:microsoft.com/office/officeart/2005/8/layout/hProcess4"/>
    <dgm:cxn modelId="{D196A082-004B-439E-BAE2-F5F6B826E8B2}" type="presParOf" srcId="{565E187B-74BC-415B-81C0-D2A5CD367E5F}" destId="{4BA1B2B1-C1B8-47F2-8C0E-ADA73BC9C811}" srcOrd="2" destOrd="0" presId="urn:microsoft.com/office/officeart/2005/8/layout/hProcess4"/>
    <dgm:cxn modelId="{C52E6C40-8F76-4BB9-8DFA-19BA8D4D1F65}" type="presParOf" srcId="{565E187B-74BC-415B-81C0-D2A5CD367E5F}" destId="{6C29B79F-2D3A-4853-8A7F-3EBEA7DAF6D1}" srcOrd="3" destOrd="0" presId="urn:microsoft.com/office/officeart/2005/8/layout/hProcess4"/>
    <dgm:cxn modelId="{FC78D985-AB1E-4F23-9F4F-00B17C22936A}" type="presParOf" srcId="{565E187B-74BC-415B-81C0-D2A5CD367E5F}" destId="{1A153C83-4E9F-456A-90AD-F3824BC4F187}" srcOrd="4" destOrd="0" presId="urn:microsoft.com/office/officeart/2005/8/layout/hProcess4"/>
    <dgm:cxn modelId="{16709F62-661D-4159-A98C-54E01BBE94AF}" type="presParOf" srcId="{E25BFEBF-B597-44A8-B691-65D92A11366F}" destId="{67EE90C8-39C2-4B24-A6E2-73ED47BE406D}" srcOrd="1" destOrd="0" presId="urn:microsoft.com/office/officeart/2005/8/layout/hProcess4"/>
    <dgm:cxn modelId="{75E494DF-5B31-4A40-8DA5-B7689C87AF47}" type="presParOf" srcId="{E25BFEBF-B597-44A8-B691-65D92A11366F}" destId="{A111D8A3-EC94-4695-8728-17FD3B0C5202}" srcOrd="2" destOrd="0" presId="urn:microsoft.com/office/officeart/2005/8/layout/hProcess4"/>
    <dgm:cxn modelId="{955C150B-AB4A-44C9-A6DC-E08F952F7989}" type="presParOf" srcId="{A111D8A3-EC94-4695-8728-17FD3B0C5202}" destId="{AD7C4D02-6E14-46C0-9043-C6B36B1E0944}" srcOrd="0" destOrd="0" presId="urn:microsoft.com/office/officeart/2005/8/layout/hProcess4"/>
    <dgm:cxn modelId="{2988633A-492C-4C78-AF39-4977C9444580}" type="presParOf" srcId="{A111D8A3-EC94-4695-8728-17FD3B0C5202}" destId="{FDF54E9C-0750-422B-BCCE-276BE25C71B1}" srcOrd="1" destOrd="0" presId="urn:microsoft.com/office/officeart/2005/8/layout/hProcess4"/>
    <dgm:cxn modelId="{D5C484A5-A46E-4C8F-8574-48BC42AD85A8}" type="presParOf" srcId="{A111D8A3-EC94-4695-8728-17FD3B0C5202}" destId="{188C989C-C17C-4448-9807-3BC6ED139629}" srcOrd="2" destOrd="0" presId="urn:microsoft.com/office/officeart/2005/8/layout/hProcess4"/>
    <dgm:cxn modelId="{619FB669-1F99-4C28-923D-ED501BF5F4F5}" type="presParOf" srcId="{A111D8A3-EC94-4695-8728-17FD3B0C5202}" destId="{B7B11F5B-5454-4DC0-A365-DC862339A3A5}" srcOrd="3" destOrd="0" presId="urn:microsoft.com/office/officeart/2005/8/layout/hProcess4"/>
    <dgm:cxn modelId="{6B499DED-9F83-40F0-A157-CAAE4E7B441A}" type="presParOf" srcId="{A111D8A3-EC94-4695-8728-17FD3B0C5202}" destId="{34AE625F-DCCF-4725-89A1-D1A057E55C84}" srcOrd="4" destOrd="0" presId="urn:microsoft.com/office/officeart/2005/8/layout/hProcess4"/>
    <dgm:cxn modelId="{033A5099-D4D9-489A-A7F3-22FA969F62AA}" type="presParOf" srcId="{E25BFEBF-B597-44A8-B691-65D92A11366F}" destId="{F83F24C8-958D-4FC4-8571-340B0C782D94}" srcOrd="3" destOrd="0" presId="urn:microsoft.com/office/officeart/2005/8/layout/hProcess4"/>
    <dgm:cxn modelId="{3CE687E6-BB31-4642-AAF4-F7C6277504A8}" type="presParOf" srcId="{E25BFEBF-B597-44A8-B691-65D92A11366F}" destId="{3A39CF31-3CBB-4777-B3F7-561DE089D42B}" srcOrd="4" destOrd="0" presId="urn:microsoft.com/office/officeart/2005/8/layout/hProcess4"/>
    <dgm:cxn modelId="{28CA5475-6E3C-4706-A526-6901CA10ECE2}" type="presParOf" srcId="{3A39CF31-3CBB-4777-B3F7-561DE089D42B}" destId="{F78685F5-5A12-4FD8-A661-B01B4335B782}" srcOrd="0" destOrd="0" presId="urn:microsoft.com/office/officeart/2005/8/layout/hProcess4"/>
    <dgm:cxn modelId="{B0497D9C-A660-4474-8A9D-0918FF5AC415}" type="presParOf" srcId="{3A39CF31-3CBB-4777-B3F7-561DE089D42B}" destId="{5BE17825-D0E8-4D69-992E-D5C1E7D39F21}" srcOrd="1" destOrd="0" presId="urn:microsoft.com/office/officeart/2005/8/layout/hProcess4"/>
    <dgm:cxn modelId="{97A9517E-D9AD-4572-BE75-9B6C162D226B}" type="presParOf" srcId="{3A39CF31-3CBB-4777-B3F7-561DE089D42B}" destId="{372AD9A6-8D12-40F9-B849-B57BBAA7BA69}" srcOrd="2" destOrd="0" presId="urn:microsoft.com/office/officeart/2005/8/layout/hProcess4"/>
    <dgm:cxn modelId="{0B83CE2D-7000-476E-AE54-35CF53EF0508}" type="presParOf" srcId="{3A39CF31-3CBB-4777-B3F7-561DE089D42B}" destId="{DD0A6EF8-9419-4735-9241-1BAB89D1DEB0}" srcOrd="3" destOrd="0" presId="urn:microsoft.com/office/officeart/2005/8/layout/hProcess4"/>
    <dgm:cxn modelId="{66BB2BF2-D1D7-4E0F-84BC-963AF824E4E0}"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de-DE" sz="1600" kern="1200"/>
            <a:t>Manuell oder Import mit CSV-Datei</a:t>
          </a:r>
        </a:p>
        <a:p>
          <a:pPr marL="171450" lvl="1" indent="-171450" algn="l" defTabSz="711200">
            <a:lnSpc>
              <a:spcPct val="90000"/>
            </a:lnSpc>
            <a:spcBef>
              <a:spcPct val="0"/>
            </a:spcBef>
            <a:spcAft>
              <a:spcPct val="15000"/>
            </a:spcAft>
            <a:buChar char="•"/>
          </a:pPr>
          <a:r>
            <a:rPr lang="de-DE" sz="1600" kern="1200"/>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de-DE" sz="1600" kern="1200"/>
            <a:t>E-Mail link</a:t>
          </a:r>
        </a:p>
        <a:p>
          <a:pPr marL="171450" lvl="1" indent="-171450" algn="l" defTabSz="711200">
            <a:lnSpc>
              <a:spcPct val="90000"/>
            </a:lnSpc>
            <a:spcBef>
              <a:spcPct val="0"/>
            </a:spcBef>
            <a:spcAft>
              <a:spcPct val="15000"/>
            </a:spcAft>
            <a:buChar char="•"/>
          </a:pPr>
          <a:r>
            <a:rPr lang="de-DE" sz="1600" kern="1200"/>
            <a:t>Passwort setzen</a:t>
          </a:r>
        </a:p>
        <a:p>
          <a:pPr marL="171450" lvl="1" indent="-171450" algn="l" defTabSz="711200" rtl="0">
            <a:lnSpc>
              <a:spcPct val="90000"/>
            </a:lnSpc>
            <a:spcBef>
              <a:spcPct val="0"/>
            </a:spcBef>
            <a:spcAft>
              <a:spcPct val="15000"/>
            </a:spcAft>
            <a:buChar char="•"/>
          </a:pPr>
          <a:r>
            <a:rPr lang="de-DE" sz="1600" b="1" kern="1200">
              <a:latin typeface="Calibri Light" panose="020F0302020204030204"/>
            </a:rPr>
            <a:t>Nutzungsvereinbarung unterzeichnen</a:t>
          </a:r>
          <a:endParaRPr lang="de-DE" sz="1600" b="1" kern="1200"/>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de-DE" sz="1600" kern="1200"/>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a:t>28.05.2020</a:t>
            </a:r>
            <a:endParaRPr lang="en-AT"/>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a:t>Präsentation</a:t>
            </a:r>
            <a:endParaRPr lang="en-AT"/>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a:t>fiskaltrust. </a:t>
            </a:r>
            <a:r>
              <a:rPr lang="de-AT" err="1"/>
              <a:t>consulting</a:t>
            </a:r>
            <a:r>
              <a:rPr lang="de-AT"/>
              <a:t> gmbh - </a:t>
            </a:r>
            <a:r>
              <a:rPr lang="de-AT" err="1"/>
              <a:t>confidential</a:t>
            </a:r>
            <a:endParaRPr lang="de-AT"/>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23.09.2020</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Wir werden auf folgende Themen eingehen:</a:t>
            </a:r>
          </a:p>
          <a:p>
            <a:r>
              <a:rPr lang="de-DE"/>
              <a:t>-  Das fiskaltrust Portal wird als Rollout Management Tool verwendet. Es unterstützt Kassenhändler bei der Vorbereitung und Ausführung des Rollout.</a:t>
            </a:r>
          </a:p>
          <a:p>
            <a:pPr marL="171450" indent="-171450">
              <a:buFontTx/>
              <a:buChar char="-"/>
            </a:pPr>
            <a:r>
              <a:rPr lang="de-DE"/>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(manueller Download des Launcher)</a:t>
            </a:r>
          </a:p>
          <a:p>
            <a:pPr marL="171450" indent="-171450">
              <a:buFontTx/>
              <a:buChar char="-"/>
            </a:pPr>
            <a:r>
              <a:rPr lang="de-DE"/>
              <a:t>Als nächstes werden wir unsere Automatisierungsoptionen vorstellen die Kassenherstellern ermöglichen bei einem Rollout mit vielen betroffenen Kassen einen Massenrollout durchzuführen</a:t>
            </a:r>
          </a:p>
          <a:p>
            <a:pPr marL="171450" indent="-171450">
              <a:buFontTx/>
              <a:buChar char="-"/>
            </a:pPr>
            <a:r>
              <a:rPr lang="de-DE"/>
              <a:t>Zum Schluss stellen wir diverse Rollout-Szenarien vor, die die Flexibilität unserer Lösung verdeutlichen</a:t>
            </a:r>
          </a:p>
          <a:p>
            <a:pPr marL="171450" indent="-171450">
              <a:buFontTx/>
              <a:buChar char="-"/>
            </a:pPr>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a:t>
            </a:fld>
            <a:endParaRPr lang="de-AT"/>
          </a:p>
        </p:txBody>
      </p:sp>
    </p:spTree>
    <p:extLst>
      <p:ext uri="{BB962C8B-B14F-4D97-AF65-F5344CB8AC3E}">
        <p14:creationId xmlns:p14="http://schemas.microsoft.com/office/powerpoint/2010/main" val="103817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11</a:t>
            </a:fld>
            <a:endParaRPr lang="de-AT"/>
          </a:p>
        </p:txBody>
      </p:sp>
    </p:spTree>
    <p:extLst>
      <p:ext uri="{BB962C8B-B14F-4D97-AF65-F5344CB8AC3E}">
        <p14:creationId xmlns:p14="http://schemas.microsoft.com/office/powerpoint/2010/main" val="148065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 Portal +</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12</a:t>
            </a:fld>
            <a:endParaRPr lang="de-AT"/>
          </a:p>
        </p:txBody>
      </p:sp>
    </p:spTree>
    <p:extLst>
      <p:ext uri="{BB962C8B-B14F-4D97-AF65-F5344CB8AC3E}">
        <p14:creationId xmlns:p14="http://schemas.microsoft.com/office/powerpoint/2010/main" val="198625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 Portal +</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13</a:t>
            </a:fld>
            <a:endParaRPr lang="de-AT"/>
          </a:p>
        </p:txBody>
      </p:sp>
    </p:spTree>
    <p:extLst>
      <p:ext uri="{BB962C8B-B14F-4D97-AF65-F5344CB8AC3E}">
        <p14:creationId xmlns:p14="http://schemas.microsoft.com/office/powerpoint/2010/main" val="133970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14</a:t>
            </a:fld>
            <a:endParaRPr lang="de-AT"/>
          </a:p>
        </p:txBody>
      </p:sp>
    </p:spTree>
    <p:extLst>
      <p:ext uri="{BB962C8B-B14F-4D97-AF65-F5344CB8AC3E}">
        <p14:creationId xmlns:p14="http://schemas.microsoft.com/office/powerpoint/2010/main" val="82327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15</a:t>
            </a:fld>
            <a:endParaRPr lang="de-AT"/>
          </a:p>
        </p:txBody>
      </p:sp>
    </p:spTree>
    <p:extLst>
      <p:ext uri="{BB962C8B-B14F-4D97-AF65-F5344CB8AC3E}">
        <p14:creationId xmlns:p14="http://schemas.microsoft.com/office/powerpoint/2010/main" val="145895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16</a:t>
            </a:fld>
            <a:endParaRPr lang="de-AT"/>
          </a:p>
        </p:txBody>
      </p:sp>
    </p:spTree>
    <p:extLst>
      <p:ext uri="{BB962C8B-B14F-4D97-AF65-F5344CB8AC3E}">
        <p14:creationId xmlns:p14="http://schemas.microsoft.com/office/powerpoint/2010/main" val="409764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17</a:t>
            </a:fld>
            <a:endParaRPr lang="de-AT"/>
          </a:p>
        </p:txBody>
      </p:sp>
    </p:spTree>
    <p:extLst>
      <p:ext uri="{BB962C8B-B14F-4D97-AF65-F5344CB8AC3E}">
        <p14:creationId xmlns:p14="http://schemas.microsoft.com/office/powerpoint/2010/main" val="385413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18</a:t>
            </a:fld>
            <a:endParaRPr lang="de-AT"/>
          </a:p>
        </p:txBody>
      </p:sp>
    </p:spTree>
    <p:extLst>
      <p:ext uri="{BB962C8B-B14F-4D97-AF65-F5344CB8AC3E}">
        <p14:creationId xmlns:p14="http://schemas.microsoft.com/office/powerpoint/2010/main" val="988095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19</a:t>
            </a:fld>
            <a:endParaRPr lang="de-AT"/>
          </a:p>
        </p:txBody>
      </p:sp>
    </p:spTree>
    <p:extLst>
      <p:ext uri="{BB962C8B-B14F-4D97-AF65-F5344CB8AC3E}">
        <p14:creationId xmlns:p14="http://schemas.microsoft.com/office/powerpoint/2010/main" val="28387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20</a:t>
            </a:fld>
            <a:endParaRPr lang="de-AT"/>
          </a:p>
        </p:txBody>
      </p:sp>
    </p:spTree>
    <p:extLst>
      <p:ext uri="{BB962C8B-B14F-4D97-AF65-F5344CB8AC3E}">
        <p14:creationId xmlns:p14="http://schemas.microsoft.com/office/powerpoint/2010/main" val="323350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a:t>Das fiskaltrust Portal wird als Rollout Management Tool verwendet. Es unterstützt Kassenhändler bei der Vorbereitung und Ausführung des Rollouts.</a:t>
            </a:r>
          </a:p>
          <a:p>
            <a:r>
              <a:rPr lang="de-DE" sz="1100" b="1"/>
              <a:t>Live und Sandbox Portal</a:t>
            </a:r>
            <a:r>
              <a:rPr lang="de-DE" sz="1100"/>
              <a:t>: fiskaltrust stellt neben der Live-Umgebung auch eine Testumgebung namens Sandbox zur Verfügung</a:t>
            </a:r>
          </a:p>
          <a:p>
            <a:r>
              <a:rPr lang="de-DE" sz="1100"/>
              <a:t>(https://</a:t>
            </a:r>
            <a:r>
              <a:rPr lang="de-DE" sz="1100" err="1"/>
              <a:t>portal.fiskaltrust.de</a:t>
            </a:r>
            <a:r>
              <a:rPr lang="de-DE" sz="1100"/>
              <a:t> und https://portal-</a:t>
            </a:r>
            <a:r>
              <a:rPr lang="de-DE" sz="1100" err="1"/>
              <a:t>sandbox.fiskaltrust.de</a:t>
            </a:r>
            <a:r>
              <a:rPr lang="de-DE" sz="110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a:t>Im Portal kann die Einladung der Kassenbetreiber die Vorbereitung der Konfiguration und der Download des Launchers erfolgen. Im Folgenden gehen wir auf die Details hierzu ein.</a:t>
            </a:r>
          </a:p>
          <a:p>
            <a:endParaRPr lang="de-DE" sz="1100"/>
          </a:p>
          <a:p>
            <a:endParaRPr lang="de-DE" sz="1100"/>
          </a:p>
          <a:p>
            <a:endParaRPr lang="de-DE" sz="1100"/>
          </a:p>
          <a:p>
            <a:endParaRPr lang="de-DE" sz="1100"/>
          </a:p>
          <a:p>
            <a:endParaRPr lang="de-DE" sz="1100"/>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3</a:t>
            </a:fld>
            <a:endParaRPr lang="de-AT"/>
          </a:p>
        </p:txBody>
      </p:sp>
    </p:spTree>
    <p:extLst>
      <p:ext uri="{BB962C8B-B14F-4D97-AF65-F5344CB8AC3E}">
        <p14:creationId xmlns:p14="http://schemas.microsoft.com/office/powerpoint/2010/main" val="1532984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/02-pre-sales/rollout-</a:t>
            </a:r>
            <a:r>
              <a:rPr lang="de-DE" err="1"/>
              <a:t>scenarios.html</a:t>
            </a:r>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21</a:t>
            </a:fld>
            <a:endParaRPr lang="de-AT"/>
          </a:p>
        </p:txBody>
      </p:sp>
    </p:spTree>
    <p:extLst>
      <p:ext uri="{BB962C8B-B14F-4D97-AF65-F5344CB8AC3E}">
        <p14:creationId xmlns:p14="http://schemas.microsoft.com/office/powerpoint/2010/main" val="30757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22</a:t>
            </a:fld>
            <a:endParaRPr lang="de-AT"/>
          </a:p>
        </p:txBody>
      </p:sp>
    </p:spTree>
    <p:extLst>
      <p:ext uri="{BB962C8B-B14F-4D97-AF65-F5344CB8AC3E}">
        <p14:creationId xmlns:p14="http://schemas.microsoft.com/office/powerpoint/2010/main" val="89914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a:t>Kassenbetreiber können manuell oder automatisiert über das Portal eingeladen werden. Zum automatisierten Einladen vieler Kassenbetreiber wird eine CSV Datei verwendet, die zu diesem Zweck im Portal importiert werden kann.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a:t>Sobald die Einladung initiiert wurde, sendet fiskaltrust eine Einladungs-E-Mail an den Kassenbetreiber. Sie enthält Informationen und einem Email-Bestätigungs-Link.</a:t>
            </a:r>
          </a:p>
          <a:p>
            <a:pPr>
              <a:defRPr/>
            </a:pPr>
            <a:r>
              <a:rPr lang="de-DE" sz="1100"/>
              <a:t>Der Betreiber drückt den Link und wird auf das </a:t>
            </a:r>
            <a:r>
              <a:rPr lang="de-DE" sz="1100" err="1"/>
              <a:t>fiskaltrust</a:t>
            </a:r>
            <a:r>
              <a:rPr lang="de-DE" sz="1100"/>
              <a:t> Portal weiter geleitet wo er seine Daten überprüfen und sein Passwort setzen kann. Im nächsten Schritt muss er</a:t>
            </a:r>
            <a:r>
              <a:rPr lang="de-DE" sz="1100">
                <a:solidFill>
                  <a:srgbClr val="000000"/>
                </a:solidFill>
              </a:rPr>
              <a:t> die Kassenbetreiber-Nutzungsvereinbarung digital unterzeichnen.</a:t>
            </a:r>
            <a:endParaRPr lang="de-DE" sz="1100" strike="sngStrike">
              <a:solidFill>
                <a:srgbClr val="FF0000"/>
              </a:solidFill>
              <a:highlight>
                <a:srgbClr val="FFFF00"/>
              </a:highlight>
            </a:endParaRPr>
          </a:p>
          <a:p>
            <a:pPr>
              <a:defRPr/>
            </a:pPr>
            <a:r>
              <a:rPr lang="de-DE" sz="1100"/>
              <a:t>Der Händler kann Zugriffsrechte für die sogenannte Surrogation Funktion anfordern. Damit kann der Händler in den Portal-Account des Betreibers switchen und im Namen des Betreibers den </a:t>
            </a:r>
            <a:r>
              <a:rPr lang="de-DE" sz="1100" err="1"/>
              <a:t>fiskaltrist.Shop</a:t>
            </a:r>
            <a:r>
              <a:rPr lang="de-DE" sz="1100"/>
              <a:t> bedienen und benötigte technische Konfigurationen vornehmen.</a:t>
            </a:r>
            <a:endParaRPr lang="de-DE" sz="1100" strike="sngStrike">
              <a:solidFill>
                <a:srgbClr val="FF0000"/>
              </a:solidFill>
              <a:highlight>
                <a:srgbClr val="FFFF00"/>
              </a:highlight>
              <a:cs typeface="Calibri"/>
            </a:endParaRPr>
          </a:p>
          <a:p>
            <a:endParaRPr lang="de-DE" sz="1100"/>
          </a:p>
          <a:p>
            <a:endParaRPr lang="de-DE" sz="1100"/>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4</a:t>
            </a:fld>
            <a:endParaRPr lang="de-AT"/>
          </a:p>
        </p:txBody>
      </p:sp>
    </p:spTree>
    <p:extLst>
      <p:ext uri="{BB962C8B-B14F-4D97-AF65-F5344CB8AC3E}">
        <p14:creationId xmlns:p14="http://schemas.microsoft.com/office/powerpoint/2010/main" val="717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100" noProof="0"/>
              <a:t>Die Konfiguration einer ft.Middleware Instanz wird über eine sogenannte Cashbox im Portal vorgenommen.</a:t>
            </a:r>
          </a:p>
          <a:p>
            <a:endParaRPr lang="de-DE" sz="1100" noProof="0"/>
          </a:p>
          <a:p>
            <a:r>
              <a:rPr lang="de-DE" sz="1100" b="0" i="0" kern="120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100" b="0" i="0" kern="1200" noProof="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0" i="0" kern="120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sendet das POS System die Belegdaten und erhält Signaturen und andere Daten zurück.</a:t>
            </a:r>
          </a:p>
          <a:p>
            <a:endParaRPr lang="de-DE" sz="1100" b="0" i="0" kern="1200" noProof="0">
              <a:solidFill>
                <a:schemeClr val="tx1"/>
              </a:solidFill>
              <a:effectLst/>
              <a:latin typeface="+mn-lt"/>
              <a:ea typeface="+mn-ea"/>
              <a:cs typeface="+mn-cs"/>
            </a:endParaRPr>
          </a:p>
          <a:p>
            <a:r>
              <a:rPr lang="de-DE" sz="1100" b="0" i="0" kern="1200">
                <a:solidFill>
                  <a:schemeClr val="tx1"/>
                </a:solidFill>
                <a:effectLst/>
                <a:latin typeface="+mn-lt"/>
                <a:ea typeface="+mn-ea"/>
                <a:cs typeface="+mn-cs"/>
              </a:rPr>
              <a:t>Die SCU (Security </a:t>
            </a:r>
            <a:r>
              <a:rPr lang="de-DE" sz="1100" b="0" i="0" kern="1200" err="1">
                <a:solidFill>
                  <a:schemeClr val="tx1"/>
                </a:solidFill>
                <a:effectLst/>
                <a:latin typeface="+mn-lt"/>
                <a:ea typeface="+mn-ea"/>
                <a:cs typeface="+mn-cs"/>
              </a:rPr>
              <a:t>Creation</a:t>
            </a:r>
            <a:r>
              <a:rPr lang="de-DE" sz="1100" b="0" i="0" kern="1200">
                <a:solidFill>
                  <a:schemeClr val="tx1"/>
                </a:solidFill>
                <a:effectLst/>
                <a:latin typeface="+mn-lt"/>
                <a:ea typeface="+mn-ea"/>
                <a:cs typeface="+mn-cs"/>
              </a:rPr>
              <a:t> Unit, deutsch: Signatur-Erstellungs-Einheit) ist eine Komponente der </a:t>
            </a:r>
            <a:r>
              <a:rPr lang="de-DE" sz="1100" b="0" i="0" kern="1200" err="1">
                <a:solidFill>
                  <a:schemeClr val="tx1"/>
                </a:solidFill>
                <a:effectLst/>
                <a:latin typeface="+mn-lt"/>
                <a:ea typeface="+mn-ea"/>
                <a:cs typeface="+mn-cs"/>
              </a:rPr>
              <a:t>ft.Middelware</a:t>
            </a:r>
            <a:r>
              <a:rPr lang="de-DE" sz="1100" b="0" i="0" kern="120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100" b="0" i="0" kern="1200" noProof="0">
              <a:solidFill>
                <a:schemeClr val="tx1"/>
              </a:solidFill>
              <a:effectLst/>
              <a:latin typeface="+mn-lt"/>
              <a:ea typeface="+mn-ea"/>
              <a:cs typeface="+mn-cs"/>
            </a:endParaRPr>
          </a:p>
          <a:p>
            <a:r>
              <a:rPr lang="de-DE" sz="1100" b="0" i="0" kern="1200" noProof="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100" noProof="0"/>
          </a:p>
          <a:p>
            <a:endParaRPr lang="de-DE" sz="1100"/>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5</a:t>
            </a:fld>
            <a:endParaRPr lang="de-AT"/>
          </a:p>
        </p:txBody>
      </p:sp>
    </p:spTree>
    <p:extLst>
      <p:ext uri="{BB962C8B-B14F-4D97-AF65-F5344CB8AC3E}">
        <p14:creationId xmlns:p14="http://schemas.microsoft.com/office/powerpoint/2010/main" val="86251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Diese Schritte sind bei einem manuellen Anlegen über das Portal vorzunehmen um eine Cashbox zusammen zu stellen.</a:t>
            </a:r>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6</a:t>
            </a:fld>
            <a:endParaRPr lang="de-AT"/>
          </a:p>
        </p:txBody>
      </p:sp>
    </p:spTree>
    <p:extLst>
      <p:ext uri="{BB962C8B-B14F-4D97-AF65-F5344CB8AC3E}">
        <p14:creationId xmlns:p14="http://schemas.microsoft.com/office/powerpoint/2010/main" val="363193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 fiskaltrust.Middleware wird lokal mit Hilfe eines Launcher gestartet. </a:t>
            </a:r>
          </a:p>
          <a:p>
            <a:endParaRPr lang="de-DE"/>
          </a:p>
          <a:p>
            <a:r>
              <a:rPr lang="de-DE"/>
              <a:t>Es sind 2 Arten von Launcher verfügbar: </a:t>
            </a:r>
          </a:p>
          <a:p>
            <a:pPr marL="228600" indent="-228600">
              <a:buAutoNum type="arabicPeriod"/>
            </a:pPr>
            <a:r>
              <a:rPr lang="de-DE"/>
              <a:t>Online Launcher: -&gt; Lädt beim Start je nach Konfiguration die benötigten Funktions-Pakete aus der Cloud.</a:t>
            </a:r>
          </a:p>
          <a:p>
            <a:pPr marL="228600" indent="-228600">
              <a:buAutoNum type="arabicPeriod"/>
            </a:pPr>
            <a:r>
              <a:rPr lang="de-DE" strike="sngStrike"/>
              <a:t>Offline Launcher: -&gt; Beinhaltet bereits alle notwendigen Funktions-Pakete ist jedoch viel umfangreicher.</a:t>
            </a:r>
          </a:p>
          <a:p>
            <a:pPr marL="228600" indent="-228600">
              <a:buAutoNum type="arabicPeriod"/>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a:t>Vor dem Download des Launcher sollte die Cashbox neu zusammengebaut werden („</a:t>
            </a:r>
            <a:r>
              <a:rPr lang="de-DE" err="1"/>
              <a:t>Rebuild</a:t>
            </a:r>
            <a:r>
              <a:rPr lang="de-DE"/>
              <a:t> </a:t>
            </a:r>
            <a:r>
              <a:rPr lang="de-DE" err="1"/>
              <a:t>configuration</a:t>
            </a:r>
            <a:r>
              <a:rPr lang="de-DE"/>
              <a:t>“ – Button) um sicher zu sein, dass zwischenzeitlich vorgenommene Änderungen an den einzelnen Konfigurationen (Queue, SCU) auch angewendet werden.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strike="sngStrike"/>
              <a:t>Download und Start des Launcher (</a:t>
            </a:r>
            <a:r>
              <a:rPr lang="de-DE" strike="sngStrike" err="1"/>
              <a:t>fiskaltrust.exe</a:t>
            </a:r>
            <a:r>
              <a:rPr lang="de-DE" strike="sngStrike"/>
              <a:t>). Bei Start des Launcher wird die Konfiguration der enthaltenen </a:t>
            </a:r>
            <a:r>
              <a:rPr lang="de-DE" strike="sngStrike" err="1"/>
              <a:t>fiskaltrust.Middelware</a:t>
            </a:r>
            <a:r>
              <a:rPr lang="de-DE" strike="sngStrike"/>
              <a:t> vorgenommen und die </a:t>
            </a:r>
            <a:r>
              <a:rPr lang="de-DE" strike="sngStrike" err="1"/>
              <a:t>fiskaltrust.Middelware</a:t>
            </a:r>
            <a:r>
              <a:rPr lang="de-DE" strike="sngStrike"/>
              <a:t> wird danach als Service gestartet.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a:t>Die „</a:t>
            </a:r>
            <a:r>
              <a:rPr lang="de-DE" err="1"/>
              <a:t>Rebuild</a:t>
            </a:r>
            <a:r>
              <a:rPr lang="de-DE"/>
              <a:t> </a:t>
            </a:r>
            <a:r>
              <a:rPr lang="de-DE" err="1"/>
              <a:t>Configuration</a:t>
            </a:r>
            <a:r>
              <a:rPr lang="de-DE"/>
              <a:t>“ Funktionalität wird auch zum Aktualisieren einer bereits ausgelieferten </a:t>
            </a:r>
            <a:r>
              <a:rPr lang="de-DE" err="1"/>
              <a:t>fiskaltrust.Middlware</a:t>
            </a:r>
            <a:r>
              <a:rPr lang="de-DE"/>
              <a:t> Instanz verwendet. Wird die Cashbox aktualisiert, der „</a:t>
            </a:r>
            <a:r>
              <a:rPr lang="de-DE" err="1"/>
              <a:t>Rebuild</a:t>
            </a:r>
            <a:r>
              <a:rPr lang="de-DE"/>
              <a:t> </a:t>
            </a:r>
            <a:r>
              <a:rPr lang="de-DE" err="1"/>
              <a:t>Configuration</a:t>
            </a:r>
            <a:r>
              <a:rPr lang="de-DE"/>
              <a:t>“  Button gedrückt und der Online-Launcher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7</a:t>
            </a:fld>
            <a:endParaRPr lang="de-AT"/>
          </a:p>
        </p:txBody>
      </p:sp>
    </p:spTree>
    <p:extLst>
      <p:ext uri="{BB962C8B-B14F-4D97-AF65-F5344CB8AC3E}">
        <p14:creationId xmlns:p14="http://schemas.microsoft.com/office/powerpoint/2010/main" val="304532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Für Massenrollouts bietet fiskaltrust diverse Automatisierungsoptionen. Wir werden im Folgenden die aufgelisteten Punkte vorstellen.</a:t>
            </a:r>
          </a:p>
          <a:p>
            <a:endParaRPr lang="de-DE"/>
          </a:p>
          <a:p>
            <a:r>
              <a:rPr lang="de-DE"/>
              <a:t>Für die weiteren Inhalte zur Präsentation der Automatisierung wird als Vorlage folgende Dokumentation verwendet:</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8</a:t>
            </a:fld>
            <a:endParaRPr lang="de-AT"/>
          </a:p>
        </p:txBody>
      </p:sp>
    </p:spTree>
    <p:extLst>
      <p:ext uri="{BB962C8B-B14F-4D97-AF65-F5344CB8AC3E}">
        <p14:creationId xmlns:p14="http://schemas.microsoft.com/office/powerpoint/2010/main" val="397543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Update des SQL Package auf Version 1.3.5 für aller Cashboxen die aktuell mit der Version 1.3.3 konfiguriert sind + </a:t>
            </a:r>
            <a:r>
              <a:rPr lang="de-DE" err="1"/>
              <a:t>Rebuild</a:t>
            </a:r>
            <a:r>
              <a:rPr lang="de-DE"/>
              <a:t> </a:t>
            </a:r>
            <a:r>
              <a:rPr lang="de-DE" err="1"/>
              <a:t>Configuration</a:t>
            </a:r>
            <a:r>
              <a:rPr lang="de-DE"/>
              <a:t> </a:t>
            </a:r>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9</a:t>
            </a:fld>
            <a:endParaRPr lang="de-AT"/>
          </a:p>
        </p:txBody>
      </p:sp>
    </p:spTree>
    <p:extLst>
      <p:ext uri="{BB962C8B-B14F-4D97-AF65-F5344CB8AC3E}">
        <p14:creationId xmlns:p14="http://schemas.microsoft.com/office/powerpoint/2010/main" val="180969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Vorführung Anhand:</a:t>
            </a:r>
          </a:p>
          <a:p>
            <a:r>
              <a:rPr lang="de-DE"/>
              <a:t>https://</a:t>
            </a:r>
            <a:r>
              <a:rPr lang="de-DE" err="1"/>
              <a:t>docs.fiskaltrust.cloud</a:t>
            </a:r>
            <a:r>
              <a:rPr lang="de-DE"/>
              <a:t>/</a:t>
            </a:r>
            <a:r>
              <a:rPr lang="de-DE" err="1"/>
              <a:t>doc</a:t>
            </a:r>
            <a:r>
              <a:rPr lang="de-DE"/>
              <a:t>/</a:t>
            </a:r>
            <a:r>
              <a:rPr lang="de-DE" err="1"/>
              <a:t>productdescription</a:t>
            </a:r>
            <a:r>
              <a:rPr lang="de-DE"/>
              <a:t>-de-</a:t>
            </a:r>
            <a:r>
              <a:rPr lang="de-DE" err="1"/>
              <a:t>doc</a:t>
            </a:r>
            <a:r>
              <a:rPr lang="de-DE"/>
              <a:t>/</a:t>
            </a:r>
            <a:r>
              <a:rPr lang="de-DE" err="1"/>
              <a:t>for-posdealers</a:t>
            </a:r>
            <a:r>
              <a:rPr lang="de-DE"/>
              <a:t>/02-pre-sales/automatisierter-</a:t>
            </a:r>
            <a:r>
              <a:rPr lang="de-DE" err="1"/>
              <a:t>rollout.html</a:t>
            </a:r>
            <a:endParaRPr lang="de-DE"/>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E52F4C69-7549-4A71-BB0C-341D25F594E8}" type="datetime1">
              <a:rPr lang="de-AT" smtClean="0"/>
              <a:t>23.09.2020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10</a:t>
            </a:fld>
            <a:endParaRPr lang="de-AT"/>
          </a:p>
        </p:txBody>
      </p:sp>
    </p:spTree>
    <p:extLst>
      <p:ext uri="{BB962C8B-B14F-4D97-AF65-F5344CB8AC3E}">
        <p14:creationId xmlns:p14="http://schemas.microsoft.com/office/powerpoint/2010/main" val="395261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a:prstGeom prst="rect">
            <a:avLst/>
          </a:prstGeom>
        </p:spPr>
        <p:txBody>
          <a:bodyPr>
            <a:noAutofit/>
          </a:bodyPr>
          <a:lstStyle>
            <a:lvl1pPr>
              <a:defRPr sz="3600" b="1">
                <a:solidFill>
                  <a:schemeClr val="tx1">
                    <a:lumMod val="75000"/>
                    <a:lumOff val="25000"/>
                  </a:schemeClr>
                </a:solidFill>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54111"/>
            <a:ext cx="11727696"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12" name="Foliennummernplatzhalter 11">
            <a:extLst>
              <a:ext uri="{FF2B5EF4-FFF2-40B4-BE49-F238E27FC236}">
                <a16:creationId xmlns:a16="http://schemas.microsoft.com/office/drawing/2014/main" id="{D9ECD01D-F4F8-401C-B080-914EE12C65BB}"/>
              </a:ext>
            </a:extLst>
          </p:cNvPr>
          <p:cNvSpPr>
            <a:spLocks noGrp="1"/>
          </p:cNvSpPr>
          <p:nvPr>
            <p:ph type="sldNum" sz="quarter" idx="12"/>
          </p:nvPr>
        </p:nvSpPr>
        <p:spPr/>
        <p:txBody>
          <a:bodyPr/>
          <a:lstStyle>
            <a:lvl1pPr>
              <a:defRPr>
                <a:latin typeface="Roboto Slab" pitchFamily="2" charset="0"/>
                <a:ea typeface="Roboto Slab" pitchFamily="2" charset="0"/>
              </a:defRPr>
            </a:lvl1pPr>
          </a:lstStyle>
          <a:p>
            <a:fld id="{E7B8BE08-9FED-430E-B200-3C3CD424224B}" type="slidenum">
              <a:rPr lang="de-AT" smtClean="0"/>
              <a:pPr/>
              <a:t>‹#›</a:t>
            </a:fld>
            <a:endParaRPr lang="de-AT"/>
          </a:p>
        </p:txBody>
      </p:sp>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3">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29">
            <a:extLst>
              <a:ext uri="{FF2B5EF4-FFF2-40B4-BE49-F238E27FC236}">
                <a16:creationId xmlns:a16="http://schemas.microsoft.com/office/drawing/2014/main" id="{19AAAF83-C5C2-4C99-AD2C-94C34E90D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1004776" y="2908006"/>
            <a:ext cx="11027895" cy="3129353"/>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8" name="Grafik 7">
            <a:extLst>
              <a:ext uri="{FF2B5EF4-FFF2-40B4-BE49-F238E27FC236}">
                <a16:creationId xmlns:a16="http://schemas.microsoft.com/office/drawing/2014/main" id="{F3259835-32FF-41D3-8282-ECC31CB6F00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23169" y="1350755"/>
            <a:ext cx="2080973" cy="353431"/>
          </a:xfrm>
          <a:prstGeom prst="rect">
            <a:avLst/>
          </a:prstGeom>
        </p:spPr>
      </p:pic>
      <p:pic>
        <p:nvPicPr>
          <p:cNvPr id="9" name="Grafik 8">
            <a:extLst>
              <a:ext uri="{FF2B5EF4-FFF2-40B4-BE49-F238E27FC236}">
                <a16:creationId xmlns:a16="http://schemas.microsoft.com/office/drawing/2014/main" id="{BC9C7FD6-E92A-46F5-A990-615D826FCA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142" y="682124"/>
            <a:ext cx="1111889" cy="1111889"/>
          </a:xfrm>
          <a:prstGeom prst="rect">
            <a:avLst/>
          </a:prstGeom>
        </p:spPr>
      </p:pic>
      <p:sp>
        <p:nvSpPr>
          <p:cNvPr id="5" name="Foliennummernplatzhalter 4">
            <a:extLst>
              <a:ext uri="{FF2B5EF4-FFF2-40B4-BE49-F238E27FC236}">
                <a16:creationId xmlns:a16="http://schemas.microsoft.com/office/drawing/2014/main" id="{C8B63D21-751D-4798-A1AF-73DAD69148D8}"/>
              </a:ext>
            </a:extLst>
          </p:cNvPr>
          <p:cNvSpPr>
            <a:spLocks noGrp="1"/>
          </p:cNvSpPr>
          <p:nvPr>
            <p:ph type="sldNum" sz="quarter" idx="11"/>
          </p:nvPr>
        </p:nvSpPr>
        <p:spPr/>
        <p:txBody>
          <a:bodyPr/>
          <a:lstStyle/>
          <a:p>
            <a:fld id="{E7B8BE08-9FED-430E-B200-3C3CD424224B}" type="slidenum">
              <a:rPr lang="de-AT" smtClean="0"/>
              <a:t>‹#›</a:t>
            </a:fld>
            <a:endParaRPr lang="de-AT"/>
          </a:p>
        </p:txBody>
      </p:sp>
    </p:spTree>
    <p:extLst>
      <p:ext uri="{BB962C8B-B14F-4D97-AF65-F5344CB8AC3E}">
        <p14:creationId xmlns:p14="http://schemas.microsoft.com/office/powerpoint/2010/main" val="375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304977" y="1857294"/>
            <a:ext cx="10896600" cy="2703597"/>
          </a:xfrm>
          <a:prstGeom prst="rect">
            <a:avLst/>
          </a:prstGeom>
        </p:spPr>
        <p:txBody>
          <a:bodyPr anchor="ctr">
            <a:normAutofit/>
          </a:bodyPr>
          <a:lstStyle>
            <a:lvl1pPr algn="l">
              <a:defRPr sz="6600"/>
            </a:lvl1pPr>
          </a:lstStyle>
          <a:p>
            <a:r>
              <a:rPr lang="de-DE"/>
              <a:t>Mastertitelformat bearbeiten</a:t>
            </a:r>
            <a:endParaRPr lang="de-AT"/>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304977" y="4756558"/>
            <a:ext cx="10896600"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11" name="Fußzeilenplatzhalter 4">
            <a:extLst>
              <a:ext uri="{FF2B5EF4-FFF2-40B4-BE49-F238E27FC236}">
                <a16:creationId xmlns:a16="http://schemas.microsoft.com/office/drawing/2014/main" id="{F9C4D4CC-22FA-406E-9D80-85DD3504822D}"/>
              </a:ext>
            </a:extLst>
          </p:cNvPr>
          <p:cNvSpPr>
            <a:spLocks noGrp="1"/>
          </p:cNvSpPr>
          <p:nvPr>
            <p:ph type="ftr" sz="quarter" idx="11"/>
          </p:nvPr>
        </p:nvSpPr>
        <p:spPr>
          <a:xfrm>
            <a:off x="304977" y="6427531"/>
            <a:ext cx="6643871" cy="365125"/>
          </a:xfrm>
          <a:prstGeom prst="rect">
            <a:avLst/>
          </a:prstGeom>
        </p:spPr>
        <p:txBody>
          <a:bodyPr/>
          <a:lstStyle>
            <a:lvl1pPr>
              <a:defRPr sz="1400" b="0">
                <a:solidFill>
                  <a:schemeClr val="tx1">
                    <a:lumMod val="50000"/>
                    <a:lumOff val="50000"/>
                  </a:schemeClr>
                </a:solidFill>
                <a:latin typeface="Klavika Bd" panose="02000803050000020004" pitchFamily="50" charset="0"/>
                <a:ea typeface="Roboto Slab" pitchFamily="2" charset="0"/>
              </a:defRPr>
            </a:lvl1pPr>
          </a:lstStyle>
          <a:p>
            <a:r>
              <a:rPr lang="de-AT"/>
              <a:t>fiskaltrust.</a:t>
            </a:r>
          </a:p>
        </p:txBody>
      </p:sp>
      <p:sp>
        <p:nvSpPr>
          <p:cNvPr id="12" name="Foliennummernplatzhalter 5">
            <a:extLst>
              <a:ext uri="{FF2B5EF4-FFF2-40B4-BE49-F238E27FC236}">
                <a16:creationId xmlns:a16="http://schemas.microsoft.com/office/drawing/2014/main" id="{479F0D69-6616-4D1B-9764-A0271778D1D7}"/>
              </a:ext>
            </a:extLst>
          </p:cNvPr>
          <p:cNvSpPr>
            <a:spLocks noGrp="1"/>
          </p:cNvSpPr>
          <p:nvPr>
            <p:ph type="sldNum" sz="quarter" idx="12"/>
          </p:nvPr>
        </p:nvSpPr>
        <p:spPr>
          <a:xfrm>
            <a:off x="10972622" y="6427531"/>
            <a:ext cx="1028701" cy="365125"/>
          </a:xfrm>
          <a:prstGeom prst="rect">
            <a:avLst/>
          </a:prstGeom>
        </p:spPr>
        <p:txBody>
          <a:bodyPr/>
          <a:lstStyle>
            <a:lvl1pPr algn="ctr">
              <a:defRPr sz="1400" b="0">
                <a:solidFill>
                  <a:schemeClr val="tx1">
                    <a:lumMod val="50000"/>
                    <a:lumOff val="50000"/>
                  </a:schemeClr>
                </a:solidFill>
                <a:latin typeface="Roboto Slab" pitchFamily="2" charset="0"/>
                <a:ea typeface="Roboto Slab" pitchFamily="2" charset="0"/>
              </a:defRPr>
            </a:lvl1pPr>
          </a:lstStyle>
          <a:p>
            <a:fld id="{0191866A-0B7B-4277-9FEF-8CF0281B370B}" type="slidenum">
              <a:rPr lang="de-AT" smtClean="0"/>
              <a:pPr/>
              <a:t>‹#›</a:t>
            </a:fld>
            <a:endParaRPr lang="de-AT"/>
          </a:p>
        </p:txBody>
      </p:sp>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Tree>
    <p:extLst>
      <p:ext uri="{BB962C8B-B14F-4D97-AF65-F5344CB8AC3E}">
        <p14:creationId xmlns:p14="http://schemas.microsoft.com/office/powerpoint/2010/main" val="421671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817271-0866-4E4C-A9AA-CFC1FDC68366}"/>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de-DE"/>
              <a:t>Mastertitelformat bearbeiten</a:t>
            </a:r>
            <a:endParaRPr lang="de-AT"/>
          </a:p>
        </p:txBody>
      </p:sp>
      <p:sp>
        <p:nvSpPr>
          <p:cNvPr id="3" name="Textplatzhalter 2">
            <a:extLst>
              <a:ext uri="{FF2B5EF4-FFF2-40B4-BE49-F238E27FC236}">
                <a16:creationId xmlns:a16="http://schemas.microsoft.com/office/drawing/2014/main" id="{05068F28-162C-4615-81B4-8659393636F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29C085C-644A-4A79-B204-402CC2FC1381}"/>
              </a:ext>
            </a:extLst>
          </p:cNvPr>
          <p:cNvSpPr>
            <a:spLocks noGrp="1"/>
          </p:cNvSpPr>
          <p:nvPr>
            <p:ph type="dt" sz="half" idx="10"/>
          </p:nvPr>
        </p:nvSpPr>
        <p:spPr>
          <a:xfrm>
            <a:off x="304977" y="6427531"/>
            <a:ext cx="1378350" cy="365125"/>
          </a:xfrm>
          <a:prstGeom prst="rect">
            <a:avLst/>
          </a:prstGeom>
        </p:spPr>
        <p:txBody>
          <a:bodyPr/>
          <a:lstStyle>
            <a:lvl1pP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D920586B-A06C-4754-BF0D-C36EFEB7D1BE}" type="datetime1">
              <a:rPr lang="de-DE" smtClean="0"/>
              <a:pPr/>
              <a:t>23.09.2020</a:t>
            </a:fld>
            <a:endParaRPr lang="de-AT"/>
          </a:p>
        </p:txBody>
      </p:sp>
      <p:sp>
        <p:nvSpPr>
          <p:cNvPr id="9" name="Fußzeilenplatzhalter 4">
            <a:extLst>
              <a:ext uri="{FF2B5EF4-FFF2-40B4-BE49-F238E27FC236}">
                <a16:creationId xmlns:a16="http://schemas.microsoft.com/office/drawing/2014/main" id="{0F7F5DEE-7CEB-4B7C-AD76-D014E1D8AD00}"/>
              </a:ext>
            </a:extLst>
          </p:cNvPr>
          <p:cNvSpPr>
            <a:spLocks noGrp="1"/>
          </p:cNvSpPr>
          <p:nvPr>
            <p:ph type="ftr" sz="quarter" idx="11"/>
          </p:nvPr>
        </p:nvSpPr>
        <p:spPr>
          <a:xfrm>
            <a:off x="1909925" y="6427531"/>
            <a:ext cx="6643871" cy="365125"/>
          </a:xfrm>
          <a:prstGeom prst="rect">
            <a:avLst/>
          </a:prstGeom>
        </p:spPr>
        <p:txBody>
          <a:bodyPr/>
          <a:lstStyle>
            <a:lvl1pPr>
              <a:defRPr sz="1600" b="0">
                <a:solidFill>
                  <a:schemeClr val="tx1">
                    <a:lumMod val="50000"/>
                    <a:lumOff val="50000"/>
                  </a:schemeClr>
                </a:solidFill>
                <a:latin typeface="Klavika Regular" panose="02000506040000020004" pitchFamily="50" charset="0"/>
                <a:ea typeface="Roboto Slab" pitchFamily="2" charset="0"/>
              </a:defRPr>
            </a:lvl1pPr>
          </a:lstStyle>
          <a:p>
            <a:r>
              <a:rPr lang="de-AT"/>
              <a:t>fiskaltrust.</a:t>
            </a:r>
          </a:p>
        </p:txBody>
      </p:sp>
      <p:sp>
        <p:nvSpPr>
          <p:cNvPr id="10" name="Foliennummernplatzhalter 5">
            <a:extLst>
              <a:ext uri="{FF2B5EF4-FFF2-40B4-BE49-F238E27FC236}">
                <a16:creationId xmlns:a16="http://schemas.microsoft.com/office/drawing/2014/main" id="{878FB9BB-2AD8-4027-9E8E-73411F190ECE}"/>
              </a:ext>
            </a:extLst>
          </p:cNvPr>
          <p:cNvSpPr>
            <a:spLocks noGrp="1"/>
          </p:cNvSpPr>
          <p:nvPr>
            <p:ph type="sldNum" sz="quarter" idx="12"/>
          </p:nvPr>
        </p:nvSpPr>
        <p:spPr>
          <a:xfrm>
            <a:off x="8763689" y="6427531"/>
            <a:ext cx="1028701" cy="365125"/>
          </a:xfrm>
          <a:prstGeom prst="rect">
            <a:avLst/>
          </a:prstGeom>
        </p:spPr>
        <p:txBody>
          <a:bodyPr/>
          <a:lstStyle>
            <a:lvl1pPr algn="ct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0191866A-0B7B-4277-9FEF-8CF0281B370B}" type="slidenum">
              <a:rPr lang="de-AT" smtClean="0"/>
              <a:pPr/>
              <a:t>‹#›</a:t>
            </a:fld>
            <a:endParaRPr lang="de-AT"/>
          </a:p>
        </p:txBody>
      </p:sp>
      <p:pic>
        <p:nvPicPr>
          <p:cNvPr id="6" name="Grafik 5">
            <a:extLst>
              <a:ext uri="{FF2B5EF4-FFF2-40B4-BE49-F238E27FC236}">
                <a16:creationId xmlns:a16="http://schemas.microsoft.com/office/drawing/2014/main" id="{8619EB71-543E-44C7-AC0A-7C4C6C31B0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90800" y="93600"/>
            <a:ext cx="1097553" cy="1105200"/>
          </a:xfrm>
          <a:prstGeom prst="rect">
            <a:avLst/>
          </a:prstGeom>
        </p:spPr>
      </p:pic>
    </p:spTree>
    <p:extLst>
      <p:ext uri="{BB962C8B-B14F-4D97-AF65-F5344CB8AC3E}">
        <p14:creationId xmlns:p14="http://schemas.microsoft.com/office/powerpoint/2010/main" val="1664444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8">
            <a:extLst>
              <a:ext uri="{FF2B5EF4-FFF2-40B4-BE49-F238E27FC236}">
                <a16:creationId xmlns:a16="http://schemas.microsoft.com/office/drawing/2014/main" id="{B6A6A86D-5DBB-4936-9CB9-308BE09D47A5}"/>
              </a:ext>
            </a:extLst>
          </p:cNvPr>
          <p:cNvSpPr>
            <a:spLocks noGrp="1"/>
          </p:cNvSpPr>
          <p:nvPr>
            <p:ph type="title"/>
          </p:nvPr>
        </p:nvSpPr>
        <p:spPr>
          <a:xfrm>
            <a:off x="304976" y="136525"/>
            <a:ext cx="9790638" cy="671548"/>
          </a:xfrm>
          <a:prstGeom prst="rect">
            <a:avLst/>
          </a:prstGeom>
        </p:spPr>
        <p:txBody>
          <a:bodyPr vert="horz" lIns="91440" tIns="45720" rIns="91440" bIns="45720" rtlCol="0" anchor="ctr">
            <a:normAutofit/>
          </a:bodyPr>
          <a:lstStyle/>
          <a:p>
            <a:r>
              <a:rPr lang="de-DE"/>
              <a:t>Mastertitelformat bearbeiten</a:t>
            </a:r>
            <a:endParaRPr lang="de-AT"/>
          </a:p>
        </p:txBody>
      </p:sp>
      <p:sp>
        <p:nvSpPr>
          <p:cNvPr id="10" name="Textplatzhalter 9">
            <a:extLst>
              <a:ext uri="{FF2B5EF4-FFF2-40B4-BE49-F238E27FC236}">
                <a16:creationId xmlns:a16="http://schemas.microsoft.com/office/drawing/2014/main" id="{26F27EC2-9268-44AE-8EC8-8148D6FBF6E7}"/>
              </a:ext>
            </a:extLst>
          </p:cNvPr>
          <p:cNvSpPr>
            <a:spLocks noGrp="1"/>
          </p:cNvSpPr>
          <p:nvPr>
            <p:ph type="body" idx="1"/>
          </p:nvPr>
        </p:nvSpPr>
        <p:spPr>
          <a:xfrm>
            <a:off x="304975" y="1082968"/>
            <a:ext cx="11784243" cy="5288474"/>
          </a:xfrm>
          <a:prstGeom prst="rect">
            <a:avLst/>
          </a:prstGeom>
        </p:spPr>
        <p:txBody>
          <a:bodyPr>
            <a:normAutofit/>
          </a:bodyPr>
          <a:lstStyle/>
          <a:p>
            <a:pPr marL="360000" lvl="0" indent="-360000">
              <a:buSzPct val="60000"/>
              <a:buFontTx/>
              <a:buBlip>
                <a:blip r:embed="rId6"/>
              </a:buBlip>
            </a:pPr>
            <a:r>
              <a:rPr lang="de-DE"/>
              <a:t>Mastertextformat bearbeiten</a:t>
            </a:r>
          </a:p>
          <a:p>
            <a:pPr marL="720000" lvl="1" indent="-360000">
              <a:buSzPct val="60000"/>
              <a:buFontTx/>
              <a:buBlip>
                <a:blip r:embed="rId6"/>
              </a:buBlip>
            </a:pPr>
            <a:r>
              <a:rPr lang="de-DE"/>
              <a:t>Zweite Ebene</a:t>
            </a:r>
          </a:p>
          <a:p>
            <a:pPr marL="1080000" lvl="2" indent="-360000">
              <a:buSzPct val="60000"/>
              <a:buFontTx/>
              <a:buBlip>
                <a:blip r:embed="rId6"/>
              </a:buBlip>
            </a:pPr>
            <a:r>
              <a:rPr lang="de-DE"/>
              <a:t>Dritte Ebene</a:t>
            </a:r>
          </a:p>
          <a:p>
            <a:pPr marL="1440000" lvl="3" indent="-360000">
              <a:buSzPct val="60000"/>
              <a:buFontTx/>
              <a:buBlip>
                <a:blip r:embed="rId6"/>
              </a:buBlip>
            </a:pPr>
            <a:r>
              <a:rPr lang="de-DE"/>
              <a:t>Vierte Ebene</a:t>
            </a:r>
          </a:p>
          <a:p>
            <a:pPr marL="1800000" lvl="4" indent="-360000">
              <a:buSzPct val="60000"/>
              <a:buFontTx/>
              <a:buBlip>
                <a:blip r:embed="rId6"/>
              </a:buBlip>
            </a:pPr>
            <a:r>
              <a:rPr lang="de-DE"/>
              <a:t>Fünfte Ebene</a:t>
            </a:r>
            <a:endParaRPr lang="de-AT"/>
          </a:p>
        </p:txBody>
      </p:sp>
      <p:sp>
        <p:nvSpPr>
          <p:cNvPr id="13" name="Foliennummernplatzhalter 12">
            <a:extLst>
              <a:ext uri="{FF2B5EF4-FFF2-40B4-BE49-F238E27FC236}">
                <a16:creationId xmlns:a16="http://schemas.microsoft.com/office/drawing/2014/main" id="{17AD4B1C-7FC1-4FBF-8628-101BF18114DB}"/>
              </a:ext>
            </a:extLst>
          </p:cNvPr>
          <p:cNvSpPr>
            <a:spLocks noGrp="1"/>
          </p:cNvSpPr>
          <p:nvPr>
            <p:ph type="sldNum" sz="quarter" idx="4"/>
          </p:nvPr>
        </p:nvSpPr>
        <p:spPr>
          <a:xfrm>
            <a:off x="10643190" y="6371442"/>
            <a:ext cx="14460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8BE08-9FED-430E-B200-3C3CD424224B}" type="slidenum">
              <a:rPr lang="de-AT" smtClean="0"/>
              <a:t>‹#›</a:t>
            </a:fld>
            <a:endParaRPr lang="de-AT"/>
          </a:p>
        </p:txBody>
      </p:sp>
      <p:sp>
        <p:nvSpPr>
          <p:cNvPr id="14" name="Fußzeilenplatzhalter 13">
            <a:extLst>
              <a:ext uri="{FF2B5EF4-FFF2-40B4-BE49-F238E27FC236}">
                <a16:creationId xmlns:a16="http://schemas.microsoft.com/office/drawing/2014/main" id="{8CBFD07F-A5F2-43AD-ACB3-CD0B619A4162}"/>
              </a:ext>
            </a:extLst>
          </p:cNvPr>
          <p:cNvSpPr>
            <a:spLocks noGrp="1"/>
          </p:cNvSpPr>
          <p:nvPr>
            <p:ph type="ftr" sz="quarter" idx="3"/>
          </p:nvPr>
        </p:nvSpPr>
        <p:spPr>
          <a:xfrm>
            <a:off x="294167" y="6524904"/>
            <a:ext cx="7269562" cy="33309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de-AT"/>
              <a:t>fiskaltrust gmbh – 19.05.2020 – Seite </a:t>
            </a:r>
            <a:fld id="{3302DA5C-8401-4214-B683-F5B25EB0CBFF}" type="slidenum">
              <a:rPr lang="de-AT" smtClean="0"/>
              <a:pPr algn="l"/>
              <a:t>‹#›</a:t>
            </a:fld>
            <a:r>
              <a:rPr lang="de-AT"/>
              <a:t> </a:t>
            </a:r>
            <a:r>
              <a:rPr lang="en-GB"/>
              <a:t>– Confidential – Be aware of the NDA</a:t>
            </a:r>
            <a:endParaRPr lang="de-AT"/>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 id="2147483675"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E549-770E-5848-A6D5-84ABE7C14D93}"/>
              </a:ext>
            </a:extLst>
          </p:cNvPr>
          <p:cNvSpPr>
            <a:spLocks noGrp="1"/>
          </p:cNvSpPr>
          <p:nvPr>
            <p:ph type="ctrTitle"/>
          </p:nvPr>
        </p:nvSpPr>
        <p:spPr/>
        <p:txBody>
          <a:bodyPr/>
          <a:lstStyle/>
          <a:p>
            <a:r>
              <a:rPr lang="de-DE"/>
              <a:t>fiskaltrust für Kassenhändler</a:t>
            </a:r>
          </a:p>
        </p:txBody>
      </p:sp>
      <p:sp>
        <p:nvSpPr>
          <p:cNvPr id="3" name="Subtitle 2">
            <a:extLst>
              <a:ext uri="{FF2B5EF4-FFF2-40B4-BE49-F238E27FC236}">
                <a16:creationId xmlns:a16="http://schemas.microsoft.com/office/drawing/2014/main" id="{0BE896C9-D581-EB43-8C3A-07C4AB882FEE}"/>
              </a:ext>
            </a:extLst>
          </p:cNvPr>
          <p:cNvSpPr>
            <a:spLocks noGrp="1"/>
          </p:cNvSpPr>
          <p:nvPr>
            <p:ph type="subTitle" idx="1"/>
          </p:nvPr>
        </p:nvSpPr>
        <p:spPr/>
        <p:txBody>
          <a:bodyPr/>
          <a:lstStyle/>
          <a:p>
            <a:r>
              <a:rPr lang="de-DE"/>
              <a:t> technisches Rollout</a:t>
            </a:r>
          </a:p>
        </p:txBody>
      </p:sp>
      <p:sp>
        <p:nvSpPr>
          <p:cNvPr id="5" name="Slide Number Placeholder 4">
            <a:extLst>
              <a:ext uri="{FF2B5EF4-FFF2-40B4-BE49-F238E27FC236}">
                <a16:creationId xmlns:a16="http://schemas.microsoft.com/office/drawing/2014/main" id="{3E5660CE-BE5C-9949-AF51-F1810DE0E91B}"/>
              </a:ext>
            </a:extLst>
          </p:cNvPr>
          <p:cNvSpPr>
            <a:spLocks noGrp="1"/>
          </p:cNvSpPr>
          <p:nvPr>
            <p:ph type="sldNum" sz="quarter" idx="12"/>
          </p:nvPr>
        </p:nvSpPr>
        <p:spPr/>
        <p:txBody>
          <a:bodyPr/>
          <a:lstStyle/>
          <a:p>
            <a:fld id="{0191866A-0B7B-4277-9FEF-8CF0281B370B}" type="slidenum">
              <a:rPr lang="de-DE" smtClean="0"/>
              <a:pPr/>
              <a:t>1</a:t>
            </a:fld>
            <a:endParaRPr lang="de-DE"/>
          </a:p>
        </p:txBody>
      </p:sp>
    </p:spTree>
    <p:extLst>
      <p:ext uri="{BB962C8B-B14F-4D97-AF65-F5344CB8AC3E}">
        <p14:creationId xmlns:p14="http://schemas.microsoft.com/office/powerpoint/2010/main" val="11948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a:p>
          <a:p>
            <a:pPr marL="0" indent="0">
              <a:buNone/>
            </a:pPr>
            <a:endParaRPr lang="de-DE"/>
          </a:p>
          <a:p>
            <a:pPr>
              <a:buFont typeface="Arial" panose="020B0604020202020204" pitchFamily="34" charset="0"/>
              <a:buChar char="•"/>
            </a:pPr>
            <a:r>
              <a:rPr lang="de-DE"/>
              <a:t>Aufbau und Funktionsweise</a:t>
            </a:r>
          </a:p>
          <a:p>
            <a:pPr>
              <a:buFont typeface="Arial" panose="020B0604020202020204" pitchFamily="34" charset="0"/>
              <a:buChar char="•"/>
            </a:pPr>
            <a:r>
              <a:rPr lang="de-DE"/>
              <a:t>Manuelles Anlegen und Ausführen über das Portal </a:t>
            </a:r>
          </a:p>
          <a:p>
            <a:pPr>
              <a:buFont typeface="Arial" panose="020B0604020202020204" pitchFamily="34" charset="0"/>
              <a:buChar char="•"/>
            </a:pPr>
            <a:r>
              <a:rPr lang="de-DE"/>
              <a:t>Automatisiertes Ausführen über API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10</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203527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lIns="91440" tIns="45720" rIns="91440" bIns="45720" anchor="t">
            <a:normAutofit/>
          </a:bodyPr>
          <a:lstStyle/>
          <a:p>
            <a:pPr marL="0" indent="0">
              <a:buNone/>
            </a:pPr>
            <a:endParaRPr lang="de-DE"/>
          </a:p>
          <a:p>
            <a:pPr marL="359410" indent="-359410">
              <a:buFont typeface="Arial" panose="020B0604020202020204" pitchFamily="34" charset="0"/>
              <a:buChar char="•"/>
            </a:pPr>
            <a:r>
              <a:rPr lang="de-DE">
                <a:latin typeface="Roboto"/>
              </a:rPr>
              <a:t>Parametrisierbare Variante der </a:t>
            </a:r>
            <a:r>
              <a:rPr lang="de-DE" err="1">
                <a:latin typeface="Roboto"/>
              </a:rPr>
              <a:t>Cashbox</a:t>
            </a:r>
          </a:p>
          <a:p>
            <a:pPr lvl="1">
              <a:buFont typeface="Arial" panose="020B0604020202020204" pitchFamily="34" charset="0"/>
              <a:buChar char="•"/>
            </a:pPr>
            <a:r>
              <a:rPr lang="de-DE"/>
              <a:t>Definiert die Struktur (z.B. zwei Queues und eine SCU)</a:t>
            </a:r>
          </a:p>
          <a:p>
            <a:pPr lvl="1">
              <a:buFont typeface="Arial" panose="020B0604020202020204" pitchFamily="34" charset="0"/>
              <a:buChar char="•"/>
            </a:pPr>
            <a:r>
              <a:rPr lang="de-DE"/>
              <a:t>Verwendet Variablen als Platzhalter (Systemvariablen und eigene)</a:t>
            </a:r>
          </a:p>
          <a:p>
            <a:pPr>
              <a:buFont typeface="Arial" panose="020B0604020202020204" pitchFamily="34" charset="0"/>
              <a:buChar char="•"/>
            </a:pPr>
            <a:r>
              <a:rPr lang="de-DE"/>
              <a:t>Kann im Portal hinterlegt werden</a:t>
            </a:r>
          </a:p>
          <a:p>
            <a:pPr>
              <a:buFont typeface="Arial" panose="020B0604020202020204" pitchFamily="34" charset="0"/>
              <a:buChar char="•"/>
            </a:pPr>
            <a:r>
              <a:rPr lang="de-DE"/>
              <a:t>Generiert eine Cashbox beim Ausführen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11</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337672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Manuelles Anlegen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lIns="91440" tIns="45720" rIns="91440" bIns="45720" anchor="t">
            <a:normAutofit/>
          </a:bodyPr>
          <a:lstStyle/>
          <a:p>
            <a:pPr marL="0" indent="0">
              <a:buNone/>
            </a:pPr>
            <a:endParaRPr lang="de-DE"/>
          </a:p>
          <a:p>
            <a:pPr marL="359410" indent="-359410">
              <a:buFont typeface="Arial" panose="020B0604020202020204" pitchFamily="34" charset="0"/>
              <a:buChar char="•"/>
            </a:pPr>
            <a:r>
              <a:rPr lang="de-DE"/>
              <a:t>Portal -&gt; Konfiguration -&gt; Templates</a:t>
            </a:r>
          </a:p>
          <a:p>
            <a:pPr marL="359410" indent="-359410">
              <a:buFont typeface="Arial" panose="020B0604020202020204" pitchFamily="34" charset="0"/>
              <a:buChar char="•"/>
            </a:pPr>
            <a:r>
              <a:rPr lang="de-DE">
                <a:latin typeface="Roboto"/>
              </a:rPr>
              <a:t>Template-Content</a:t>
            </a:r>
          </a:p>
          <a:p>
            <a:pPr marL="359410" indent="-359410">
              <a:buFont typeface="Arial" panose="020B0604020202020204" pitchFamily="34" charset="0"/>
              <a:buChar char="•"/>
            </a:pPr>
            <a:r>
              <a:rPr lang="de-DE">
                <a:latin typeface="Roboto"/>
              </a:rPr>
              <a:t>Freigabeoptionen</a:t>
            </a:r>
          </a:p>
          <a:p>
            <a:pPr marL="359410" indent="-359410">
              <a:buFont typeface="Arial" panose="020B0604020202020204" pitchFamily="34" charset="0"/>
              <a:buChar char="•"/>
            </a:pPr>
            <a:r>
              <a:rPr lang="de-DE"/>
              <a:t>Branding</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12</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10919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Manuelles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t>Betreiber: Portal -&gt; Shop -&gt; Auschecken -&gt; Cashbox</a:t>
            </a:r>
          </a:p>
          <a:p>
            <a:pPr>
              <a:buFont typeface="Arial" panose="020B0604020202020204" pitchFamily="34" charset="0"/>
              <a:buChar char="•"/>
            </a:pPr>
            <a:r>
              <a:rPr lang="de-DE"/>
              <a:t>Surrogation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13</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67237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t>Aufruf HTTP-API</a:t>
            </a:r>
          </a:p>
          <a:p>
            <a:pPr lvl="1">
              <a:buFont typeface="Arial" panose="020B0604020202020204" pitchFamily="34" charset="0"/>
              <a:buChar char="•"/>
            </a:pPr>
            <a:r>
              <a:rPr lang="de-DE"/>
              <a:t>Headers: </a:t>
            </a:r>
            <a:r>
              <a:rPr lang="de-DE" err="1"/>
              <a:t>accountid</a:t>
            </a:r>
            <a:r>
              <a:rPr lang="de-DE"/>
              <a:t>, </a:t>
            </a:r>
            <a:r>
              <a:rPr lang="de-DE" err="1"/>
              <a:t>accesstoken</a:t>
            </a:r>
            <a:endParaRPr lang="de-DE"/>
          </a:p>
          <a:p>
            <a:pPr lvl="1">
              <a:buFont typeface="Arial" panose="020B0604020202020204" pitchFamily="34" charset="0"/>
              <a:buChar char="•"/>
            </a:pPr>
            <a:r>
              <a:rPr lang="de-DE"/>
              <a:t>Body: Template (</a:t>
            </a:r>
            <a:r>
              <a:rPr lang="de-DE" err="1"/>
              <a:t>escaped</a:t>
            </a:r>
            <a:r>
              <a:rPr lang="de-DE"/>
              <a:t> JSON String)</a:t>
            </a:r>
          </a:p>
          <a:p>
            <a:pPr lvl="1">
              <a:buFont typeface="Arial" panose="020B0604020202020204" pitchFamily="34" charset="0"/>
              <a:buChar char="•"/>
            </a:pPr>
            <a:r>
              <a:rPr lang="de-DE"/>
              <a:t>Werte von Variablen über </a:t>
            </a:r>
            <a:r>
              <a:rPr lang="de-DE" err="1"/>
              <a:t>QueryString</a:t>
            </a:r>
            <a:endParaRPr lang="de-DE"/>
          </a:p>
          <a:p>
            <a:pPr marL="360000" lvl="1" indent="0">
              <a:buNone/>
            </a:pPr>
            <a:endParaRPr lang="de-DE"/>
          </a:p>
          <a:p>
            <a:pPr>
              <a:buFont typeface="Arial" panose="020B0604020202020204" pitchFamily="34" charset="0"/>
              <a:buChar char="•"/>
            </a:pPr>
            <a:r>
              <a:rPr lang="de-DE"/>
              <a:t>Rückgabe: </a:t>
            </a:r>
            <a:r>
              <a:rPr lang="de-DE" err="1"/>
              <a:t>cashboxid</a:t>
            </a:r>
            <a:r>
              <a:rPr lang="de-DE"/>
              <a:t>, </a:t>
            </a:r>
            <a:r>
              <a:rPr lang="de-DE" err="1"/>
              <a:t>accesstoken</a:t>
            </a:r>
            <a:r>
              <a:rPr lang="de-DE"/>
              <a:t>, </a:t>
            </a:r>
            <a:r>
              <a:rPr lang="de-DE" err="1"/>
              <a:t>template</a:t>
            </a: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14</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361326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t>Beispiel mit </a:t>
            </a:r>
            <a:r>
              <a:rPr lang="de-DE" err="1"/>
              <a:t>PowerShell</a:t>
            </a:r>
            <a:endParaRPr lang="de-DE"/>
          </a:p>
          <a:p>
            <a:pPr>
              <a:buFont typeface="Arial" panose="020B0604020202020204" pitchFamily="34" charset="0"/>
              <a:buChar char="•"/>
            </a:pPr>
            <a:endParaRPr lang="de-DE"/>
          </a:p>
          <a:p>
            <a:pPr marL="0" indent="0">
              <a:buNone/>
            </a:pP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15</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pic>
        <p:nvPicPr>
          <p:cNvPr id="11" name="Picture 10" descr="A screenshot of a cell phone&#10;&#10;Description automatically generated">
            <a:extLst>
              <a:ext uri="{FF2B5EF4-FFF2-40B4-BE49-F238E27FC236}">
                <a16:creationId xmlns:a16="http://schemas.microsoft.com/office/drawing/2014/main" id="{151B56E7-5B22-934F-B63C-ECB5118E1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253"/>
            <a:ext cx="12192000" cy="3133458"/>
          </a:xfrm>
          <a:prstGeom prst="rect">
            <a:avLst/>
          </a:prstGeom>
        </p:spPr>
      </p:pic>
    </p:spTree>
    <p:extLst>
      <p:ext uri="{BB962C8B-B14F-4D97-AF65-F5344CB8AC3E}">
        <p14:creationId xmlns:p14="http://schemas.microsoft.com/office/powerpoint/2010/main" val="363959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Outlets im Portal anlegen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t>Manuell</a:t>
            </a:r>
          </a:p>
          <a:p>
            <a:pPr>
              <a:buFont typeface="Arial" panose="020B0604020202020204" pitchFamily="34" charset="0"/>
              <a:buChar char="•"/>
            </a:pPr>
            <a:r>
              <a:rPr lang="de-DE"/>
              <a:t>Automatisiert über Bulk-Import (CSV Datei)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16</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384381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17</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pic>
        <p:nvPicPr>
          <p:cNvPr id="14" name="Picture 13" descr="A screenshot of a cell phone&#10;&#10;Description automatically generated">
            <a:extLst>
              <a:ext uri="{FF2B5EF4-FFF2-40B4-BE49-F238E27FC236}">
                <a16:creationId xmlns:a16="http://schemas.microsoft.com/office/drawing/2014/main" id="{47BA11C7-06C4-B244-A2D9-286C17D6A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39357"/>
            <a:ext cx="12192000" cy="2560728"/>
          </a:xfrm>
          <a:prstGeom prst="rect">
            <a:avLst/>
          </a:prstGeom>
        </p:spPr>
      </p:pic>
      <p:sp>
        <p:nvSpPr>
          <p:cNvPr id="17" name="Content Placeholder 6">
            <a:extLst>
              <a:ext uri="{FF2B5EF4-FFF2-40B4-BE49-F238E27FC236}">
                <a16:creationId xmlns:a16="http://schemas.microsoft.com/office/drawing/2014/main" id="{B55732F8-A563-4749-8C57-C271B76FF510}"/>
              </a:ext>
            </a:extLst>
          </p:cNvPr>
          <p:cNvSpPr>
            <a:spLocks noGrp="1"/>
          </p:cNvSpPr>
          <p:nvPr>
            <p:ph idx="1"/>
          </p:nvPr>
        </p:nvSpPr>
        <p:spPr>
          <a:xfrm>
            <a:off x="232152" y="1107021"/>
            <a:ext cx="11727696" cy="5101215"/>
          </a:xfrm>
        </p:spPr>
        <p:txBody>
          <a:bodyPr>
            <a:normAutofit/>
          </a:bodyPr>
          <a:lstStyle/>
          <a:p>
            <a:pPr marL="0" indent="0">
              <a:buNone/>
            </a:pPr>
            <a:endParaRPr lang="de-DE"/>
          </a:p>
          <a:p>
            <a:pPr>
              <a:buFont typeface="Arial" panose="020B0604020202020204" pitchFamily="34" charset="0"/>
              <a:buChar char="•"/>
            </a:pPr>
            <a:r>
              <a:rPr lang="de-DE"/>
              <a:t>CSV Datei (Bulk-Import + Vorlage für API Aufruf)</a:t>
            </a:r>
          </a:p>
        </p:txBody>
      </p:sp>
    </p:spTree>
    <p:extLst>
      <p:ext uri="{BB962C8B-B14F-4D97-AF65-F5344CB8AC3E}">
        <p14:creationId xmlns:p14="http://schemas.microsoft.com/office/powerpoint/2010/main" val="410411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18</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pic>
        <p:nvPicPr>
          <p:cNvPr id="12" name="Picture 11">
            <a:extLst>
              <a:ext uri="{FF2B5EF4-FFF2-40B4-BE49-F238E27FC236}">
                <a16:creationId xmlns:a16="http://schemas.microsoft.com/office/drawing/2014/main" id="{00738A90-4238-C240-AE37-5E82CC7126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8607" y="1036948"/>
            <a:ext cx="11274785" cy="5817182"/>
          </a:xfrm>
          <a:prstGeom prst="rect">
            <a:avLst/>
          </a:prstGeom>
        </p:spPr>
      </p:pic>
    </p:spTree>
    <p:extLst>
      <p:ext uri="{BB962C8B-B14F-4D97-AF65-F5344CB8AC3E}">
        <p14:creationId xmlns:p14="http://schemas.microsoft.com/office/powerpoint/2010/main" val="299926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Automatisierte Auslieferung der Middleware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t>Launcher als Nugget-Package</a:t>
            </a:r>
          </a:p>
          <a:p>
            <a:pPr>
              <a:buFont typeface="Arial" panose="020B0604020202020204" pitchFamily="34" charset="0"/>
              <a:buChar char="•"/>
            </a:pPr>
            <a:r>
              <a:rPr lang="de-DE"/>
              <a:t>Konfiguration anpassen (</a:t>
            </a:r>
            <a:r>
              <a:rPr lang="de-DE" err="1"/>
              <a:t>cashboxid</a:t>
            </a:r>
            <a:r>
              <a:rPr lang="de-DE"/>
              <a:t>, </a:t>
            </a:r>
            <a:r>
              <a:rPr lang="de-DE" err="1"/>
              <a:t>accesstoken</a:t>
            </a:r>
            <a:r>
              <a:rPr lang="de-DE"/>
              <a:t>)</a:t>
            </a:r>
          </a:p>
          <a:p>
            <a:pPr>
              <a:buFont typeface="Arial" panose="020B0604020202020204" pitchFamily="34" charset="0"/>
              <a:buChar char="•"/>
            </a:pPr>
            <a:r>
              <a:rPr lang="de-DE"/>
              <a:t>Ausliefern und Starten</a:t>
            </a:r>
          </a:p>
          <a:p>
            <a:pPr>
              <a:buFont typeface="Arial" panose="020B0604020202020204" pitchFamily="34" charset="0"/>
              <a:buChar char="•"/>
            </a:pP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19</a:t>
            </a:fld>
            <a:endParaRPr lang="de-AT"/>
          </a:p>
        </p:txBody>
      </p:sp>
      <p:pic>
        <p:nvPicPr>
          <p:cNvPr id="3" name="Picture 2">
            <a:extLst>
              <a:ext uri="{FF2B5EF4-FFF2-40B4-BE49-F238E27FC236}">
                <a16:creationId xmlns:a16="http://schemas.microsoft.com/office/drawing/2014/main" id="{32BB83FB-F5F0-DC40-966A-5C6C5D7ADD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198" y="3861084"/>
            <a:ext cx="7638969" cy="2510358"/>
          </a:xfrm>
          <a:prstGeom prst="rect">
            <a:avLst/>
          </a:prstGeom>
        </p:spPr>
      </p:pic>
    </p:spTree>
    <p:extLst>
      <p:ext uri="{BB962C8B-B14F-4D97-AF65-F5344CB8AC3E}">
        <p14:creationId xmlns:p14="http://schemas.microsoft.com/office/powerpoint/2010/main" val="16477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Agenda</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a:p>
          <a:p>
            <a:pPr marL="0" indent="0">
              <a:buNone/>
            </a:pPr>
            <a:endParaRPr lang="de-DE"/>
          </a:p>
          <a:p>
            <a:pPr>
              <a:buFont typeface="Arial" panose="020B0604020202020204" pitchFamily="34" charset="0"/>
              <a:buChar char="•"/>
            </a:pPr>
            <a:r>
              <a:rPr lang="de-DE"/>
              <a:t>Portal als Rollout Management Tool</a:t>
            </a:r>
          </a:p>
          <a:p>
            <a:pPr>
              <a:buFont typeface="Arial" panose="020B0604020202020204" pitchFamily="34" charset="0"/>
              <a:buChar char="•"/>
            </a:pPr>
            <a:r>
              <a:rPr lang="de-DE"/>
              <a:t>Konfiguration und Auslieferung der ft.Middleware</a:t>
            </a:r>
          </a:p>
          <a:p>
            <a:pPr>
              <a:buFont typeface="Arial" panose="020B0604020202020204" pitchFamily="34" charset="0"/>
              <a:buChar char="•"/>
            </a:pPr>
            <a:r>
              <a:rPr lang="de-DE"/>
              <a:t>Automatisierungsoptionen</a:t>
            </a:r>
          </a:p>
          <a:p>
            <a:pPr>
              <a:buFont typeface="Arial" panose="020B0604020202020204" pitchFamily="34" charset="0"/>
              <a:buChar char="•"/>
            </a:pPr>
            <a:r>
              <a:rPr lang="de-DE"/>
              <a:t>Rollout Szenarien</a:t>
            </a:r>
          </a:p>
          <a:p>
            <a:pPr>
              <a:buFont typeface="Arial" panose="020B0604020202020204" pitchFamily="34" charset="0"/>
              <a:buChar char="•"/>
            </a:pP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139134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Hoher Automatisierungsgrad</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t>Bulk-Import der Outlets</a:t>
            </a:r>
          </a:p>
          <a:p>
            <a:pPr>
              <a:buFont typeface="Arial" panose="020B0604020202020204" pitchFamily="34" charset="0"/>
              <a:buChar char="•"/>
            </a:pPr>
            <a:r>
              <a:rPr lang="de-DE"/>
              <a:t>Automatisches Ausführen von Templates</a:t>
            </a:r>
          </a:p>
          <a:p>
            <a:pPr>
              <a:buFont typeface="Arial" panose="020B0604020202020204" pitchFamily="34" charset="0"/>
              <a:buChar char="•"/>
            </a:pPr>
            <a:r>
              <a:rPr lang="de-DE"/>
              <a:t>Automatisches Ausliefern des Launcher</a:t>
            </a:r>
          </a:p>
          <a:p>
            <a:pPr>
              <a:buFont typeface="Arial" panose="020B0604020202020204" pitchFamily="34" charset="0"/>
              <a:buChar char="•"/>
            </a:pP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20</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297836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Rollout Szenarien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hlinkClick r:id="rId3"/>
              </a:rPr>
              <a:t>Vorführung anhand der Dokumentation</a:t>
            </a:r>
            <a:endParaRPr lang="de-DE"/>
          </a:p>
          <a:p>
            <a:pPr>
              <a:buFont typeface="Arial" panose="020B0604020202020204" pitchFamily="34" charset="0"/>
              <a:buChar char="•"/>
            </a:pP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21</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154051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Nächste Schritte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a:p>
          <a:p>
            <a:pPr>
              <a:buFont typeface="Arial" panose="020B0604020202020204" pitchFamily="34" charset="0"/>
              <a:buChar char="•"/>
            </a:pPr>
            <a:r>
              <a:rPr lang="de-DE">
                <a:hlinkClick r:id="rId3"/>
              </a:rPr>
              <a:t>Getting Started für Kassenhändler</a:t>
            </a:r>
            <a:endParaRPr lang="de-DE"/>
          </a:p>
          <a:p>
            <a:pPr>
              <a:buFont typeface="Arial" panose="020B0604020202020204" pitchFamily="34" charset="0"/>
              <a:buChar char="•"/>
            </a:pP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22</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183638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Portal als Rollout Management Tool</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a:p>
          <a:p>
            <a:pPr>
              <a:buFont typeface="Arial" panose="020B0604020202020204" pitchFamily="34" charset="0"/>
              <a:buChar char="•"/>
            </a:pPr>
            <a:r>
              <a:rPr lang="de-DE"/>
              <a:t>Live Portal und Sandbox Portal zum Testen</a:t>
            </a:r>
          </a:p>
          <a:p>
            <a:pPr>
              <a:buFont typeface="Arial" panose="020B0604020202020204" pitchFamily="34" charset="0"/>
              <a:buChar char="•"/>
            </a:pPr>
            <a:r>
              <a:rPr lang="de-DE"/>
              <a:t>Einladung der Kassenbetreiber</a:t>
            </a:r>
          </a:p>
          <a:p>
            <a:pPr>
              <a:buFont typeface="Arial" panose="020B0604020202020204" pitchFamily="34" charset="0"/>
              <a:buChar char="•"/>
            </a:pPr>
            <a:r>
              <a:rPr lang="de-DE"/>
              <a:t>Vorbereitung der Konfiguration (Cashbox)</a:t>
            </a:r>
          </a:p>
          <a:p>
            <a:pPr>
              <a:buFont typeface="Arial" panose="020B0604020202020204" pitchFamily="34" charset="0"/>
              <a:buChar char="•"/>
            </a:pPr>
            <a:r>
              <a:rPr lang="de-DE"/>
              <a:t>Download der ft.Middleware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3</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34924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Einladung der Kassenbetreiber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4</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graphicFrame>
        <p:nvGraphicFramePr>
          <p:cNvPr id="8" name="Diagramm 8">
            <a:extLst>
              <a:ext uri="{FF2B5EF4-FFF2-40B4-BE49-F238E27FC236}">
                <a16:creationId xmlns:a16="http://schemas.microsoft.com/office/drawing/2014/main" id="{83FCB137-C3FE-E949-B604-FF61EBFB7B98}"/>
              </a:ext>
            </a:extLst>
          </p:cNvPr>
          <p:cNvGraphicFramePr>
            <a:graphicFrameLocks noGrp="1"/>
          </p:cNvGraphicFramePr>
          <p:nvPr>
            <p:ph idx="1"/>
            <p:extLst>
              <p:ext uri="{D42A27DB-BD31-4B8C-83A1-F6EECF244321}">
                <p14:modId xmlns:p14="http://schemas.microsoft.com/office/powerpoint/2010/main" val="1507651787"/>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15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Vorbereitung der Konfiguration (Cashbox)</a:t>
            </a:r>
          </a:p>
        </p:txBody>
      </p:sp>
      <p:pic>
        <p:nvPicPr>
          <p:cNvPr id="3" name="Content Placeholder 2" descr="A screen shot of a monitor&#10;&#10;Description automatically generated">
            <a:extLst>
              <a:ext uri="{FF2B5EF4-FFF2-40B4-BE49-F238E27FC236}">
                <a16:creationId xmlns:a16="http://schemas.microsoft.com/office/drawing/2014/main" id="{4AC75084-C981-9140-8165-1EF69879A2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625" y="1551781"/>
            <a:ext cx="10972800" cy="4305300"/>
          </a:xfrm>
        </p:spPr>
      </p:pic>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5</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37506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Vorbereitung der Konfiguration (Cashbox)</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a:p>
          <a:p>
            <a:pPr marL="0" indent="0">
              <a:buNone/>
            </a:pPr>
            <a:endParaRPr lang="de-DE"/>
          </a:p>
          <a:p>
            <a:pPr>
              <a:buFont typeface="Arial" panose="020B0604020202020204" pitchFamily="34" charset="0"/>
              <a:buChar char="•"/>
            </a:pPr>
            <a:r>
              <a:rPr lang="de-DE"/>
              <a:t>Anlegen und konfigurieren der Queue</a:t>
            </a:r>
          </a:p>
          <a:p>
            <a:pPr>
              <a:buFont typeface="Arial" panose="020B0604020202020204" pitchFamily="34" charset="0"/>
              <a:buChar char="•"/>
            </a:pPr>
            <a:r>
              <a:rPr lang="de-DE"/>
              <a:t>Anlegen und konfigurieren der SCU</a:t>
            </a:r>
          </a:p>
          <a:p>
            <a:pPr>
              <a:buFont typeface="Arial" panose="020B0604020202020204" pitchFamily="34" charset="0"/>
              <a:buChar char="•"/>
            </a:pPr>
            <a:r>
              <a:rPr lang="de-DE"/>
              <a:t>Verknüpfen der Queue mit der SCU</a:t>
            </a:r>
          </a:p>
          <a:p>
            <a:pPr>
              <a:buFont typeface="Arial" panose="020B0604020202020204" pitchFamily="34" charset="0"/>
              <a:buChar char="•"/>
            </a:pPr>
            <a:r>
              <a:rPr lang="de-DE"/>
              <a:t>Erstellen und konfigurieren der Cashbox</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6</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389918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Download der ft.Middleware (Launcher)</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a:p>
          <a:p>
            <a:pPr marL="0" indent="0">
              <a:buNone/>
            </a:pPr>
            <a:endParaRPr lang="de-DE"/>
          </a:p>
          <a:p>
            <a:pPr>
              <a:buFont typeface="Arial" panose="020B0604020202020204" pitchFamily="34" charset="0"/>
              <a:buChar char="•"/>
            </a:pPr>
            <a:r>
              <a:rPr lang="de-DE"/>
              <a:t>Online Launcher vs. Offline Launcher</a:t>
            </a:r>
          </a:p>
          <a:p>
            <a:pPr>
              <a:buFont typeface="Arial" panose="020B0604020202020204" pitchFamily="34" charset="0"/>
              <a:buChar char="•"/>
            </a:pPr>
            <a:r>
              <a:rPr lang="de-DE"/>
              <a:t>„</a:t>
            </a:r>
            <a:r>
              <a:rPr lang="de-DE" err="1"/>
              <a:t>Rebuild</a:t>
            </a:r>
            <a:r>
              <a:rPr lang="de-DE"/>
              <a:t> </a:t>
            </a:r>
            <a:r>
              <a:rPr lang="de-DE" err="1"/>
              <a:t>configuration</a:t>
            </a:r>
            <a:r>
              <a:rPr lang="de-DE"/>
              <a:t>“</a:t>
            </a:r>
          </a:p>
          <a:p>
            <a:pPr>
              <a:buFont typeface="Arial" panose="020B0604020202020204" pitchFamily="34" charset="0"/>
              <a:buChar char="•"/>
            </a:pPr>
            <a:r>
              <a:rPr lang="de-DE"/>
              <a:t>Download des Launcher</a:t>
            </a:r>
          </a:p>
          <a:p>
            <a:pPr>
              <a:buFont typeface="Arial" panose="020B0604020202020204" pitchFamily="34" charset="0"/>
              <a:buChar char="•"/>
            </a:pPr>
            <a:r>
              <a:rPr lang="de-DE"/>
              <a:t>Starten des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7</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62625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Automatisierungsoptionen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a:p>
          <a:p>
            <a:pPr marL="0" indent="0">
              <a:buNone/>
            </a:pPr>
            <a:endParaRPr lang="de-DE"/>
          </a:p>
          <a:p>
            <a:pPr>
              <a:buFont typeface="Arial" panose="020B0604020202020204" pitchFamily="34" charset="0"/>
              <a:buChar char="•"/>
            </a:pPr>
            <a:r>
              <a:rPr lang="de-DE"/>
              <a:t>Massenupdate der Cashboxen</a:t>
            </a:r>
          </a:p>
          <a:p>
            <a:pPr>
              <a:buFont typeface="Arial" panose="020B0604020202020204" pitchFamily="34" charset="0"/>
              <a:buChar char="•"/>
            </a:pPr>
            <a:r>
              <a:rPr lang="de-DE"/>
              <a:t>Templating zum Erstellen von Cashboxen</a:t>
            </a:r>
          </a:p>
          <a:p>
            <a:pPr>
              <a:buFont typeface="Arial" panose="020B0604020202020204" pitchFamily="34" charset="0"/>
              <a:buChar char="•"/>
            </a:pPr>
            <a:r>
              <a:rPr lang="de-DE"/>
              <a:t>Bulk-Import der Standorte</a:t>
            </a:r>
          </a:p>
          <a:p>
            <a:pPr>
              <a:buFont typeface="Arial" panose="020B0604020202020204" pitchFamily="34" charset="0"/>
              <a:buChar char="•"/>
            </a:pPr>
            <a:r>
              <a:rPr lang="de-DE"/>
              <a:t>Automatisierte Auslieferung der Middleware</a:t>
            </a:r>
          </a:p>
          <a:p>
            <a:pPr>
              <a:buFont typeface="Arial" panose="020B0604020202020204" pitchFamily="34" charset="0"/>
              <a:buChar char="•"/>
            </a:pPr>
            <a:r>
              <a:rPr lang="de-DE"/>
              <a:t>Hoher Automatisierungsgrad</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8</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spTree>
    <p:extLst>
      <p:ext uri="{BB962C8B-B14F-4D97-AF65-F5344CB8AC3E}">
        <p14:creationId xmlns:p14="http://schemas.microsoft.com/office/powerpoint/2010/main" val="269881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a:t>Massenupdate der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a:p>
          <a:p>
            <a:pPr marL="0" indent="0">
              <a:buNone/>
            </a:pPr>
            <a:endParaRPr lang="de-DE"/>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9</a:t>
            </a:fld>
            <a:endParaRPr lang="de-AT"/>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a:t>fiskaltrust.</a:t>
            </a:r>
          </a:p>
        </p:txBody>
      </p:sp>
      <p:pic>
        <p:nvPicPr>
          <p:cNvPr id="3" name="Picture 2" descr="A screenshot of a cell phone&#10;&#10;Description automatically generated">
            <a:extLst>
              <a:ext uri="{FF2B5EF4-FFF2-40B4-BE49-F238E27FC236}">
                <a16:creationId xmlns:a16="http://schemas.microsoft.com/office/drawing/2014/main" id="{B6DBD797-F131-7F49-B617-E6C9EA46A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554"/>
            <a:ext cx="12192000" cy="4402327"/>
          </a:xfrm>
          <a:prstGeom prst="rect">
            <a:avLst/>
          </a:prstGeom>
        </p:spPr>
      </p:pic>
    </p:spTree>
    <p:extLst>
      <p:ext uri="{BB962C8B-B14F-4D97-AF65-F5344CB8AC3E}">
        <p14:creationId xmlns:p14="http://schemas.microsoft.com/office/powerpoint/2010/main" val="4016155620"/>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CC55F0-9F10-4CBF-A0A7-A8740A38E1CF}">
  <ds:schemaRefs>
    <ds:schemaRef ds:uri="c3142773-ea53-476f-8961-6b85122cde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21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vt:lpstr>
      <vt:lpstr>fiskaltrust für Kassenhändler</vt:lpstr>
      <vt:lpstr>Agenda</vt:lpstr>
      <vt:lpstr>Portal als Rollout Management Tool</vt:lpstr>
      <vt:lpstr>Einladung der Kassenbetreiber</vt:lpstr>
      <vt:lpstr>Vorbereitung der Konfiguration (Cashbox)</vt:lpstr>
      <vt:lpstr>Vorbereitung der Konfiguration (Cashbox)</vt:lpstr>
      <vt:lpstr>Download der ft.Middleware (Launcher)</vt:lpstr>
      <vt:lpstr>Automatisierungsoptionen</vt:lpstr>
      <vt:lpstr>Massenupdate der Cashboxen</vt:lpstr>
      <vt:lpstr>Templating zum Erstellen von Cashboxen</vt:lpstr>
      <vt:lpstr>Templating zum Erstellen von Cashboxen</vt:lpstr>
      <vt:lpstr>Manuelles Anlegen von Templates</vt:lpstr>
      <vt:lpstr>Manuelles Ausführen von Templates</vt:lpstr>
      <vt:lpstr>Automatisiertes Ausführen von Templates</vt:lpstr>
      <vt:lpstr>Automatisiertes Ausführen von Templates</vt:lpstr>
      <vt:lpstr>Outlets im Portal anlegen</vt:lpstr>
      <vt:lpstr>Ausführen von Templates je Outlet</vt:lpstr>
      <vt:lpstr>Ausführen von Templates je Outlet</vt:lpstr>
      <vt:lpstr>Automatisierte Auslieferung der Middleware</vt:lpstr>
      <vt:lpstr>Hoher Automatisierungsgrad</vt:lpstr>
      <vt:lpstr>Rollout Szenarien</vt:lpstr>
      <vt:lpstr>Nächste Schritte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revision>1</cp:revision>
  <cp:lastPrinted>2019-11-01T15:49:21Z</cp:lastPrinted>
  <dcterms:created xsi:type="dcterms:W3CDTF">2018-10-20T12:01:50Z</dcterms:created>
  <dcterms:modified xsi:type="dcterms:W3CDTF">2020-09-23T10:13:52Z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