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87" r:id="rId3"/>
    <p:sldId id="288" r:id="rId4"/>
    <p:sldId id="298" r:id="rId5"/>
    <p:sldId id="289" r:id="rId6"/>
    <p:sldId id="290" r:id="rId7"/>
    <p:sldId id="291" r:id="rId8"/>
    <p:sldId id="292" r:id="rId9"/>
    <p:sldId id="304" r:id="rId10"/>
    <p:sldId id="293" r:id="rId11"/>
    <p:sldId id="295" r:id="rId12"/>
    <p:sldId id="296" r:id="rId13"/>
    <p:sldId id="301" r:id="rId14"/>
    <p:sldId id="297" r:id="rId15"/>
    <p:sldId id="299" r:id="rId16"/>
    <p:sldId id="300" r:id="rId17"/>
    <p:sldId id="303" r:id="rId18"/>
    <p:sldId id="305" r:id="rId19"/>
    <p:sldId id="306" r:id="rId20"/>
    <p:sldId id="307" r:id="rId21"/>
    <p:sldId id="308" r:id="rId22"/>
    <p:sldId id="309" r:id="rId23"/>
    <p:sldId id="310" r:id="rId24"/>
    <p:sldId id="311" r:id="rId2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8750"/>
  </p:normalViewPr>
  <p:slideViewPr>
    <p:cSldViewPr snapToGrid="0" snapToObjects="1">
      <p:cViewPr varScale="1">
        <p:scale>
          <a:sx n="82" d="100"/>
          <a:sy n="82" d="100"/>
        </p:scale>
        <p:origin x="22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94EC8-14C7-C244-BB5F-14DF0BFDF1DB}" type="datetimeFigureOut">
              <a:rPr lang="en-US" smtClean="0"/>
              <a:t>8/18/20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15442-2F4C-E043-BB4A-4206B63E6321}" type="slidenum">
              <a:rPr lang="en-US" smtClean="0"/>
              <a:t>‹#›</a:t>
            </a:fld>
            <a:endParaRPr lang="en-US"/>
          </a:p>
        </p:txBody>
      </p:sp>
    </p:spTree>
    <p:extLst>
      <p:ext uri="{BB962C8B-B14F-4D97-AF65-F5344CB8AC3E}">
        <p14:creationId xmlns:p14="http://schemas.microsoft.com/office/powerpoint/2010/main" val="2598150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a:p>
        </p:txBody>
      </p:sp>
    </p:spTree>
    <p:extLst>
      <p:ext uri="{BB962C8B-B14F-4D97-AF65-F5344CB8AC3E}">
        <p14:creationId xmlns:p14="http://schemas.microsoft.com/office/powerpoint/2010/main" val="780216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Sonderbelege führen Funktionalität aus. Z.B. Initialisierung der TSE, Tagesabschuss, Monatsabschluss, etc. Sie werden immer über einen Request mit dem Beleg-Case „</a:t>
            </a:r>
            <a:r>
              <a:rPr lang="de-DE" noProof="0" dirty="0" err="1"/>
              <a:t>zero</a:t>
            </a:r>
            <a:r>
              <a:rPr lang="de-DE" noProof="0" dirty="0"/>
              <a:t> receipt“ also Nullbeleg an die ft.Middleware gesendet.</a:t>
            </a:r>
          </a:p>
          <a:p>
            <a:endParaRPr lang="de-DE" noProof="0" dirty="0"/>
          </a:p>
          <a:p>
            <a:pPr marL="228600" indent="-228600">
              <a:buAutoNum type="arabicPeriod"/>
            </a:pPr>
            <a:r>
              <a:rPr lang="de-DE" noProof="0" dirty="0"/>
              <a:t>Das POS-System bereitet den Sonderbeleg vor (je nach Funktionalität die ausgeführt werden soll)</a:t>
            </a:r>
          </a:p>
          <a:p>
            <a:pPr marL="228600" indent="-228600">
              <a:buAutoNum type="arabicPeriod"/>
            </a:pPr>
            <a:r>
              <a:rPr lang="de-DE" noProof="0" dirty="0"/>
              <a:t>Das POS-System persistiert lokal die Daten.</a:t>
            </a:r>
          </a:p>
          <a:p>
            <a:pPr marL="228600" indent="-228600">
              <a:buAutoNum type="arabicPeriod"/>
            </a:pPr>
            <a:r>
              <a:rPr lang="de-DE" noProof="0" dirty="0"/>
              <a:t>Das POS-System baut den Request zusammen und sendet die Daten an die Sign-Methode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Im Falle eines Sonderbelegs werden die Daten nicht signiert – stattdessen wird die angeforderte Funktionalität ausgeführt.</a:t>
            </a:r>
          </a:p>
          <a:p>
            <a:pPr marL="228600" indent="-228600">
              <a:buAutoNum type="arabicPeriod"/>
            </a:pPr>
            <a:r>
              <a:rPr lang="de-DE" noProof="0" dirty="0"/>
              <a:t>Das Ergebnis wird von der ft.Middleware in den Signatur-Block gepackt</a:t>
            </a:r>
          </a:p>
          <a:p>
            <a:pPr marL="228600" indent="-228600">
              <a:buAutoNum type="arabicPeriod"/>
            </a:pPr>
            <a:r>
              <a:rPr lang="de-DE" noProof="0" dirty="0"/>
              <a:t>Der Response wird erstellt und zurück an das POS-System gesendet</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Daten aus dem Signatur-Block des Response)</a:t>
            </a:r>
          </a:p>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a:p>
        </p:txBody>
      </p:sp>
    </p:spTree>
    <p:extLst>
      <p:ext uri="{BB962C8B-B14F-4D97-AF65-F5344CB8AC3E}">
        <p14:creationId xmlns:p14="http://schemas.microsoft.com/office/powerpoint/2010/main" val="2531106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Fällt die Kommunikation mit der TSE aus, so kann das POS-System weiter betrieben werden bis die TSE wieder erreichbar ist. Die Requests werden in diesem Fall weiter an die ft.Middleware gesendet.</a:t>
            </a:r>
          </a:p>
          <a:p>
            <a:endParaRPr lang="de-DE" noProof="0" dirty="0"/>
          </a:p>
          <a:p>
            <a:pPr marL="228600" indent="-228600">
              <a:buAutoNum type="arabicPeriod"/>
            </a:pPr>
            <a:r>
              <a:rPr lang="de-DE" noProof="0" dirty="0"/>
              <a:t>Das POS-System sammelt die Charge- und PayItems für den Request. </a:t>
            </a:r>
          </a:p>
          <a:p>
            <a:pPr marL="228600" indent="-228600">
              <a:buAutoNum type="arabicPeriod"/>
            </a:pPr>
            <a:r>
              <a:rPr lang="de-DE" noProof="0" dirty="0"/>
              <a:t>Das POS-System persistiert lokal die Daten.</a:t>
            </a:r>
          </a:p>
          <a:p>
            <a:pPr marL="228600" indent="-228600">
              <a:buAutoNum type="arabicPeriod"/>
            </a:pPr>
            <a:r>
              <a:rPr lang="de-DE" noProof="0" dirty="0"/>
              <a:t>Das POS-System baut den Request auf und sendet die Daten an die Sign-Methode der ft.Middleware.</a:t>
            </a:r>
          </a:p>
          <a:p>
            <a:pPr marL="228600" indent="-228600">
              <a:buAutoNum type="arabicPeriod"/>
            </a:pPr>
            <a:r>
              <a:rPr lang="de-DE" noProof="0" dirty="0"/>
              <a:t>Die ft.Middleware prozessiert die Daten, verkettet diese mit Hilfe des internen Security Mechanismus und entscheidet wie sie weiter behandelt werden sollen</a:t>
            </a:r>
          </a:p>
          <a:p>
            <a:pPr marL="228600" indent="-228600">
              <a:buAutoNum type="arabicPeriod"/>
            </a:pPr>
            <a:r>
              <a:rPr lang="de-DE" noProof="0" dirty="0"/>
              <a:t>Im Falle eines Request, der signiert werden muss, werden die relevanten Daten an die angeschossenen TSE gesendet und von dieser signiert. In diesem Fall ist die TSE jedoch nicht erreichbar.</a:t>
            </a:r>
          </a:p>
          <a:p>
            <a:pPr marL="228600" indent="-228600">
              <a:buAutoNum type="arabicPeriod"/>
            </a:pPr>
            <a:r>
              <a:rPr lang="de-DE" noProof="0" dirty="0"/>
              <a:t>Der Signaturblock wird für die Rückgabe mit der Notiz “TSE Kommunikation ausgefallen“ vorbereitet.</a:t>
            </a:r>
          </a:p>
          <a:p>
            <a:pPr marL="228600" indent="-228600">
              <a:buAutoNum type="arabicPeriod"/>
            </a:pPr>
            <a:r>
              <a:rPr lang="de-DE" noProof="0" dirty="0"/>
              <a:t>Die Daten werden von der Middleware persistiert und alle 5 Sekunden an den fiskaltrust „</a:t>
            </a:r>
            <a:r>
              <a:rPr lang="de-DE" noProof="0" dirty="0" err="1"/>
              <a:t>Helipad</a:t>
            </a:r>
            <a:r>
              <a:rPr lang="de-DE" noProof="0" dirty="0"/>
              <a:t>“ Server zur Archivierung gesendet.</a:t>
            </a:r>
          </a:p>
          <a:p>
            <a:pPr marL="228600" indent="-228600">
              <a:buAutoNum type="arabicPeriod"/>
            </a:pPr>
            <a:r>
              <a:rPr lang="de-DE" noProof="0" dirty="0"/>
              <a:t>Der Response mit Fehlercode wird aufgebaut und zurück an das POS-System gesendet (der Response gibt im Feld </a:t>
            </a:r>
            <a:r>
              <a:rPr lang="de-DE" noProof="0" dirty="0" err="1"/>
              <a:t>ftState</a:t>
            </a:r>
            <a:r>
              <a:rPr lang="de-DE" noProof="0" dirty="0"/>
              <a:t> den Fehlercode an.)</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die Daten aus dem Signatur-Block des Response inkl. Der Notiz, dass die TSE Kommunikation ausgefallen ist)</a:t>
            </a:r>
          </a:p>
          <a:p>
            <a:endParaRPr lang="de-DE" noProof="0" dirty="0"/>
          </a:p>
          <a:p>
            <a:r>
              <a:rPr lang="de-DE" noProof="0" dirty="0"/>
              <a:t>Wichtig: </a:t>
            </a:r>
          </a:p>
          <a:p>
            <a:r>
              <a:rPr lang="de-DE" noProof="0" dirty="0"/>
              <a:t>Kann die Kommunikation mit der TSE nicht wieder hergestellt werden, da zum Beispiel die TSE defekt ist oder entwendet wurde, so muss der Vorfall dokumentiert werden, und ein neues Setup mit einer neuen TSE aufgebaut werden. Dabei muss die ft.Middleware über das Portal neu konfiguriert und ausgerollt werden. Eine entsprechende Meldung an das Finanzamt ist vorzunehmen.</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a:p>
        </p:txBody>
      </p:sp>
    </p:spTree>
    <p:extLst>
      <p:ext uri="{BB962C8B-B14F-4D97-AF65-F5344CB8AC3E}">
        <p14:creationId xmlns:p14="http://schemas.microsoft.com/office/powerpoint/2010/main" val="160655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Sobald die TSE wieder erreichbar ist, muss das POS-System einen Nullbeleg an die ft.Middleware senden. Dies ist deshalb wichtig, weil die ft.Middleware aus Performancegründen nicht selbst versucht herauszufinden, ob die TSE wieder erreichbar ist. Wird nun ein Nullbeleg an die ft.Middleware gesendet, so versucht diese die Kommunikation mit der TSE wiederherzustellen. Klappt die Kommunikation weiterhin nicht, so wird weiterhin der </a:t>
            </a:r>
            <a:r>
              <a:rPr lang="de-DE" noProof="0" dirty="0" err="1"/>
              <a:t>ftState</a:t>
            </a:r>
            <a:r>
              <a:rPr lang="de-DE" noProof="0" dirty="0"/>
              <a:t> =  0x02 (TSE Kommunikation ausgefallen) im Response zurückgegeben. Klappt die Kommunikation wieder, so wird an das POS-System der </a:t>
            </a:r>
            <a:r>
              <a:rPr lang="de-DE" noProof="0" dirty="0" err="1"/>
              <a:t>ftState</a:t>
            </a:r>
            <a:r>
              <a:rPr lang="de-DE" noProof="0" dirty="0"/>
              <a:t> = 0x00 (ok) über den Response zurückgegeben und die ft.Middleware ist wieder bereit für den Normalbetrieb. Des Weiteren beinhaltet der Response ein Listing der Requests, die nicht von der TSE signiert wurden.</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a:p>
        </p:txBody>
      </p:sp>
    </p:spTree>
    <p:extLst>
      <p:ext uri="{BB962C8B-B14F-4D97-AF65-F5344CB8AC3E}">
        <p14:creationId xmlns:p14="http://schemas.microsoft.com/office/powerpoint/2010/main" val="2918381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 diesem Fall kann die ft.Middleware von dem POS-System nicht erreicht werden:</a:t>
            </a:r>
          </a:p>
          <a:p>
            <a:r>
              <a:rPr lang="de-DE" noProof="0" dirty="0"/>
              <a:t>4. Die Requests müssen markiert werden um später wieder an die ft.Middleware gesendet zu werden. </a:t>
            </a:r>
          </a:p>
          <a:p>
            <a:r>
              <a:rPr lang="de-DE" noProof="0" dirty="0"/>
              <a:t>6. Auf den Beleg muss der Hinweis gedruckt werden, dass der Sicherheitsmechanismus ausgefallen ist. </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a:p>
        </p:txBody>
      </p:sp>
    </p:spTree>
    <p:extLst>
      <p:ext uri="{BB962C8B-B14F-4D97-AF65-F5344CB8AC3E}">
        <p14:creationId xmlns:p14="http://schemas.microsoft.com/office/powerpoint/2010/main" val="99918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Zum späteren Zeitpunkt, wenn die ft.Middleware wieder erreichbar ist, werden vom POS-System im sogenannten „Late Signing Mode“ die zuvor zum Wiederholen markierten Requests an die Middleware gesendet. Jeder Request wird dabei über ein Flag markiert (</a:t>
            </a:r>
            <a:r>
              <a:rPr lang="de-DE" noProof="0" dirty="0" err="1"/>
              <a:t>ftReceiptCase</a:t>
            </a:r>
            <a:r>
              <a:rPr lang="de-DE" noProof="0" dirty="0"/>
              <a:t> + „</a:t>
            </a:r>
            <a:r>
              <a:rPr lang="de-DE" noProof="0" dirty="0" err="1"/>
              <a:t>failed</a:t>
            </a:r>
            <a:r>
              <a:rPr lang="de-DE" noProof="0" dirty="0"/>
              <a:t> receipt“ Flag - 0x0000000000010000).</a:t>
            </a:r>
          </a:p>
          <a:p>
            <a:endParaRPr lang="de-DE" noProof="0" dirty="0"/>
          </a:p>
          <a:p>
            <a:r>
              <a:rPr lang="de-DE" noProof="0" dirty="0"/>
              <a:t>Sobald die Middleware den ersten markierten Request erhält wechselt sie in den „Late Signing Mode“. Es können nun vom POS-System weitere Requests in diesem Modus gesendet werden. Die Middleware antwortet mit den </a:t>
            </a:r>
            <a:r>
              <a:rPr lang="de-DE" noProof="0" dirty="0" err="1"/>
              <a:t>ftState</a:t>
            </a:r>
            <a:r>
              <a:rPr lang="de-DE" noProof="0" dirty="0"/>
              <a:t> 0x08 was soviel bedeutet, dass sie sich im „Late Signing Mode“ befindet. Um den „Late Signing Mode“ zu verlassen muss das POS-System einen Nullbeleg an die Middleware senden (siehe nächste Folie)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a:p>
        </p:txBody>
      </p:sp>
    </p:spTree>
    <p:extLst>
      <p:ext uri="{BB962C8B-B14F-4D97-AF65-F5344CB8AC3E}">
        <p14:creationId xmlns:p14="http://schemas.microsoft.com/office/powerpoint/2010/main" val="2257919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Um den „Late Signing Mode“ zu beenden muss das POS-System einen Nullbeleg an die Middleware senden. Die Middleware antwortet mit dem </a:t>
            </a:r>
            <a:r>
              <a:rPr lang="de-DE" noProof="0" dirty="0" err="1"/>
              <a:t>ftState</a:t>
            </a:r>
            <a:r>
              <a:rPr lang="de-DE" noProof="0" dirty="0"/>
              <a:t> = 0x00, das bedeutet, dass sie den “Late Signing Mode“ verlassen hat und für den Normalbetrieb zur Verfügung steht. </a:t>
            </a:r>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a:p>
        </p:txBody>
      </p:sp>
    </p:spTree>
    <p:extLst>
      <p:ext uri="{BB962C8B-B14F-4D97-AF65-F5344CB8AC3E}">
        <p14:creationId xmlns:p14="http://schemas.microsoft.com/office/powerpoint/2010/main" val="2840793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Journal</a:t>
            </a:r>
            <a:r>
              <a:rPr lang="de-DE" noProof="0" dirty="0"/>
              <a:t> Methode des IPOS Interface. </a:t>
            </a:r>
          </a:p>
          <a:p>
            <a:endParaRPr lang="de-DE" noProof="0" dirty="0"/>
          </a:p>
          <a:p>
            <a:r>
              <a:rPr lang="de-DE" noProof="0" dirty="0"/>
              <a:t>Das Pos-System ruft die Journal Methode mit dem Parameter „type“ auf. Je nach übergebenen Wert werden die geforderten Daten zurückgegeben. Über WCF erfolgt die Rückgabe der Daten als Stream.</a:t>
            </a:r>
          </a:p>
          <a:p>
            <a:endParaRPr lang="de-DE" noProof="0" dirty="0"/>
          </a:p>
          <a:p>
            <a:endParaRPr lang="de-DE" noProof="0" dirty="0"/>
          </a:p>
          <a:p>
            <a:r>
              <a:rPr lang="de-DE" noProof="0" dirty="0"/>
              <a:t>Typen je nach Land. Beispiele für DE:</a:t>
            </a:r>
            <a:br>
              <a:rPr lang="en-GB" dirty="0"/>
            </a:br>
            <a:r>
              <a:rPr lang="de-DE" noProof="0" dirty="0"/>
              <a:t>1 = </a:t>
            </a:r>
            <a:r>
              <a:rPr lang="en-GB" dirty="0">
                <a:effectLst/>
              </a:rPr>
              <a:t>TAR-File von TSE</a:t>
            </a:r>
          </a:p>
          <a:p>
            <a:r>
              <a:rPr lang="en-GB" noProof="0" dirty="0">
                <a:effectLst/>
              </a:rPr>
              <a:t>2 = </a:t>
            </a:r>
            <a:r>
              <a:rPr lang="en-GB" sz="1200" b="0" i="0" kern="1200" dirty="0" err="1">
                <a:solidFill>
                  <a:schemeClr val="tx1"/>
                </a:solidFill>
                <a:effectLst/>
                <a:latin typeface="+mn-lt"/>
                <a:ea typeface="+mn-ea"/>
                <a:cs typeface="+mn-cs"/>
              </a:rPr>
              <a:t>DSFinV</a:t>
            </a:r>
            <a:r>
              <a:rPr lang="en-GB" sz="1200" b="0" i="0" kern="1200" dirty="0">
                <a:solidFill>
                  <a:schemeClr val="tx1"/>
                </a:solidFill>
                <a:effectLst/>
                <a:latin typeface="+mn-lt"/>
                <a:ea typeface="+mn-ea"/>
                <a:cs typeface="+mn-cs"/>
              </a:rPr>
              <a:t>-K-File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a:p>
        </p:txBody>
      </p:sp>
    </p:spTree>
    <p:extLst>
      <p:ext uri="{BB962C8B-B14F-4D97-AF65-F5344CB8AC3E}">
        <p14:creationId xmlns:p14="http://schemas.microsoft.com/office/powerpoint/2010/main" val="2793253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a:p>
        </p:txBody>
      </p:sp>
    </p:spTree>
    <p:extLst>
      <p:ext uri="{BB962C8B-B14F-4D97-AF65-F5344CB8AC3E}">
        <p14:creationId xmlns:p14="http://schemas.microsoft.com/office/powerpoint/2010/main" val="171503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Die Konfiguration einer Middleware Instanz wird über eine sogenannte Cashbox im Portal vorgenommen.</a:t>
            </a:r>
          </a:p>
          <a:p>
            <a:endParaRPr lang="de-DE" noProof="0" dirty="0"/>
          </a:p>
          <a:p>
            <a:r>
              <a:rPr lang="de-DE" sz="1200" b="0" i="0" kern="1200" dirty="0">
                <a:solidFill>
                  <a:schemeClr val="tx1"/>
                </a:solidFill>
                <a:effectLst/>
                <a:latin typeface="+mn-lt"/>
                <a:ea typeface="+mn-ea"/>
                <a:cs typeface="+mn-cs"/>
              </a:rPr>
              <a:t>Die Cashbox ist ein Konfigurationscontainer, der die Konfiguration der </a:t>
            </a:r>
            <a:r>
              <a:rPr lang="de-DE" sz="1200" b="0" i="0" kern="1200" dirty="0" err="1">
                <a:solidFill>
                  <a:schemeClr val="tx1"/>
                </a:solidFill>
                <a:effectLst/>
                <a:latin typeface="+mn-lt"/>
                <a:ea typeface="+mn-ea"/>
                <a:cs typeface="+mn-cs"/>
              </a:rPr>
              <a:t>einzelenen</a:t>
            </a:r>
            <a:r>
              <a:rPr lang="de-DE" sz="1200" b="0" i="0" kern="1200" dirty="0">
                <a:solidFill>
                  <a:schemeClr val="tx1"/>
                </a:solidFill>
                <a:effectLst/>
                <a:latin typeface="+mn-lt"/>
                <a:ea typeface="+mn-ea"/>
                <a:cs typeface="+mn-cs"/>
              </a:rPr>
              <a:t> Komponenten der </a:t>
            </a:r>
            <a:r>
              <a:rPr lang="de-DE" sz="1200" b="0" i="0" kern="1200" dirty="0" err="1">
                <a:solidFill>
                  <a:schemeClr val="tx1"/>
                </a:solidFill>
                <a:effectLst/>
                <a:latin typeface="+mn-lt"/>
                <a:ea typeface="+mn-ea"/>
                <a:cs typeface="+mn-cs"/>
              </a:rPr>
              <a:t>fiskaltrust.Middleware</a:t>
            </a:r>
            <a:r>
              <a:rPr lang="de-DE" sz="1200" b="0" i="0" kern="1200" dirty="0">
                <a:solidFill>
                  <a:schemeClr val="tx1"/>
                </a:solidFill>
                <a:effectLst/>
                <a:latin typeface="+mn-lt"/>
                <a:ea typeface="+mn-ea"/>
                <a:cs typeface="+mn-cs"/>
              </a:rPr>
              <a:t> beinhaltet. Über die Cashbox können die Konfigurationen miteinander verbunden werden. So kann die Cashbox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a:t>
            </a:r>
            <a:r>
              <a:rPr lang="de-DE" sz="1200" b="0" i="0" kern="1200" dirty="0" err="1">
                <a:solidFill>
                  <a:schemeClr val="tx1"/>
                </a:solidFill>
                <a:effectLst/>
                <a:latin typeface="+mn-lt"/>
                <a:ea typeface="+mn-ea"/>
                <a:cs typeface="+mn-cs"/>
              </a:rPr>
              <a:t>fiskaltrust.Middleware</a:t>
            </a:r>
            <a:r>
              <a:rPr lang="de-DE" sz="1200" b="0" i="0" kern="1200" dirty="0">
                <a:solidFill>
                  <a:schemeClr val="tx1"/>
                </a:solidFill>
                <a:effectLst/>
                <a:latin typeface="+mn-lt"/>
                <a:ea typeface="+mn-ea"/>
                <a:cs typeface="+mn-cs"/>
              </a:rPr>
              <a:t>, sammelt die Belege und ist für das Erzeugen und Persistieren der Belegkette verantwortlich. Des Weiteren ist die Queue die Komponente der ft.Middleware mit der Ihr POS-System kommuniziert. An sie senden Sie Ihre Belegdaten und erhalten Signaturen und andere Daten zurück.</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a:t>
            </a:r>
            <a:r>
              <a:rPr lang="de-DE" sz="1200" b="0" i="0" kern="1200" dirty="0" err="1">
                <a:solidFill>
                  <a:schemeClr val="tx1"/>
                </a:solidFill>
                <a:effectLst/>
                <a:latin typeface="+mn-lt"/>
                <a:ea typeface="+mn-ea"/>
                <a:cs typeface="+mn-cs"/>
              </a:rPr>
              <a:t>Creation</a:t>
            </a:r>
            <a:r>
              <a:rPr lang="de-DE" sz="1200" b="0" i="0" kern="1200" dirty="0">
                <a:solidFill>
                  <a:schemeClr val="tx1"/>
                </a:solidFill>
                <a:effectLst/>
                <a:latin typeface="+mn-lt"/>
                <a:ea typeface="+mn-ea"/>
                <a:cs typeface="+mn-cs"/>
              </a:rPr>
              <a:t> Unit, deutsch: Signatur-Erstellungs-Einheit) ist eine Komponente der </a:t>
            </a:r>
            <a:r>
              <a:rPr lang="de-DE" sz="1200" b="0" i="0" kern="1200" dirty="0" err="1">
                <a:solidFill>
                  <a:schemeClr val="tx1"/>
                </a:solidFill>
                <a:effectLst/>
                <a:latin typeface="+mn-lt"/>
                <a:ea typeface="+mn-ea"/>
                <a:cs typeface="+mn-cs"/>
              </a:rPr>
              <a:t>ft.Middelware</a:t>
            </a:r>
            <a:r>
              <a:rPr lang="de-DE" sz="1200" b="0" i="0" kern="1200" dirty="0">
                <a:solidFill>
                  <a:schemeClr val="tx1"/>
                </a:solidFill>
                <a:effectLst/>
                <a:latin typeface="+mn-lt"/>
                <a:ea typeface="+mn-ea"/>
                <a:cs typeface="+mn-cs"/>
              </a:rPr>
              <a:t>,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Cashbox beinhaltet die benötigten Konfigurationen und verbindet diese miteinander. Jede Middleware Instanz benötigt eine Cashbox um den Betrieb aufnehmen zu können.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a:p>
        </p:txBody>
      </p:sp>
    </p:spTree>
    <p:extLst>
      <p:ext uri="{BB962C8B-B14F-4D97-AF65-F5344CB8AC3E}">
        <p14:creationId xmlns:p14="http://schemas.microsoft.com/office/powerpoint/2010/main" val="978600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Getting started Guide:</a:t>
            </a:r>
            <a:r>
              <a:rPr lang="en-GB" dirty="0">
                <a:hlinkClick r:id="rId3"/>
              </a:rPr>
              <a:t>https://docs.fiskaltrust.cloud/doc/productdescription-de-doc/for-poscreators/getting-started.html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a:p>
        </p:txBody>
      </p:sp>
    </p:spTree>
    <p:extLst>
      <p:ext uri="{BB962C8B-B14F-4D97-AF65-F5344CB8AC3E}">
        <p14:creationId xmlns:p14="http://schemas.microsoft.com/office/powerpoint/2010/main" val="248520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a:p>
        </p:txBody>
      </p:sp>
    </p:spTree>
    <p:extLst>
      <p:ext uri="{BB962C8B-B14F-4D97-AF65-F5344CB8AC3E}">
        <p14:creationId xmlns:p14="http://schemas.microsoft.com/office/powerpoint/2010/main" val="812767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provisiorisch</a:t>
            </a:r>
            <a:r>
              <a:rPr lang="de-DE" noProof="0" dirty="0"/>
              <a:t>, startet ab Minute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a:p>
        </p:txBody>
      </p:sp>
    </p:spTree>
    <p:extLst>
      <p:ext uri="{BB962C8B-B14F-4D97-AF65-F5344CB8AC3E}">
        <p14:creationId xmlns:p14="http://schemas.microsoft.com/office/powerpoint/2010/main" val="24424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a:p>
        </p:txBody>
      </p:sp>
    </p:spTree>
    <p:extLst>
      <p:ext uri="{BB962C8B-B14F-4D97-AF65-F5344CB8AC3E}">
        <p14:creationId xmlns:p14="http://schemas.microsoft.com/office/powerpoint/2010/main" val="69766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a:p>
        </p:txBody>
      </p:sp>
    </p:spTree>
    <p:extLst>
      <p:ext uri="{BB962C8B-B14F-4D97-AF65-F5344CB8AC3E}">
        <p14:creationId xmlns:p14="http://schemas.microsoft.com/office/powerpoint/2010/main" val="339554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a:p>
        </p:txBody>
      </p:sp>
    </p:spTree>
    <p:extLst>
      <p:ext uri="{BB962C8B-B14F-4D97-AF65-F5344CB8AC3E}">
        <p14:creationId xmlns:p14="http://schemas.microsoft.com/office/powerpoint/2010/main" val="35219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noProof="0" dirty="0">
                <a:solidFill>
                  <a:schemeClr val="tx1"/>
                </a:solidFill>
                <a:effectLst/>
                <a:latin typeface="+mn-lt"/>
                <a:ea typeface="+mn-ea"/>
                <a:cs typeface="+mn-cs"/>
              </a:rPr>
              <a:t>Ab dem 1.1.2020 gelten neue Vorschriften für elektronische Aufzeichnungssysteme, die Kassenfunktion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Die mit diesen Systemen aufgezeichneten Daten müssen durch eine zertifizierte technische Sicherheitseinrichtung (TSE) gegen nachträgliche Veränderungen geschützt werden.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Bei Betriebsprüfungen müssen die aufgezeichneten Daten in einem standardisierten Format – der „Digitalen Schnittstelle der Finanzverwaltung für Kassensysteme” (</a:t>
            </a:r>
            <a:r>
              <a:rPr lang="de-DE" sz="1200" kern="1200" dirty="0" err="1">
                <a:solidFill>
                  <a:schemeClr val="tx1"/>
                </a:solidFill>
                <a:effectLst/>
                <a:latin typeface="+mn-lt"/>
                <a:ea typeface="+mn-ea"/>
                <a:cs typeface="+mn-cs"/>
              </a:rPr>
              <a:t>DSFinV</a:t>
            </a:r>
            <a:r>
              <a:rPr lang="de-DE" sz="1200" kern="1200" dirty="0">
                <a:solidFill>
                  <a:schemeClr val="tx1"/>
                </a:solidFill>
                <a:effectLst/>
                <a:latin typeface="+mn-lt"/>
                <a:ea typeface="+mn-ea"/>
                <a:cs typeface="+mn-cs"/>
              </a:rPr>
              <a:t>-K) – vorgelegt werden. </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neuen Pflichten </a:t>
            </a:r>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a:p>
            <a:r>
              <a:rPr lang="de-DE" sz="1200" kern="1200" dirty="0">
                <a:solidFill>
                  <a:schemeClr val="tx1"/>
                </a:solidFill>
                <a:effectLst/>
                <a:latin typeface="+mn-lt"/>
                <a:ea typeface="+mn-ea"/>
                <a:cs typeface="+mn-cs"/>
              </a:rPr>
              <a:t>Die wesentlichen Anforderungen ergeben sich direkt aus dem Gesetz (§146a Abgabenordnung) und der Kassensicherungsverordnung (KassenSichV):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Einzelaufzeichnung: </a:t>
            </a:r>
            <a:r>
              <a:rPr lang="de-DE" sz="1200" kern="1200" dirty="0">
                <a:solidFill>
                  <a:schemeClr val="tx1"/>
                </a:solidFill>
                <a:effectLst/>
                <a:latin typeface="+mn-lt"/>
                <a:ea typeface="+mn-ea"/>
                <a:cs typeface="+mn-cs"/>
              </a:rPr>
              <a:t>Die Geschäftsvorfälle und anderen Vorgänge müssen einzeln, vollständig, richtig, zeitgerecht und geordnet aufgezeichnet werden.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TSE-Pflicht: </a:t>
            </a:r>
            <a:r>
              <a:rPr lang="de-DE" sz="1200" kern="1200" dirty="0">
                <a:solidFill>
                  <a:schemeClr val="tx1"/>
                </a:solidFill>
                <a:effectLst/>
                <a:latin typeface="+mn-lt"/>
                <a:ea typeface="+mn-ea"/>
                <a:cs typeface="+mn-cs"/>
              </a:rPr>
              <a:t>Die digitalen Aufzeichnungen sind durch eine zertifizierte technische Sicherheitseinrichtung zu schützen.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Datensicherung / Archivierung: </a:t>
            </a:r>
            <a:r>
              <a:rPr lang="de-DE" sz="1200" kern="1200" dirty="0">
                <a:solidFill>
                  <a:schemeClr val="tx1"/>
                </a:solidFill>
                <a:effectLst/>
                <a:latin typeface="+mn-lt"/>
                <a:ea typeface="+mn-ea"/>
                <a:cs typeface="+mn-cs"/>
              </a:rPr>
              <a:t>Die digitalen Aufzeichnungen sind zu sichern und für Kassen-Nachschauen sowie Außenprüfungen verfügbar zu halten.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Belegausgabepflicht: </a:t>
            </a:r>
            <a:r>
              <a:rPr lang="de-DE" sz="1200" kern="1200" dirty="0">
                <a:solidFill>
                  <a:schemeClr val="tx1"/>
                </a:solidFill>
                <a:effectLst/>
                <a:latin typeface="+mn-lt"/>
                <a:ea typeface="+mn-ea"/>
                <a:cs typeface="+mn-cs"/>
              </a:rPr>
              <a:t>Den am Geschäftsvorfall Beteiligten ist ein Beleg über den Geschäftsvorfall auszustellen und zur Verfügung zu stellen.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Meldepflicht: </a:t>
            </a:r>
            <a:r>
              <a:rPr lang="de-DE" sz="1200" kern="1200" dirty="0">
                <a:solidFill>
                  <a:schemeClr val="tx1"/>
                </a:solidFill>
                <a:effectLst/>
                <a:latin typeface="+mn-lt"/>
                <a:ea typeface="+mn-ea"/>
                <a:cs typeface="+mn-cs"/>
              </a:rPr>
              <a:t>Dem zuständigen Finanzamt muss die Anschaffung und Außerbetriebnahme eines elektronischen Aufzeichnungssystems innerhalb eines Monats mitgeteilt werden. </a:t>
            </a:r>
            <a:endParaRPr lang="de-DE" dirty="0">
              <a:effectLst/>
            </a:endParaRP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a:p>
        </p:txBody>
      </p:sp>
    </p:spTree>
    <p:extLst>
      <p:ext uri="{BB962C8B-B14F-4D97-AF65-F5344CB8AC3E}">
        <p14:creationId xmlns:p14="http://schemas.microsoft.com/office/powerpoint/2010/main" val="3519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a:p>
        </p:txBody>
      </p:sp>
    </p:spTree>
    <p:extLst>
      <p:ext uri="{BB962C8B-B14F-4D97-AF65-F5344CB8AC3E}">
        <p14:creationId xmlns:p14="http://schemas.microsoft.com/office/powerpoint/2010/main" val="109146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a:p>
        </p:txBody>
      </p:sp>
    </p:spTree>
    <p:extLst>
      <p:ext uri="{BB962C8B-B14F-4D97-AF65-F5344CB8AC3E}">
        <p14:creationId xmlns:p14="http://schemas.microsoft.com/office/powerpoint/2010/main" val="260292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Das Kassensystem kommuniziert mit der ft.Middleware über das </a:t>
            </a:r>
            <a:r>
              <a:rPr lang="de-DE" noProof="0" dirty="0" err="1"/>
              <a:t>iPOS</a:t>
            </a:r>
            <a:r>
              <a:rPr lang="de-DE" noProof="0" dirty="0"/>
              <a:t> Interface. </a:t>
            </a:r>
          </a:p>
          <a:p>
            <a:r>
              <a:rPr lang="de-DE" noProof="0" dirty="0"/>
              <a:t>Das </a:t>
            </a:r>
            <a:r>
              <a:rPr lang="de-DE" noProof="0" dirty="0" err="1"/>
              <a:t>iPOS</a:t>
            </a:r>
            <a:r>
              <a:rPr lang="de-DE" noProof="0" dirty="0"/>
              <a:t> Interface ist identisch für alle unterstützen Länder.</a:t>
            </a:r>
          </a:p>
          <a:p>
            <a:r>
              <a:rPr lang="de-DE" noProof="0" dirty="0"/>
              <a:t>Das </a:t>
            </a:r>
            <a:r>
              <a:rPr lang="de-DE" noProof="0" dirty="0" err="1"/>
              <a:t>iPOS</a:t>
            </a:r>
            <a:r>
              <a:rPr lang="de-DE" noProof="0" dirty="0"/>
              <a:t> Interface ist über REST, </a:t>
            </a:r>
            <a:r>
              <a:rPr lang="de-DE" noProof="0" dirty="0" err="1"/>
              <a:t>gRPC</a:t>
            </a:r>
            <a:r>
              <a:rPr lang="de-DE" noProof="0" dirty="0"/>
              <a:t>, WCF, TCP-Stream und Serial-Stream erreichbar.</a:t>
            </a:r>
          </a:p>
          <a:p>
            <a:r>
              <a:rPr lang="de-DE" noProof="0" dirty="0"/>
              <a:t>Das </a:t>
            </a:r>
            <a:r>
              <a:rPr lang="de-DE" noProof="0" dirty="0" err="1"/>
              <a:t>iPOS</a:t>
            </a:r>
            <a:r>
              <a:rPr lang="de-DE" noProof="0" dirty="0"/>
              <a:t> Interface bietet 3 Schnittstellen-Methoden: Echo (Verfügbarkeit prüfen), Sign (Signieren der Belegdaten, Absetzen von Sonderbelegen), Journal (Export von Daten)</a:t>
            </a:r>
          </a:p>
          <a:p>
            <a:r>
              <a:rPr lang="de-DE" noProof="0" dirty="0"/>
              <a:t>Die Requests werden im </a:t>
            </a:r>
            <a:r>
              <a:rPr lang="de-DE" noProof="0" dirty="0" err="1"/>
              <a:t>ft.SecurityMechanism</a:t>
            </a:r>
            <a:r>
              <a:rPr lang="de-DE" noProof="0" dirty="0"/>
              <a:t> bearbeitet. Dieser kümmert sich um die Erstellung der eindeutigen, fortlaufenden Belegnummer, um die Verkettung, Signierung und die Persistenz der Daten.</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a:p>
        </p:txBody>
      </p:sp>
    </p:spTree>
    <p:extLst>
      <p:ext uri="{BB962C8B-B14F-4D97-AF65-F5344CB8AC3E}">
        <p14:creationId xmlns:p14="http://schemas.microsoft.com/office/powerpoint/2010/main" val="192492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Echo</a:t>
            </a:r>
            <a:r>
              <a:rPr lang="de-DE" noProof="0" dirty="0"/>
              <a:t> Methode des IPOS Interface. </a:t>
            </a:r>
          </a:p>
          <a:p>
            <a:endParaRPr lang="de-DE" noProof="0" dirty="0"/>
          </a:p>
          <a:p>
            <a:r>
              <a:rPr lang="de-DE" noProof="0" dirty="0"/>
              <a:t>Das Kassensystem sendet eine mit XML oder JSON formatierte Nachricht als Request über die Echo Methode des IPOS Interface an die ft.Middleware. </a:t>
            </a:r>
          </a:p>
          <a:p>
            <a:r>
              <a:rPr lang="de-DE" noProof="0" dirty="0"/>
              <a:t>Ist die ft.Middleware erreichbar, so sendet diese die gleiche Nachricht im Response zurück.</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a:p>
        </p:txBody>
      </p:sp>
    </p:spTree>
    <p:extLst>
      <p:ext uri="{BB962C8B-B14F-4D97-AF65-F5344CB8AC3E}">
        <p14:creationId xmlns:p14="http://schemas.microsoft.com/office/powerpoint/2010/main" val="13834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Sign</a:t>
            </a:r>
            <a:r>
              <a:rPr lang="de-DE" noProof="0" dirty="0"/>
              <a:t> Methode des IPOS Interface. </a:t>
            </a:r>
          </a:p>
          <a:p>
            <a:endParaRPr lang="de-DE" noProof="0" dirty="0"/>
          </a:p>
          <a:p>
            <a:r>
              <a:rPr lang="de-DE" noProof="0" dirty="0"/>
              <a:t>Das Kassensystem sendet mit XML oder JSON formatierte Daten über die Sign Methode des IPOS Interface an die ft.Middleware.</a:t>
            </a:r>
          </a:p>
          <a:p>
            <a:r>
              <a:rPr lang="de-DE" noProof="0" dirty="0"/>
              <a:t>Die Request-Daten sind in 4 Blöcke aufgeteilt: Request-Headerdaten, Charge-Items, Pay-Items, und Request - Footerdaten.</a:t>
            </a:r>
          </a:p>
          <a:p>
            <a:r>
              <a:rPr lang="de-DE" noProof="0" dirty="0"/>
              <a:t>Bsp. – Request - Headerdaten: Identifikationsnummer des POS-System, Identifikationsnummer des verwendeten Terminal, Referenznummer des Request, etc.</a:t>
            </a:r>
          </a:p>
          <a:p>
            <a:r>
              <a:rPr lang="de-DE" noProof="0" dirty="0"/>
              <a:t>Bsp. – Charge - Item: 1 Bier, 19% MwSt. – Menge, Betrag, </a:t>
            </a:r>
            <a:r>
              <a:rPr lang="de-DE" noProof="0" dirty="0" err="1"/>
              <a:t>ChargeItem</a:t>
            </a:r>
            <a:r>
              <a:rPr lang="de-DE" noProof="0" dirty="0"/>
              <a:t>-Case (</a:t>
            </a:r>
            <a:r>
              <a:rPr lang="de-DE" noProof="0" dirty="0" err="1"/>
              <a:t>delivery</a:t>
            </a:r>
            <a:r>
              <a:rPr lang="de-DE" noProof="0" dirty="0"/>
              <a:t> normal, 19%), Zeitpunkt der Bestellung, etc.</a:t>
            </a:r>
          </a:p>
          <a:p>
            <a:r>
              <a:rPr lang="de-DE" noProof="0" dirty="0"/>
              <a:t>Bsp. – Pay - Item: Barzahlung - Betrag, </a:t>
            </a:r>
            <a:r>
              <a:rPr lang="de-DE" noProof="0" dirty="0" err="1"/>
              <a:t>PayItem</a:t>
            </a:r>
            <a:r>
              <a:rPr lang="de-DE" noProof="0" dirty="0"/>
              <a:t>-Case (Barzahlung), Zeitpunkt der Bezahlung etc.</a:t>
            </a:r>
          </a:p>
          <a:p>
            <a:r>
              <a:rPr lang="de-DE" noProof="0" dirty="0"/>
              <a:t>Bsp. – Request - Footerdaten: Bedienername, Beleg-Case (</a:t>
            </a:r>
            <a:r>
              <a:rPr lang="de-DE" noProof="0" dirty="0" err="1"/>
              <a:t>z.b.</a:t>
            </a:r>
            <a:r>
              <a:rPr lang="de-DE" noProof="0" dirty="0"/>
              <a:t> „</a:t>
            </a:r>
            <a:r>
              <a:rPr lang="de-DE" noProof="0" dirty="0" err="1"/>
              <a:t>pos</a:t>
            </a:r>
            <a:r>
              <a:rPr lang="de-DE" noProof="0" dirty="0"/>
              <a:t>-receipt“ oder „zero-receipt“ - Nullbeleg), Referenz zum vorherigen - damit zusammenhängenden Beleg (z.B. bei Storno), Individuelle Daten, etc.</a:t>
            </a:r>
          </a:p>
          <a:p>
            <a:r>
              <a:rPr lang="de-DE" noProof="0" dirty="0"/>
              <a:t>Die Middleware prozessiert die Daten und sendet Response-Daten </a:t>
            </a:r>
            <a:r>
              <a:rPr lang="de-DE" b="0" noProof="0" dirty="0"/>
              <a:t>an das Kassensystem zurück. Wichtigster Block ist hierbei der „</a:t>
            </a:r>
            <a:r>
              <a:rPr lang="de-DE" b="0" noProof="0" dirty="0" err="1"/>
              <a:t>Signatures</a:t>
            </a:r>
            <a:r>
              <a:rPr lang="de-DE" b="0" noProof="0" dirty="0"/>
              <a:t>“ Block. Die hier enthaltenen Daten müssen auf den Beleg gedruckt werden um Compliance sicher zu stellen. </a:t>
            </a:r>
          </a:p>
          <a:p>
            <a:r>
              <a:rPr lang="de-DE" b="1" noProof="0" dirty="0"/>
              <a:t>Die initial an die ft.Middleware gesendeten Charge- und </a:t>
            </a:r>
            <a:r>
              <a:rPr lang="de-DE" b="1" noProof="0" dirty="0" err="1"/>
              <a:t>PayItem</a:t>
            </a:r>
            <a:r>
              <a:rPr lang="de-DE" b="1" noProof="0" dirty="0"/>
              <a:t> Blöcke werden nicht zurückgesendet</a:t>
            </a:r>
            <a:r>
              <a:rPr lang="de-DE" b="0" noProof="0" dirty="0"/>
              <a:t>! Es werden optional nur zusätzliche Charge- und </a:t>
            </a:r>
            <a:r>
              <a:rPr lang="de-DE" b="0" noProof="0" dirty="0" err="1"/>
              <a:t>PayItem</a:t>
            </a:r>
            <a:r>
              <a:rPr lang="de-DE" b="0" noProof="0" dirty="0"/>
              <a:t> Blöcke zurückgesendet. (diese Funktionalität wird jedoch momentan nicht genutzt)</a:t>
            </a:r>
          </a:p>
          <a:p>
            <a:r>
              <a:rPr lang="de-DE" b="0" noProof="0" dirty="0"/>
              <a:t>Bsp. Response-Headerdaten: Identifikation der Verarbeitungskette (Queue), </a:t>
            </a:r>
            <a:r>
              <a:rPr lang="de-DE" noProof="0" dirty="0"/>
              <a:t>Identifikationsnummer des verwendeten Terminal, </a:t>
            </a:r>
            <a:r>
              <a:rPr lang="de-DE" b="0" noProof="0" dirty="0"/>
              <a:t>Referenznummer des Request, Zeitpunkt der Verarbeitung durch die Middleware, etc.</a:t>
            </a:r>
          </a:p>
          <a:p>
            <a:r>
              <a:rPr lang="de-DE" b="0" noProof="0" dirty="0"/>
              <a:t>Bsp. Signaturen: QR-Code, TSE </a:t>
            </a:r>
            <a:r>
              <a:rPr lang="de-DE" b="0" noProof="0" dirty="0" err="1"/>
              <a:t>process</a:t>
            </a:r>
            <a:r>
              <a:rPr lang="de-DE" b="0" noProof="0" dirty="0"/>
              <a:t>-type, TSE </a:t>
            </a:r>
            <a:r>
              <a:rPr lang="de-DE" b="0" noProof="0" dirty="0" err="1"/>
              <a:t>process-data</a:t>
            </a:r>
            <a:r>
              <a:rPr lang="de-DE" b="0" noProof="0" dirty="0"/>
              <a:t>, Transaktionsnummer, Signaturzähler, Kassenseriennummer etc. (diese Daten müssen auf den Beleg gedruckt werden)</a:t>
            </a:r>
          </a:p>
          <a:p>
            <a:r>
              <a:rPr lang="de-DE" b="0" noProof="0" dirty="0"/>
              <a:t>Bsp. Response-Footerdaten: Status, (Status, z.B. ok oder TSE nicht erreichbar, etc.), Detaildaten zum Status (Fehlermeldung, Info, etc.)</a:t>
            </a:r>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a:p>
        </p:txBody>
      </p:sp>
    </p:spTree>
    <p:extLst>
      <p:ext uri="{BB962C8B-B14F-4D97-AF65-F5344CB8AC3E}">
        <p14:creationId xmlns:p14="http://schemas.microsoft.com/office/powerpoint/2010/main" val="2565895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noProof="0" dirty="0"/>
              <a:t>Das POS-System sammelt die Charge- und PayItems für den Request. </a:t>
            </a:r>
          </a:p>
          <a:p>
            <a:pPr marL="228600" indent="-228600">
              <a:buAutoNum type="arabicPeriod"/>
            </a:pPr>
            <a:r>
              <a:rPr lang="de-DE" noProof="0" dirty="0"/>
              <a:t>Das POS-System sollte die Daten lokal persistieren. Das Persistieren der Daten ist wichtig, weil die Request-Daten nicht von der Middleware zurückgesendet werden. Zudem ist die lokale Archivierung </a:t>
            </a:r>
            <a:r>
              <a:rPr lang="de-DE" noProof="0" dirty="0" err="1"/>
              <a:t>esentiell</a:t>
            </a:r>
            <a:r>
              <a:rPr lang="de-DE" noProof="0" dirty="0"/>
              <a:t> für den Fall, dass die fiskaltrust Archivierung nicht verfügbar ist.</a:t>
            </a:r>
          </a:p>
          <a:p>
            <a:pPr marL="228600" indent="-228600">
              <a:buAutoNum type="arabicPeriod"/>
            </a:pPr>
            <a:r>
              <a:rPr lang="de-DE" noProof="0" dirty="0"/>
              <a:t>Das POS-System baut den Request auf und sendet die Daten an die Sign-Methode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Im Falle eines Request, der signiert werden muss, werden die relevanten Daten an die angeschossene TSE übertragen und von dieser signiert. (Im Falle eines Sonderbelegs werden die Daten nicht von der TSE signiert - siehe dazu nächste Folie)</a:t>
            </a:r>
          </a:p>
          <a:p>
            <a:pPr marL="228600" indent="-228600">
              <a:buAutoNum type="arabicPeriod"/>
            </a:pPr>
            <a:r>
              <a:rPr lang="de-DE" noProof="0" dirty="0"/>
              <a:t>Die Daten werden von der Middleware persistiert und alle 5 Sekunden an den fiskaltrust „</a:t>
            </a:r>
            <a:r>
              <a:rPr lang="de-DE" noProof="0" dirty="0" err="1"/>
              <a:t>Helipad</a:t>
            </a:r>
            <a:r>
              <a:rPr lang="de-DE" noProof="0" dirty="0"/>
              <a:t>“ Server zur Archivierung gesendet.</a:t>
            </a:r>
          </a:p>
          <a:p>
            <a:pPr marL="228600" indent="-228600">
              <a:buAutoNum type="arabicPeriod"/>
            </a:pPr>
            <a:r>
              <a:rPr lang="de-DE" noProof="0" dirty="0"/>
              <a:t>Der Response wird erstellt und zurück an das POS-System gesendet (der Response beinhaltet wichtige Daten, die auf den Beleg gedruckt werden müssen)</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 (siehe dazu auch Pkt. 2)</a:t>
            </a:r>
          </a:p>
          <a:p>
            <a:pPr marL="228600" indent="-228600">
              <a:buAutoNum type="arabicPeriod"/>
            </a:pPr>
            <a:r>
              <a:rPr lang="de-DE" noProof="0" dirty="0"/>
              <a:t>Der Beleg wird erstellt und gedruckt (er enthält die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a:p>
        </p:txBody>
      </p:sp>
    </p:spTree>
    <p:extLst>
      <p:ext uri="{BB962C8B-B14F-4D97-AF65-F5344CB8AC3E}">
        <p14:creationId xmlns:p14="http://schemas.microsoft.com/office/powerpoint/2010/main" val="3482200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B94D-85D3-BC40-BE2B-145A82AA62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2B18EB5-D972-BE44-A870-3540F115A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560FDB4-E708-8041-9ED6-4FC33166A5BF}"/>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6AC39A4E-B923-FA4B-9D87-17B689843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222D0-6691-6D4D-8491-7ADE91E2420D}"/>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71764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F8B1-E345-E142-997F-A68D43F317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1CB2D4-693A-9B41-8BA1-394BDFA721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B514AD-84E9-4A40-9F17-7DDBBAB43AC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4699821F-937E-704E-B265-18BB2877C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5E08D-82A2-E643-89D9-4BD3432ED03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20171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7E25A-57E7-8842-9A75-A0837BECAF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1E8422-60A9-9343-9CF8-1D7B5B6F75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F7FDFB-72ED-FD4D-BEC2-145D000A252A}"/>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B95B66E3-FCB9-F343-8AD9-8E85CD93E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A828F-B40C-D54D-975E-96947DB4228F}"/>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41705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950E-4122-0F49-993B-4A0E9D2063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280F3A-4B23-F048-894A-F305161AEF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9DBBD8-40C9-5747-8A5E-C939C4B831F6}"/>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27248D65-2831-7944-B6E9-336B51742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4CD28-6202-694F-8CBD-AF8F253488D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52581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1E12-6130-1E47-9533-2B79BF99BC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00E4EB-31B5-E54E-96D0-B08EDFB5B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1921E0-BA07-B147-8301-EB3BA25DF1A2}"/>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A6565135-6AB9-BC4B-89FD-77C7BA4A5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58A2D-EB3A-CC44-AD50-8643EBED68C4}"/>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091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FF17-54B6-784F-A33C-2D3EE0D1AB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DDD782-670A-C345-BCD8-3A5E75E997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7835AC-EB39-144D-83F2-119F2BACAF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18D39E-FDB1-DF41-B241-D60143B7C255}"/>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7B912189-69B4-1E4A-80F3-EF7CEA465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550DA-EB13-DA47-B9FE-C8E9A85B07D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9711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C847-10AC-0941-853E-340C8F008D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DC6AAD-8AD4-7C47-ACD8-5C9C4B61F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C77FDC-0CBC-7F4D-A90E-BC95FDF8F15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8CF685-1B8A-0446-9E05-961987D6B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7746FE-B319-094B-B40A-D9C94431AC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A69F13-0531-8248-92FF-F04B38014931}"/>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8" name="Footer Placeholder 7">
            <a:extLst>
              <a:ext uri="{FF2B5EF4-FFF2-40B4-BE49-F238E27FC236}">
                <a16:creationId xmlns:a16="http://schemas.microsoft.com/office/drawing/2014/main" id="{8E7792B0-ED6B-F441-A7B7-E6C1E3F6E1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B6FC6-2CE4-7044-916D-81C66B5EE40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4423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4E3D-1DDD-2E4D-9DE3-95E342CF94E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11BDA4B-25FA-3247-AFC4-E161FB6E6D9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4" name="Footer Placeholder 3">
            <a:extLst>
              <a:ext uri="{FF2B5EF4-FFF2-40B4-BE49-F238E27FC236}">
                <a16:creationId xmlns:a16="http://schemas.microsoft.com/office/drawing/2014/main" id="{1C165DB2-1E57-8045-9B3F-BCFDB9EF9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601E73-6D8B-B643-81D7-7929E93D27B7}"/>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0061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69AD3-530B-CB4E-A4F0-528485ACC6F2}"/>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3" name="Footer Placeholder 2">
            <a:extLst>
              <a:ext uri="{FF2B5EF4-FFF2-40B4-BE49-F238E27FC236}">
                <a16:creationId xmlns:a16="http://schemas.microsoft.com/office/drawing/2014/main" id="{BD9FF324-226B-2140-A489-AACE76FEB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82BE3-AD47-E94A-934B-F74122939139}"/>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900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035C-C52D-1147-9CBE-18A5E6957B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332B943-7533-8B42-A347-52A8BB4E6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FE59D7D-86E1-C249-BADB-B2CFE1031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12EDBD-A75A-EC43-A263-A66ED1A9D66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4B2084A6-52FA-DA4A-BEDC-02029B2CB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1987B-4C62-F140-8444-FA9EDDE0D2E1}"/>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128292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6950-A893-4647-81EA-21956C037F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EA2FA37-2D37-F045-A70A-9A0CF499A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4A3FE-1A0F-F34B-AF62-B5DD7960A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685033-EA73-2D4D-9FDF-784701F611F5}"/>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495EB513-35D3-2A44-A863-F36CB9149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64B82-42CB-B24B-9507-2D8B0632937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42207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D37C8-E054-4B4D-9A68-DB2EA6A01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AFD184-DA4B-F543-B566-F08598071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04EB0C-CCA1-384A-ACD9-2F32C5408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EB536701-6F84-924D-AFEF-22FF637E8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38145-295C-424F-84B1-79FF7C533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36C2D-927A-8248-8166-099E48E0B834}" type="slidenum">
              <a:rPr lang="en-US" smtClean="0"/>
              <a:t>‹#›</a:t>
            </a:fld>
            <a:endParaRPr lang="en-US"/>
          </a:p>
        </p:txBody>
      </p:sp>
    </p:spTree>
    <p:extLst>
      <p:ext uri="{BB962C8B-B14F-4D97-AF65-F5344CB8AC3E}">
        <p14:creationId xmlns:p14="http://schemas.microsoft.com/office/powerpoint/2010/main" val="1240499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ideo" Target="https://www.youtube.com/embed/mq1hHL8ezOg?feature=oembed" TargetMode="Externa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en.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a:t>ft.Middleware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de-DE"/>
              <a:t>unsere Lösung für Kassenhersteller</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3533" y="1690688"/>
            <a:ext cx="9643364" cy="4613402"/>
          </a:xfr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Sonderbelege </a:t>
            </a:r>
            <a:br>
              <a:rPr lang="de-DE" sz="2800" dirty="0"/>
            </a:br>
            <a:r>
              <a:rPr lang="de-DE" sz="2000" dirty="0"/>
              <a:t>(aktivieren Funktionalität: Nullbeleg, Initialisierungsbeleg, Tagesabschlussbeleg…)</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5487" y="1690688"/>
            <a:ext cx="8508238" cy="4613402"/>
          </a:xfr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(TSE fällt aus)</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506162"/>
            <a:ext cx="9129600" cy="4618966"/>
          </a:xfrm>
        </p:spPr>
      </p:pic>
    </p:spTree>
    <p:extLst>
      <p:ext uri="{BB962C8B-B14F-4D97-AF65-F5344CB8AC3E}">
        <p14:creationId xmlns:p14="http://schemas.microsoft.com/office/powerpoint/2010/main" val="18174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(TSE ist wieder erreichbar)</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627864"/>
            <a:ext cx="9129600" cy="4375561"/>
          </a:xfrm>
        </p:spPr>
      </p:pic>
    </p:spTree>
    <p:extLst>
      <p:ext uri="{BB962C8B-B14F-4D97-AF65-F5344CB8AC3E}">
        <p14:creationId xmlns:p14="http://schemas.microsoft.com/office/powerpoint/2010/main" val="31492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nicht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42251" y="1442209"/>
            <a:ext cx="6944694" cy="4613402"/>
          </a:xfr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wieder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82007" y="1564249"/>
            <a:ext cx="10600196" cy="4230263"/>
          </a:xfr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Late Signing Mode beenden)</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838200" y="1474797"/>
            <a:ext cx="9717157" cy="4568734"/>
          </a:xfr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Journal</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2298907"/>
            <a:ext cx="8979578" cy="2808427"/>
          </a:xfr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lstStyle/>
          <a:p>
            <a:r>
              <a:rPr lang="de-DE" dirty="0"/>
              <a:t>Erfassung Ihrer POS-Systeme</a:t>
            </a:r>
          </a:p>
          <a:p>
            <a:r>
              <a:rPr lang="de-DE" dirty="0"/>
              <a:t>Konfiguration und </a:t>
            </a:r>
            <a:r>
              <a:rPr lang="de-DE" dirty="0" err="1"/>
              <a:t>Testing</a:t>
            </a:r>
            <a:r>
              <a:rPr lang="de-DE" dirty="0"/>
              <a:t> der Middleware-Integration</a:t>
            </a:r>
          </a:p>
          <a:p>
            <a:r>
              <a:rPr lang="de-DE" dirty="0"/>
              <a:t>Erfassung und Einladung Ihrer Kassenhändler</a:t>
            </a:r>
          </a:p>
          <a:p>
            <a:r>
              <a:rPr lang="de-DE" dirty="0"/>
              <a:t>Vorbereitung des Rollout mit Hilfe von Templates für Ihre Kassenhändler</a:t>
            </a:r>
          </a:p>
          <a:p>
            <a:r>
              <a:rPr lang="de-DE" dirty="0"/>
              <a:t>Unterstützende Materialien für Ihre Kassenhändler</a:t>
            </a:r>
          </a:p>
        </p:txBody>
      </p:sp>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Konfiguration einer Middleware Instanz (Cashbox)</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838201" y="1938338"/>
            <a:ext cx="10515598" cy="4125912"/>
          </a:xfr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lnSpcReduction="10000"/>
          </a:bodyPr>
          <a:lstStyle/>
          <a:p>
            <a:r>
              <a:rPr lang="de-DE" dirty="0"/>
              <a:t>Herausforderungen für Kassenhersteller</a:t>
            </a:r>
          </a:p>
          <a:p>
            <a:r>
              <a:rPr lang="de-DE" dirty="0"/>
              <a:t>ft.Middleware als Lösung</a:t>
            </a:r>
          </a:p>
          <a:p>
            <a:r>
              <a:rPr lang="de-DE" dirty="0"/>
              <a:t>Funktionsweise</a:t>
            </a:r>
          </a:p>
          <a:p>
            <a:r>
              <a:rPr lang="de-DE" dirty="0"/>
              <a:t>Schnittstelle &amp; Datenfluss</a:t>
            </a:r>
          </a:p>
          <a:p>
            <a:r>
              <a:rPr lang="de-DE" dirty="0"/>
              <a:t>Portal und Konfiguration</a:t>
            </a:r>
          </a:p>
          <a:p>
            <a:r>
              <a:rPr lang="de-DE" dirty="0"/>
              <a:t>Demo</a:t>
            </a:r>
          </a:p>
          <a:p>
            <a:r>
              <a:rPr lang="de-DE" dirty="0"/>
              <a:t>Phasen der Integration</a:t>
            </a:r>
          </a:p>
          <a:p>
            <a:r>
              <a:rPr lang="de-DE" dirty="0"/>
              <a:t>Rollout &amp; Templates</a:t>
            </a:r>
          </a:p>
          <a:p>
            <a:r>
              <a:rPr lang="de-DE" dirty="0"/>
              <a:t>Getting started &amp; Dokumentation</a:t>
            </a:r>
          </a:p>
        </p:txBody>
      </p:sp>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Integration der Middleware und </a:t>
            </a:r>
            <a:r>
              <a:rPr lang="de-DE" sz="2800" dirty="0" err="1"/>
              <a:t>Testing</a:t>
            </a:r>
            <a:endParaRPr lang="de-DE" sz="2800" dirty="0"/>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lstStyle/>
          <a:p>
            <a:r>
              <a:rPr lang="de-DE" dirty="0"/>
              <a:t>Testumgebung „Sandbox“</a:t>
            </a:r>
          </a:p>
          <a:p>
            <a:pPr marL="0" indent="0">
              <a:buNone/>
            </a:pPr>
            <a:endParaRPr lang="de-DE" dirty="0"/>
          </a:p>
          <a:p>
            <a:r>
              <a:rPr lang="de-DE" dirty="0"/>
              <a:t>Getting started Guide</a:t>
            </a:r>
          </a:p>
          <a:p>
            <a:pPr lvl="1"/>
            <a:r>
              <a:rPr lang="de-DE" dirty="0"/>
              <a:t>Anlegen einer Cashbox</a:t>
            </a:r>
          </a:p>
          <a:p>
            <a:pPr lvl="1"/>
            <a:r>
              <a:rPr lang="de-DE" dirty="0"/>
              <a:t>Download des Launcher aus dem Portal</a:t>
            </a:r>
          </a:p>
          <a:p>
            <a:pPr lvl="1"/>
            <a:r>
              <a:rPr lang="de-DE" dirty="0"/>
              <a:t>Starten des Launcher (lokal)</a:t>
            </a:r>
          </a:p>
          <a:p>
            <a:pPr lvl="1"/>
            <a:r>
              <a:rPr lang="de-DE" dirty="0"/>
              <a:t>Aufruf der Middleware aus dem POS-System</a:t>
            </a:r>
          </a:p>
          <a:p>
            <a:pPr marL="457200" lvl="1" indent="0">
              <a:buNone/>
            </a:pPr>
            <a:endParaRPr lang="de-DE" dirty="0"/>
          </a:p>
          <a:p>
            <a:r>
              <a:rPr lang="de-DE" dirty="0"/>
              <a:t>Support bei Unterzeichnung der Partnerverträge im Live-Portal</a:t>
            </a:r>
          </a:p>
        </p:txBody>
      </p:sp>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2228850" y="1825625"/>
            <a:ext cx="7735888" cy="435133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Phasen der Integration </a:t>
            </a:r>
            <a:r>
              <a:rPr lang="de-DE" sz="2800"/>
              <a:t>(Empfehlung)</a:t>
            </a:r>
            <a:endParaRPr lang="de-DE" sz="2800"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pPr marL="514350" indent="-514350">
              <a:buAutoNum type="arabicPeriod"/>
            </a:pPr>
            <a:r>
              <a:rPr lang="de-DE" dirty="0"/>
              <a:t>Aufruf der lokalen Middleware</a:t>
            </a:r>
          </a:p>
          <a:p>
            <a:pPr marL="514350" indent="-514350">
              <a:buAutoNum type="arabicPeriod"/>
            </a:pPr>
            <a:r>
              <a:rPr lang="de-DE" dirty="0"/>
              <a:t>Senden der Daten und Verarbeiten der Responses (Kassenbeleg, Nullbeleg, eigene Geschäftsfälle, Kassenabschluss, Tagesende, etc.)</a:t>
            </a:r>
          </a:p>
          <a:p>
            <a:pPr marL="514350" indent="-514350">
              <a:buAutoNum type="arabicPeriod"/>
            </a:pPr>
            <a:r>
              <a:rPr lang="de-DE" dirty="0"/>
              <a:t>Branchenspezifische Diskussion komplexer Geschäftsfälle mit dem fiskaltrust Support Team</a:t>
            </a:r>
          </a:p>
          <a:p>
            <a:pPr marL="514350" indent="-514350">
              <a:buAutoNum type="arabicPeriod"/>
            </a:pPr>
            <a:r>
              <a:rPr lang="de-DE" dirty="0"/>
              <a:t>Einladung der Kassenhändler, Rollout/</a:t>
            </a:r>
            <a:r>
              <a:rPr lang="de-DE" dirty="0" err="1"/>
              <a:t>Templating</a:t>
            </a:r>
            <a:r>
              <a:rPr lang="de-DE" dirty="0"/>
              <a:t> vorbereiten</a:t>
            </a:r>
          </a:p>
          <a:p>
            <a:pPr marL="514350" indent="-514350">
              <a:buAutoNum type="arabicPeriod"/>
            </a:pPr>
            <a:r>
              <a:rPr lang="de-DE" dirty="0"/>
              <a:t>Pilotinstallation</a:t>
            </a:r>
          </a:p>
          <a:p>
            <a:pPr marL="514350" indent="-514350">
              <a:buAutoNum type="arabicPeriod"/>
            </a:pPr>
            <a:r>
              <a:rPr lang="de-DE" dirty="0"/>
              <a:t>Übergabe zum Rollout an Ihre Kassenhersteller</a:t>
            </a:r>
          </a:p>
        </p:txBody>
      </p:sp>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Rollout &amp; Templates</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t>TODO</a:t>
            </a:r>
          </a:p>
        </p:txBody>
      </p:sp>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Getting started &amp; Dokumentation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hlinkClick r:id="rId3"/>
              </a:rPr>
              <a:t>Getting Started Guide Deutsch</a:t>
            </a:r>
            <a:endParaRPr lang="de-DE" dirty="0"/>
          </a:p>
          <a:p>
            <a:r>
              <a:rPr lang="de-DE" dirty="0">
                <a:hlinkClick r:id="rId4"/>
              </a:rPr>
              <a:t>Getting Started Guide English</a:t>
            </a:r>
            <a:endParaRPr lang="de-DE" dirty="0"/>
          </a:p>
          <a:p>
            <a:r>
              <a:rPr lang="de-DE" dirty="0">
                <a:hlinkClick r:id="rId5"/>
              </a:rPr>
              <a:t>Produktbeschreibung</a:t>
            </a:r>
            <a:endParaRPr lang="de-DE" dirty="0"/>
          </a:p>
          <a:p>
            <a:r>
              <a:rPr lang="de-DE" dirty="0">
                <a:hlinkClick r:id="rId6"/>
              </a:rPr>
              <a:t>docs.fiskaltrust.cloud</a:t>
            </a:r>
            <a:endParaRPr lang="de-DE" dirty="0"/>
          </a:p>
          <a:p>
            <a:r>
              <a:rPr lang="de-DE" dirty="0">
                <a:hlinkClick r:id="rId7"/>
              </a:rPr>
              <a:t>Github </a:t>
            </a:r>
            <a:r>
              <a:rPr lang="de-DE" dirty="0" err="1">
                <a:hlinkClick r:id="rId7"/>
              </a:rPr>
              <a:t>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Fiskalisierung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a:buFont typeface="Symbol" pitchFamily="2" charset="2"/>
              <a:buChar char="Þ"/>
            </a:pPr>
            <a:r>
              <a:rPr lang="de-DE" dirty="0"/>
              <a:t>Konformität mit den nationalen Gesetzen implementieren</a:t>
            </a:r>
          </a:p>
          <a:p>
            <a:pPr marL="0" indent="0">
              <a:buNone/>
            </a:pPr>
            <a:endParaRPr lang="de-DE" dirty="0"/>
          </a:p>
          <a:p>
            <a:pPr>
              <a:buFont typeface="Symbol" pitchFamily="2" charset="2"/>
              <a:buChar char="Þ"/>
            </a:pPr>
            <a:r>
              <a:rPr lang="de-DE" dirty="0"/>
              <a:t>Dennoch sollen die Kosten der Kassenbetreiber für das Kassensystem nicht steigen </a:t>
            </a:r>
          </a:p>
        </p:txBody>
      </p:sp>
    </p:spTree>
    <p:extLst>
      <p:ext uri="{BB962C8B-B14F-4D97-AF65-F5344CB8AC3E}">
        <p14:creationId xmlns:p14="http://schemas.microsoft.com/office/powerpoint/2010/main" val="368187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in Deutschland</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r>
              <a:rPr lang="de-DE" dirty="0"/>
              <a:t>Neue Pflichten für Kassensysteme (01.01.2020)</a:t>
            </a:r>
          </a:p>
          <a:p>
            <a:pPr lvl="1"/>
            <a:r>
              <a:rPr lang="de-DE" dirty="0"/>
              <a:t>Einzelaufzeichnung</a:t>
            </a:r>
          </a:p>
          <a:p>
            <a:pPr lvl="1"/>
            <a:r>
              <a:rPr lang="de-DE" dirty="0"/>
              <a:t>TSE-Pflicht</a:t>
            </a:r>
          </a:p>
          <a:p>
            <a:pPr lvl="1"/>
            <a:r>
              <a:rPr lang="de-DE" dirty="0"/>
              <a:t>Archivierung</a:t>
            </a:r>
          </a:p>
          <a:p>
            <a:pPr lvl="1"/>
            <a:r>
              <a:rPr lang="de-DE" dirty="0"/>
              <a:t>Belegausgabepflicht</a:t>
            </a:r>
          </a:p>
          <a:p>
            <a:pPr lvl="1"/>
            <a:r>
              <a:rPr lang="de-DE" dirty="0"/>
              <a:t>Meldepflicht </a:t>
            </a:r>
          </a:p>
          <a:p>
            <a:endParaRPr lang="de-DE" dirty="0"/>
          </a:p>
          <a:p>
            <a:r>
              <a:rPr lang="de-DE" dirty="0"/>
              <a:t>Integration einer oder mehrerer TSE-Lösungen</a:t>
            </a:r>
          </a:p>
          <a:p>
            <a:r>
              <a:rPr lang="de-DE" dirty="0"/>
              <a:t>Anpassungen für DSFinV-K</a:t>
            </a:r>
          </a:p>
        </p:txBody>
      </p:sp>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fontScale="92500" lnSpcReduction="10000"/>
          </a:bodyPr>
          <a:lstStyle/>
          <a:p>
            <a:pPr marL="0" indent="0">
              <a:buNone/>
            </a:pPr>
            <a:r>
              <a:rPr lang="de-DE" dirty="0"/>
              <a:t>Compliance-As-A-Service durch Integration ins Kassensystem.</a:t>
            </a:r>
          </a:p>
          <a:p>
            <a:pPr marL="0" indent="0">
              <a:buNone/>
            </a:pPr>
            <a:endParaRPr lang="de-DE" dirty="0"/>
          </a:p>
          <a:p>
            <a:pPr marL="0" indent="0">
              <a:buNone/>
            </a:pPr>
            <a:r>
              <a:rPr lang="de-DE" u="sng" dirty="0"/>
              <a:t>Vorteile:</a:t>
            </a:r>
          </a:p>
          <a:p>
            <a:r>
              <a:rPr lang="de-DE" dirty="0"/>
              <a:t>International gleiche Schnittstelle (DE, AT, FR)</a:t>
            </a:r>
          </a:p>
          <a:p>
            <a:r>
              <a:rPr lang="de-DE" dirty="0"/>
              <a:t>In Deutschland: Anbindung aller TSE-Lösungen</a:t>
            </a:r>
          </a:p>
          <a:p>
            <a:r>
              <a:rPr lang="de-DE" dirty="0"/>
              <a:t>Export der Daten in den gesetzlich vorgegebenen Formaten</a:t>
            </a:r>
          </a:p>
          <a:p>
            <a:r>
              <a:rPr lang="de-DE" dirty="0"/>
              <a:t>„As-A-Service“, d.h. immer automatisch konform mit den aktuellen Anforderungen des entsprechenden Marktes</a:t>
            </a:r>
          </a:p>
          <a:p>
            <a:r>
              <a:rPr lang="de-DE" dirty="0"/>
              <a:t>Kann lokal oder im Rechenzentrum betrieben werden</a:t>
            </a:r>
          </a:p>
          <a:p>
            <a:r>
              <a:rPr lang="de-DE" dirty="0"/>
              <a:t>Kostenlos</a:t>
            </a:r>
          </a:p>
        </p:txBody>
      </p:sp>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Wieso ist die ft.Middleware kostenlos?</a:t>
            </a:r>
          </a:p>
          <a:p>
            <a:pPr marL="0" indent="0">
              <a:buNone/>
            </a:pPr>
            <a:endParaRPr lang="de-DE" dirty="0"/>
          </a:p>
          <a:p>
            <a:r>
              <a:rPr lang="de-DE" dirty="0"/>
              <a:t>erleichtert die „make or buy“ Entscheidung</a:t>
            </a:r>
          </a:p>
          <a:p>
            <a:r>
              <a:rPr lang="de-DE" dirty="0"/>
              <a:t>fiskaltrust bietet dafür über Kassenhändler Fiskalisierungsprodukte für Kassenbetreiber an, z.B.:</a:t>
            </a:r>
          </a:p>
          <a:p>
            <a:pPr lvl="1"/>
            <a:r>
              <a:rPr lang="de-DE" dirty="0"/>
              <a:t>Revisionssichere Archivierung der Daten</a:t>
            </a:r>
          </a:p>
          <a:p>
            <a:pPr lvl="1"/>
            <a:r>
              <a:rPr lang="de-DE" dirty="0"/>
              <a:t>Automatisierte Meldungen ans Finanzamt</a:t>
            </a:r>
          </a:p>
          <a:p>
            <a:pPr lvl="1"/>
            <a:r>
              <a:rPr lang="de-DE" dirty="0"/>
              <a:t>Sorglos-Pakete mit und ohne TSE As-A-Service</a:t>
            </a:r>
          </a:p>
        </p:txBody>
      </p:sp>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Funktionsweise</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1825625"/>
            <a:ext cx="8979579" cy="4351337"/>
          </a:xfr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Echo</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2298906"/>
            <a:ext cx="8979578" cy="2808427"/>
          </a:xfr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1684563"/>
            <a:ext cx="8979578" cy="4037114"/>
          </a:xfr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2824</TotalTime>
  <Words>2510</Words>
  <Application>Microsoft Macintosh PowerPoint</Application>
  <PresentationFormat>Widescreen</PresentationFormat>
  <Paragraphs>212</Paragraphs>
  <Slides>24</Slides>
  <Notes>23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Symbol</vt:lpstr>
      <vt:lpstr>Office Theme</vt:lpstr>
      <vt:lpstr>ft.Middleware</vt:lpstr>
      <vt:lpstr>Agenda</vt:lpstr>
      <vt:lpstr>Herausforderung Fiskalisierung</vt:lpstr>
      <vt:lpstr>Herausforderung in Deutschland</vt:lpstr>
      <vt:lpstr>ft.Middleware als Lösung</vt:lpstr>
      <vt:lpstr>ft.Middleware als Lösung</vt:lpstr>
      <vt:lpstr>Funktionsweise</vt:lpstr>
      <vt:lpstr>Echo</vt:lpstr>
      <vt:lpstr>Sign</vt:lpstr>
      <vt:lpstr>Datenfluss Sign</vt:lpstr>
      <vt:lpstr>Datenfluss Sign: Sonderbelege  (aktivieren Funktionalität: Nullbeleg, Initialisierungsbeleg, Tagesabschlussbeleg…) </vt:lpstr>
      <vt:lpstr>Datenfluss Sign: im Fehlerfall (TSE fällt aus) </vt:lpstr>
      <vt:lpstr>Datenfluss Sign: im Fehlerfall (TSE ist wieder erreichbar) </vt:lpstr>
      <vt:lpstr>Datenfluss Sign: im Fehlerfall (ft.Middleware fällt aus -  nicht erreichbar) </vt:lpstr>
      <vt:lpstr>Datenfluss Sign: im Fehlerfall (ft.Middleware fällt aus – wieder erreichbar) </vt:lpstr>
      <vt:lpstr>Datenfluss Sign: im Fehlerfall (ft.Middleware fällt aus – Late Signing Mode beenden) </vt:lpstr>
      <vt:lpstr>Journal</vt:lpstr>
      <vt:lpstr>Portal</vt:lpstr>
      <vt:lpstr>Konfiguration einer Middleware Instanz (Cashbox)</vt:lpstr>
      <vt:lpstr>Integration der Middleware und Testing</vt:lpstr>
      <vt:lpstr>Middleware - Demo</vt:lpstr>
      <vt:lpstr>Phasen der Integration (Empfehlung)</vt:lpstr>
      <vt:lpstr>Rollout &amp; Templates</vt:lpstr>
      <vt:lpstr>Getting started &amp; Dokumentation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ft.Middleware</dc:title>
  <dc:creator>Christian Rogobete</dc:creator>
  <cp:lastModifiedBy>Christian Rogobete</cp:lastModifiedBy>
  <cp:revision>216</cp:revision>
  <dcterms:created xsi:type="dcterms:W3CDTF">2020-08-07T09:00:55Z</dcterms:created>
  <dcterms:modified xsi:type="dcterms:W3CDTF">2020-08-18T14:20:05Z</dcterms:modified>
</cp:coreProperties>
</file>