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296" r:id="rId16"/>
    <p:sldId id="30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19"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296"/>
            <p14:sldId id="301"/>
            <p14:sldId id="297"/>
            <p14:sldId id="299"/>
            <p14:sldId id="300"/>
            <p14:sldId id="303"/>
            <p14:sldId id="305"/>
            <p14:sldId id="306"/>
            <p14:sldId id="307"/>
            <p14:sldId id="308"/>
            <p14:sldId id="309"/>
            <p14:sldId id="310"/>
            <p14:sldId id="312"/>
            <p14:sldId id="313"/>
            <p14:sldId id="314"/>
            <p14:sldId id="317"/>
            <p14:sldId id="318"/>
            <p14:sldId id="319"/>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672483"/>
    <a:srgbClr val="96C11F"/>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43" autoAdjust="0"/>
    <p:restoredTop sz="51429" autoAdjust="0"/>
  </p:normalViewPr>
  <p:slideViewPr>
    <p:cSldViewPr snapToGrid="0">
      <p:cViewPr varScale="1">
        <p:scale>
          <a:sx n="62" d="100"/>
          <a:sy n="62" d="100"/>
        </p:scale>
        <p:origin x="2400"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dirty="0"/>
            <a:t>Hersteller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dirty="0"/>
            <a:t>Einladungs- E-Mail an die Händler (über POS System)</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de-DE"/>
        </a:p>
      </dgm:t>
    </dgm:pt>
    <dgm:pt modelId="{A4305718-53E2-4A7F-804A-6F3B3A68EDA1}">
      <dgm:prSet phldrT="[Text]"/>
      <dgm:spPr>
        <a:ln>
          <a:solidFill>
            <a:srgbClr val="FFB100"/>
          </a:solidFill>
        </a:ln>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a:ln>
          <a:solidFill>
            <a:srgbClr val="96C11F"/>
          </a:solidFill>
        </a:ln>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a:ln>
          <a:solidFill>
            <a:srgbClr val="FFB100"/>
          </a:solidFill>
        </a:ln>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a:ln>
          <a:solidFill>
            <a:srgbClr val="FFB100"/>
          </a:solidFill>
        </a:ln>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GB"/>
        </a:p>
      </dgm:t>
    </dgm:pt>
    <dgm:pt modelId="{20741808-44F9-9443-B020-C2DBEB25E341}">
      <dgm:prSet phldrT="[Text]"/>
      <dgm:spPr>
        <a:ln>
          <a:solidFill>
            <a:srgbClr val="96C11F"/>
          </a:solidFill>
        </a:ln>
      </dgm:spPr>
      <dgm:t>
        <a:bodyPr/>
        <a:lstStyle/>
        <a:p>
          <a:r>
            <a:rPr lang="de-DE" dirty="0"/>
            <a:t>csv-file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a:ln>
          <a:solidFill>
            <a:srgbClr val="96C11F"/>
          </a:solidFill>
        </a:ln>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a:ln>
          <a:solidFill>
            <a:srgbClr val="96C11F"/>
          </a:solidFill>
        </a:ln>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a:ln>
          <a:solidFill>
            <a:srgbClr val="96C11F"/>
          </a:solidFill>
        </a:ln>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r>
            <a:rPr lang="de-DE" dirty="0"/>
            <a:t>Kooperationsvertrag unterzeichnen</a:t>
          </a:r>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dirty="0"/>
            <a:t>POS System erfassen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96C11F"/>
          </a:solidFill>
        </a:ln>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1CF67A3-9BC0-1242-9196-8912F5A617D7}">
      <dgm:prSet phldrT="[Text]"/>
      <dgm:spPr>
        <a:ln>
          <a:solidFill>
            <a:srgbClr val="96C11F"/>
          </a:solidFill>
        </a:ln>
      </dgm:spPr>
      <dgm:t>
        <a:bodyPr/>
        <a:lstStyle/>
        <a:p>
          <a:r>
            <a:rPr lang="de-DE" dirty="0"/>
            <a:t>Erfassung der Stammdaten</a:t>
          </a:r>
        </a:p>
      </dgm:t>
    </dgm:pt>
    <dgm:pt modelId="{3FF7A8DB-9988-5044-9E93-C81917AAC0FF}" type="parTrans" cxnId="{B3984AAB-AFAF-2F42-8133-008A77AF9120}">
      <dgm:prSet/>
      <dgm:spPr/>
      <dgm:t>
        <a:bodyPr/>
        <a:lstStyle/>
        <a:p>
          <a:endParaRPr lang="en-GB"/>
        </a:p>
      </dgm:t>
    </dgm:pt>
    <dgm:pt modelId="{B3C94415-B5AD-2B43-BE5D-47482D2599A5}" type="sibTrans" cxnId="{B3984AAB-AFAF-2F42-8133-008A77AF9120}">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35B50685-B93A-234E-B61A-517A51DE476F}" type="presOf" srcId="{41CF67A3-9BC0-1242-9196-8912F5A617D7}" destId="{F5911F88-6D16-4946-B5AD-4CB523ADAA0D}" srcOrd="1" destOrd="1" presId="urn:microsoft.com/office/officeart/2005/8/layout/hProcess4"/>
    <dgm:cxn modelId="{DDC67486-FA59-ED49-988E-A25F5AF8168D}" type="presOf" srcId="{E5852962-6E45-A643-BB41-0565DE04E888}" destId="{F5911F88-6D16-4946-B5AD-4CB523ADAA0D}" srcOrd="1" destOrd="2"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4E6CEA9-341A-B940-8590-8E27469D32D7}" type="presOf" srcId="{41CF67A3-9BC0-1242-9196-8912F5A617D7}" destId="{F0B01F51-E46F-DA4B-88E1-9F10333DC2ED}" srcOrd="0" destOrd="1" presId="urn:microsoft.com/office/officeart/2005/8/layout/hProcess4"/>
    <dgm:cxn modelId="{B3984AAB-AFAF-2F42-8133-008A77AF9120}" srcId="{939A1577-2324-43EB-B7C5-B0BEC8FE22DE}" destId="{41CF67A3-9BC0-1242-9196-8912F5A617D7}" srcOrd="1" destOrd="0" parTransId="{3FF7A8DB-9988-5044-9E93-C81917AAC0FF}" sibTransId="{B3C94415-B5AD-2B43-BE5D-47482D2599A5}"/>
    <dgm:cxn modelId="{56DA8AB2-6975-BF45-BECC-227E54288CC6}" type="presOf" srcId="{E5852962-6E45-A643-BB41-0565DE04E888}" destId="{F0B01F51-E46F-DA4B-88E1-9F10333DC2ED}" srcOrd="0" destOrd="2"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2"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Kooperationsvertrag unterzeichnen</a:t>
          </a:r>
        </a:p>
        <a:p>
          <a:pPr marL="57150" lvl="1" indent="-57150" algn="l" defTabSz="488950">
            <a:lnSpc>
              <a:spcPct val="90000"/>
            </a:lnSpc>
            <a:spcBef>
              <a:spcPct val="0"/>
            </a:spcBef>
            <a:spcAft>
              <a:spcPct val="15000"/>
            </a:spcAft>
            <a:buChar char="•"/>
          </a:pPr>
          <a:r>
            <a:rPr lang="de-DE" sz="1100" kern="1200" dirty="0"/>
            <a:t>POS System erfassen</a:t>
          </a:r>
        </a:p>
        <a:p>
          <a:pPr marL="57150" lvl="1" indent="-57150" algn="l" defTabSz="488950">
            <a:lnSpc>
              <a:spcPct val="90000"/>
            </a:lnSpc>
            <a:spcBef>
              <a:spcPct val="0"/>
            </a:spcBef>
            <a:spcAft>
              <a:spcPct val="15000"/>
            </a:spcAft>
            <a:buChar char="•"/>
          </a:pPr>
          <a:r>
            <a:rPr lang="de-DE" sz="1100" kern="1200" dirty="0"/>
            <a:t>Einladungs- E-Mail an die Händler (über POS System)</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Hersteller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E-Mail Link</a:t>
          </a:r>
        </a:p>
        <a:p>
          <a:pPr marL="57150" lvl="1" indent="-57150" algn="l" defTabSz="488950">
            <a:lnSpc>
              <a:spcPct val="90000"/>
            </a:lnSpc>
            <a:spcBef>
              <a:spcPct val="0"/>
            </a:spcBef>
            <a:spcAft>
              <a:spcPct val="15000"/>
            </a:spcAft>
            <a:buChar char="•"/>
          </a:pPr>
          <a:r>
            <a:rPr lang="de-DE" sz="1100" kern="1200" dirty="0"/>
            <a:t>Passwort setzen</a:t>
          </a:r>
        </a:p>
        <a:p>
          <a:pPr marL="57150" lvl="1" indent="-57150" algn="l" defTabSz="488950">
            <a:lnSpc>
              <a:spcPct val="90000"/>
            </a:lnSpc>
            <a:spcBef>
              <a:spcPct val="0"/>
            </a:spcBef>
            <a:spcAft>
              <a:spcPct val="15000"/>
            </a:spcAft>
            <a:buChar char="•"/>
          </a:pPr>
          <a:r>
            <a:rPr lang="de-DE" sz="1100" kern="1200" dirty="0"/>
            <a:t>Vertrag unterzeichnen</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csv-file Erstellen (Masseneinladung der Betreiber)</a:t>
          </a:r>
        </a:p>
        <a:p>
          <a:pPr marL="57150" lvl="1" indent="-57150" algn="l" defTabSz="488950">
            <a:lnSpc>
              <a:spcPct val="90000"/>
            </a:lnSpc>
            <a:spcBef>
              <a:spcPct val="0"/>
            </a:spcBef>
            <a:spcAft>
              <a:spcPct val="15000"/>
            </a:spcAft>
            <a:buChar char="•"/>
          </a:pPr>
          <a:r>
            <a:rPr lang="de-DE" sz="1100" kern="1200" dirty="0"/>
            <a:t>Einladungs- E-Mail an die Kassenbetreiber</a:t>
          </a:r>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E-Mail Link</a:t>
          </a:r>
        </a:p>
        <a:p>
          <a:pPr marL="57150" lvl="1" indent="-57150" algn="l" defTabSz="488950">
            <a:lnSpc>
              <a:spcPct val="90000"/>
            </a:lnSpc>
            <a:spcBef>
              <a:spcPct val="0"/>
            </a:spcBef>
            <a:spcAft>
              <a:spcPct val="15000"/>
            </a:spcAft>
            <a:buChar char="•"/>
          </a:pPr>
          <a:r>
            <a:rPr lang="de-DE" sz="1100" kern="1200" dirty="0"/>
            <a:t>Passwort setzen</a:t>
          </a:r>
        </a:p>
        <a:p>
          <a:pPr marL="57150" lvl="1" indent="-57150" algn="l" defTabSz="488950">
            <a:lnSpc>
              <a:spcPct val="90000"/>
            </a:lnSpc>
            <a:spcBef>
              <a:spcPct val="0"/>
            </a:spcBef>
            <a:spcAft>
              <a:spcPct val="15000"/>
            </a:spcAft>
            <a:buChar char="•"/>
          </a:pPr>
          <a:r>
            <a:rPr lang="de-DE" sz="1100" kern="1200" dirty="0"/>
            <a:t>Vertrag unterzeichnen</a:t>
          </a:r>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Betreiber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Zugriffoptionen auf Betreiberkonto</a:t>
          </a:r>
        </a:p>
        <a:p>
          <a:pPr marL="57150" lvl="1" indent="-57150" algn="l" defTabSz="488950">
            <a:lnSpc>
              <a:spcPct val="90000"/>
            </a:lnSpc>
            <a:spcBef>
              <a:spcPct val="0"/>
            </a:spcBef>
            <a:spcAft>
              <a:spcPct val="15000"/>
            </a:spcAft>
            <a:buChar char="•"/>
          </a:pPr>
          <a:r>
            <a:rPr lang="de-DE" sz="1100" kern="1200" dirty="0"/>
            <a:t>Erfassung der Stammdaten</a:t>
          </a:r>
        </a:p>
        <a:p>
          <a:pPr marL="57150" lvl="1" indent="-57150" algn="l" defTabSz="488950">
            <a:lnSpc>
              <a:spcPct val="90000"/>
            </a:lnSpc>
            <a:spcBef>
              <a:spcPct val="0"/>
            </a:spcBef>
            <a:spcAft>
              <a:spcPct val="15000"/>
            </a:spcAft>
            <a:buChar char="•"/>
          </a:pPr>
          <a:endParaRPr lang="de-DE" sz="11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20.10.20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Die Eingabestation des POS System sammelt die Charge- und PayItems für den Request. </a:t>
            </a:r>
          </a:p>
          <a:p>
            <a:pPr marL="228600" indent="-228600">
              <a:buAutoNum type="arabicPeriod"/>
            </a:pPr>
            <a:r>
              <a:rPr lang="de-DE" noProof="0" dirty="0"/>
              <a:t>Der POS System Server sollte die Daten lokal persistieren. Das Persistieren der Daten ist wichtig, weil die Request-Daten nicht von der ft.Middleware zurückgesendet werden. Zudem ist die lokale Archivierung essentiell für den Fall, dass die fiskaltrust Archivierung nicht verfügbar ist.</a:t>
            </a:r>
          </a:p>
          <a:p>
            <a:pPr marL="228600" indent="-228600">
              <a:buAutoNum type="arabicPeriod"/>
            </a:pPr>
            <a:r>
              <a:rPr lang="de-DE" noProof="0" dirty="0"/>
              <a:t>Der Server des POS System baut den Request auf und sendet die Daten über die </a:t>
            </a:r>
            <a:r>
              <a:rPr lang="de-DE" noProof="0" dirty="0" err="1"/>
              <a:t>sign</a:t>
            </a:r>
            <a:r>
              <a:rPr lang="de-DE" noProof="0" dirty="0"/>
              <a:t>-Methode an die Queue. Die ft.Middleware prozessiert die Daten, sorgt für die Verkettung, Speicherung, Signierung und Archivierung der Daten</a:t>
            </a:r>
          </a:p>
          <a:p>
            <a:pPr marL="228600" indent="-228600">
              <a:buAutoNum type="arabicPeriod"/>
            </a:pPr>
            <a:r>
              <a:rPr lang="de-DE" noProof="0" dirty="0"/>
              <a:t>Der Server des POS System erhält den Response und prozessiert die darin enthaltenen Daten, die wichtig für den Belegdruck sind.</a:t>
            </a:r>
          </a:p>
          <a:p>
            <a:pPr marL="228600" indent="-228600">
              <a:buAutoNum type="arabicPeriod"/>
            </a:pPr>
            <a:r>
              <a:rPr lang="de-DE" noProof="0" dirty="0"/>
              <a:t>Die erhaltenen Daten werden lokal vom Server des POS System persistiert (siehe dazu auch Pkt. 2)</a:t>
            </a:r>
          </a:p>
          <a:p>
            <a:pPr marL="228600" indent="-228600">
              <a:buAutoNum type="arabicPeriod"/>
            </a:pPr>
            <a:r>
              <a:rPr lang="de-DE" noProof="0" dirty="0"/>
              <a:t>Der Beleg wird in der Eingabestation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Nullbeleg, etc.</a:t>
            </a:r>
          </a:p>
          <a:p>
            <a:endParaRPr lang="de-DE" noProof="0" dirty="0"/>
          </a:p>
          <a:p>
            <a:pPr marL="228600" indent="-228600">
              <a:buAutoNum type="arabicPeriod"/>
            </a:pPr>
            <a:r>
              <a:rPr lang="de-DE" noProof="0" dirty="0"/>
              <a:t>Die Eingabestation des POS System triggert die Funktionalität die ausgeführt werden soll</a:t>
            </a:r>
          </a:p>
          <a:p>
            <a:pPr marL="228600" indent="-228600">
              <a:buAutoNum type="arabicPeriod"/>
            </a:pPr>
            <a:r>
              <a:rPr lang="de-DE" noProof="0" dirty="0"/>
              <a:t>Der Server des POS System persistiert lokal die Daten.</a:t>
            </a:r>
          </a:p>
          <a:p>
            <a:pPr marL="228600" indent="-228600">
              <a:buAutoNum type="arabicPeriod"/>
            </a:pPr>
            <a:r>
              <a:rPr lang="de-DE" noProof="0" dirty="0"/>
              <a:t>Der Server des POS System baut den Request zusammen (Sonderbeleg - je nach Funktionalität die ausgeführt werden soll) und sendet die Daten über die </a:t>
            </a:r>
            <a:r>
              <a:rPr lang="de-DE" noProof="0" dirty="0" err="1"/>
              <a:t>sign</a:t>
            </a:r>
            <a:r>
              <a:rPr lang="de-DE" noProof="0" dirty="0"/>
              <a:t>-Methode an die Queue. Die ft.Middleware führt die angeforderte Funktionalität aus und packt das Ergebnis in den Signatur-Block des Response. </a:t>
            </a:r>
          </a:p>
          <a:p>
            <a:pPr marL="228600" indent="-228600">
              <a:buAutoNum type="arabicPeriod"/>
            </a:pPr>
            <a:r>
              <a:rPr lang="de-DE" noProof="0" dirty="0"/>
              <a:t>Der Server des POS System erhält den Response und prozessiert die darin enthaltenen Daten</a:t>
            </a:r>
          </a:p>
          <a:p>
            <a:pPr marL="228600" indent="-228600">
              <a:buAutoNum type="arabicPeriod"/>
            </a:pPr>
            <a:r>
              <a:rPr lang="de-DE" noProof="0" dirty="0"/>
              <a:t>Die erhaltenen Daten werden lokal persistiert</a:t>
            </a:r>
          </a:p>
          <a:p>
            <a:pPr marL="228600" indent="-228600">
              <a:buAutoNum type="arabicPeriod"/>
            </a:pPr>
            <a:r>
              <a:rPr lang="de-DE" noProof="0" dirty="0"/>
              <a:t>Der Beleg wird erstellt und gedruckt (er enthält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 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persistiert lokal die Daten.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de-DE" noProof="0" dirty="0"/>
              <a:t>Das  POS System baut den Request auf und sendet die Daten über die </a:t>
            </a:r>
            <a:r>
              <a:rPr lang="de-DE" noProof="0" dirty="0" err="1"/>
              <a:t>Sign</a:t>
            </a:r>
            <a:r>
              <a:rPr lang="de-DE" noProof="0" dirty="0"/>
              <a:t>-Methode an die Queue. Die TSE ist jedoch für die SCU nicht erreichbar. Deshalb gibt die Queue den Status </a:t>
            </a:r>
            <a:r>
              <a:rPr lang="de-DE" noProof="0" dirty="0" err="1"/>
              <a:t>ft.State</a:t>
            </a:r>
            <a:r>
              <a:rPr lang="de-DE" noProof="0" dirty="0"/>
              <a:t> = 0x02 im Response zurück. Dem Signaturblock im Response wird die Notiz “TSE Kommunikation ausgefallen“ hinzugefügt.</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160655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wahrscheinlich wieder erreichbar ist, muss das POS System einen Nullbeleg (Sonderbeleg der Funktionalität ausführt) an die Queue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a:solidFill>
                  <a:schemeClr val="tx1"/>
                </a:solidFill>
                <a:effectLst/>
                <a:latin typeface="+mn-lt"/>
                <a:ea typeface="+mn-ea"/>
                <a:cs typeface="+mn-cs"/>
              </a:rPr>
              <a:t>perative Geschäft nicht durch Timeouts zu stören</a:t>
            </a:r>
            <a:r>
              <a:rPr lang="de-DE" noProof="0" dirty="0"/>
              <a:t>. Wird nun ein Nullbeleg an Queue gesendet, so versucht die SCU die Kommunikation mit der TSE wiederherzustellen. Klappt die Kommunikation weiterhin nicht, so wird weiterhin der ftState =  0x02 (TSE Kommunikation ausgefallen) von der Queue im Response zurückgegeben. Klappt die Kommunikation wieder, so wird an das  POS System der ftState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a:t>
            </a:r>
            <a:r>
              <a:rPr lang="de-DE" b="1" noProof="0" dirty="0"/>
              <a:t>nicht</a:t>
            </a:r>
            <a:r>
              <a:rPr lang="de-DE" noProof="0" dirty="0"/>
              <a:t> erneut an die Queue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91838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Queue von dem POS System nicht erreicht werden:</a:t>
            </a:r>
          </a:p>
          <a:p>
            <a:r>
              <a:rPr lang="de-DE" noProof="0" dirty="0"/>
              <a:t>4. Die Requests müssen markiert werden um später wieder an die Queue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Queue wieder erreichbar ist, werden vom POS System im sogenannten „Late Signing Mode“ die zuvor zum Wiederholen markierten Requests an die Queue gesendet (Nacherfassung der Belegdaten). Jeder Request wird dabei über ein Flag markiert (ftReceiptCase + „failed receipt“ Flag - 0x0000000000010000).</a:t>
            </a:r>
          </a:p>
          <a:p>
            <a:endParaRPr lang="de-DE" noProof="0" dirty="0"/>
          </a:p>
          <a:p>
            <a:r>
              <a:rPr lang="de-DE" noProof="0" dirty="0"/>
              <a:t>Sobald die Queue den ersten markierten Request erhält wechselt sie in den „Late Signing Mode“. Es können nun vom  POS System weitere Requests in diesem Modus gesendet werden. Die ft.Middleware antwortet mit den ftState 0x08 was soviel bedeutet, dass sie sich im „Late Signing Mode“ befindet. Um den „Late Signing Mode“ zu verlassen muss das  POS System einen Nullbeleg an die ft.Middleware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(Nacherfassung der Belegdaten) zu beenden muss das POS System einen Nullbeleg an die Queue senden. Die Queue antwortet mit dem ftState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 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a:solidFill>
                  <a:schemeClr val="tx1"/>
                </a:solidFill>
                <a:effectLst/>
                <a:latin typeface="+mn-lt"/>
                <a:ea typeface="+mn-ea"/>
                <a:cs typeface="+mn-cs"/>
              </a:rPr>
              <a:t>DSFinV-K-File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ft.Middleware Instanz wird über eine sogenannte </a:t>
            </a:r>
            <a:r>
              <a:rPr lang="de-DE" noProof="0" dirty="0" err="1"/>
              <a:t>Cashbox</a:t>
            </a:r>
            <a:r>
              <a:rPr lang="de-DE" noProof="0" dirty="0"/>
              <a:t> im Portal vorgenommen.</a:t>
            </a:r>
          </a:p>
          <a:p>
            <a:endParaRPr lang="de-DE" noProof="0" dirty="0"/>
          </a:p>
          <a:p>
            <a:r>
              <a:rPr lang="de-DE" sz="1200" b="0" i="0" kern="1200" dirty="0">
                <a:solidFill>
                  <a:schemeClr val="tx1"/>
                </a:solidFill>
                <a:effectLst/>
                <a:latin typeface="+mn-lt"/>
                <a:ea typeface="+mn-ea"/>
                <a:cs typeface="+mn-cs"/>
              </a:rPr>
              <a:t>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ist ein Konfigurationscontainer, der die Konfiguration der einzelnen Komponenten der ft.Middleware beinhaltet. Über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können die Konfigurationen miteinander verbunden werden. So kann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senden Sie Ihre Belegdaten und erhalten Signaturen und andere Daten zurück. Hier muss der Kommunikations-Endpunkt und die </a:t>
            </a:r>
            <a:r>
              <a:rPr lang="de-DE" sz="1200" b="0" i="0" kern="1200" dirty="0" err="1">
                <a:solidFill>
                  <a:schemeClr val="tx1"/>
                </a:solidFill>
                <a:effectLst/>
                <a:latin typeface="+mn-lt"/>
                <a:ea typeface="+mn-ea"/>
                <a:cs typeface="+mn-cs"/>
              </a:rPr>
              <a:t>Persistenzschicht</a:t>
            </a:r>
            <a:r>
              <a:rPr lang="de-DE" sz="1200" b="0" i="0" kern="1200" dirty="0">
                <a:solidFill>
                  <a:schemeClr val="tx1"/>
                </a:solidFill>
                <a:effectLst/>
                <a:latin typeface="+mn-lt"/>
                <a:ea typeface="+mn-ea"/>
                <a:cs typeface="+mn-cs"/>
              </a:rPr>
              <a:t> konfiguriert werden. </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Creation Unit, deutsch: Signatur-Erstellungs-Einheit) ist eine Komponente der ft.Middelware, die für die Signierung zuständig ist. In Deutschland übernimmt sie die Kommunikation mit der TSE, die schlussendlich die Signierung vornimmt. Je nachdem welche TSE Sie benutzen möchten, benötigt die SCU eine entsprechende Konfiguration um auf diese zugreifen zu können. Zudem muss der Kommunikations-Endpunkt konfiguriert werden, damit eine oder mehrere Queues darauf zugreifen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beinhaltet die benötigten Konfigurationen und verbindet diese miteinander. Jede Middleware Instanz benötigt eine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provisorisch,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Entitlements im ft.Shop</a:t>
            </a:r>
          </a:p>
          <a:p>
            <a:r>
              <a:rPr lang="de-DE" dirty="0"/>
              <a:t>Kassenhändler (Sales) verkaufen Add-On Produkte (z.B. Sorglos-Paket) an die Kassenbetreiber. Diese können über die Entitlements an die Betreiber zugewiesen werden.</a:t>
            </a:r>
          </a:p>
          <a:p>
            <a:r>
              <a:rPr lang="de-DE" dirty="0"/>
              <a:t>Kassenhersteller und Händler (Techniker) besprechen Rolloutszenarien, erstellen Konfigurationstemplates für den Massenrollout im ft.Portal und geben diese frei. Sie erscheinen daraufhin im ft.Shop des Kassenbetreibers.</a:t>
            </a:r>
          </a:p>
          <a:p>
            <a:r>
              <a:rPr lang="de-DE" dirty="0"/>
              <a:t>Kassenhändler (Techniker) installieren vor Ort beim Betreiber mit Hilfe der zuvor angelegten Templates. Beim Auschecken des Template im ft.Shop des Betreibers wird automatisch vom ft.Portal ein Konfigurationscontainer (CashBox) angelegt.</a:t>
            </a:r>
          </a:p>
          <a:p>
            <a:r>
              <a:rPr lang="de-DE" dirty="0"/>
              <a:t>Sales-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Checkout des Template im ft.Shop des Betreibers vom ft.Portal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32832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Seit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(DSFinV-K)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(mindestens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Komponente „Queue“ über das iPOS Interface. </a:t>
            </a:r>
          </a:p>
          <a:p>
            <a:r>
              <a:rPr lang="de-DE" noProof="0" dirty="0"/>
              <a:t>Das iPOS Interface ist identisch für alle unterstützen Länder (Länderübergreifend).</a:t>
            </a:r>
          </a:p>
          <a:p>
            <a:r>
              <a:rPr lang="de-DE" noProof="0" dirty="0"/>
              <a:t>Das iPOS Interface ist über REST, gRPC, WCF, TCP-Stream und Serial-Stream erreichbar.</a:t>
            </a:r>
          </a:p>
          <a:p>
            <a:r>
              <a:rPr lang="de-DE" noProof="0" dirty="0"/>
              <a:t>Das iPOS Interface bietet 3 Schnittstellen-Methoden: </a:t>
            </a:r>
            <a:r>
              <a:rPr lang="de-DE" b="1" noProof="0" dirty="0"/>
              <a:t>echo</a:t>
            </a:r>
            <a:r>
              <a:rPr lang="de-DE" noProof="0" dirty="0"/>
              <a:t> (Verfügbarkeit prüfen), </a:t>
            </a:r>
            <a:r>
              <a:rPr lang="de-DE" b="1" noProof="0" dirty="0"/>
              <a:t>sign</a:t>
            </a:r>
            <a:r>
              <a:rPr lang="de-DE" noProof="0" dirty="0"/>
              <a:t> (Signieren der Belegdaten, Absetzen von Sonderbelegen), </a:t>
            </a:r>
            <a:r>
              <a:rPr lang="de-DE" b="1" noProof="0" dirty="0"/>
              <a:t>journal</a:t>
            </a:r>
            <a:r>
              <a:rPr lang="de-DE" noProof="0" dirty="0"/>
              <a:t> (Export von Daten)</a:t>
            </a:r>
          </a:p>
          <a:p>
            <a:r>
              <a:rPr lang="de-DE" noProof="0" dirty="0"/>
              <a:t>Die Requests werden im ft.SecurityMechanism bearbeitet. Dieser ist ein Teil der Queue und kümmert sich um die Erstellung der eindeutigen, fortlaufenden Belegnummer, um die Verkettung der Belegdaten und die Persistenz der Daten.</a:t>
            </a:r>
          </a:p>
          <a:p>
            <a:r>
              <a:rPr lang="de-DE" noProof="0" dirty="0"/>
              <a:t>Die SCU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Queue. </a:t>
            </a:r>
          </a:p>
          <a:p>
            <a:r>
              <a:rPr lang="de-DE" noProof="0" dirty="0"/>
              <a:t>Ist die Queue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Queue.</a:t>
            </a:r>
          </a:p>
          <a:p>
            <a:r>
              <a:rPr lang="de-DE" noProof="0" dirty="0"/>
              <a:t>Die Request-Daten sind in 4 Blöcke aufgeteilt: Request-Headerdaten, Charge-Items, Pay-Items, und Request - Footerdaten.</a:t>
            </a:r>
          </a:p>
          <a:p>
            <a:r>
              <a:rPr lang="de-DE" noProof="0" dirty="0"/>
              <a:t>Bsp. – Request - Headerdaten: Identifikationsnummer des  POS System, Identifikationsnummer des verwendeten Terminal, Referenznummer des Request, etc.</a:t>
            </a:r>
          </a:p>
          <a:p>
            <a:r>
              <a:rPr lang="de-DE" noProof="0" dirty="0"/>
              <a:t>Bsp. – Charge - Item: 1 Bier, 19% MwSt. – Menge, Betrag, ChargeItem-Case (delivery normal, 19%), Zeitpunkt der Bestellung, etc.</a:t>
            </a:r>
          </a:p>
          <a:p>
            <a:r>
              <a:rPr lang="de-DE" noProof="0" dirty="0"/>
              <a:t>Bsp. – Pay - Item: Barzahlung - Betrag, PayItem-Case (Barzahlung), Zeitpunkt der Bezahlung etc.</a:t>
            </a:r>
          </a:p>
          <a:p>
            <a:r>
              <a:rPr lang="de-DE" noProof="0" dirty="0"/>
              <a:t>Bsp. – Request - Footerdaten: Bedienername, Beleg-Case (z.B. „pos-receipt“ oder „zero-receipt“ - Nullbeleg), Referenz zum vorherigen - damit zusammenhängenden Beleg (z.B. bei Storno), Individuelle Daten, etc.</a:t>
            </a:r>
          </a:p>
          <a:p>
            <a:r>
              <a:rPr lang="de-DE" noProof="0" dirty="0"/>
              <a:t>Die Queue prozessiert die Daten, fordert Transaktionsnummer und Signaturen von der SCU an und sendet danach die Response-Daten </a:t>
            </a:r>
            <a:r>
              <a:rPr lang="de-DE" b="0" noProof="0" dirty="0"/>
              <a:t>an das Kassensystem zurück. Wichtigster Block ist hierbei der „Signaturen“ Block. Die hier enthaltenen Daten müssen auf den Beleg gedruckt werden um Compliance sicher zu stellen. </a:t>
            </a:r>
          </a:p>
          <a:p>
            <a:r>
              <a:rPr lang="de-DE" b="1" noProof="0" dirty="0"/>
              <a:t>Die initial an die Queue gesendeten Charge- und PayItem Blöcke werden nicht zurückgesendet</a:t>
            </a:r>
            <a:r>
              <a:rPr lang="de-DE" b="0" noProof="0" dirty="0"/>
              <a:t>! Es werden optional nur zusätzliche Charge- und PayItem Blöcke zurückgesendet. (diese Funktionalität wird jedoch momentan nicht genutzt)</a:t>
            </a:r>
          </a:p>
          <a:p>
            <a:r>
              <a:rPr lang="de-DE" b="0" noProof="0" dirty="0"/>
              <a:t>Bsp. Response-Headerdaten: Identifikation der Verarbeitungskette (Queue-</a:t>
            </a:r>
            <a:r>
              <a:rPr lang="de-DE" b="0" noProof="0" dirty="0" err="1"/>
              <a:t>Id</a:t>
            </a:r>
            <a:r>
              <a:rPr lang="de-DE" b="0" noProof="0" dirty="0"/>
              <a:t>), </a:t>
            </a:r>
            <a:r>
              <a:rPr lang="de-DE" noProof="0" dirty="0"/>
              <a:t>Identifikationsnummer des verwendeten Terminal, </a:t>
            </a:r>
            <a:r>
              <a:rPr lang="de-DE" b="0" noProof="0" dirty="0"/>
              <a:t>Referenznummer des Request, Zeitpunkt der Verarbeitung durch die ft.Middleware, etc.</a:t>
            </a:r>
          </a:p>
          <a:p>
            <a:r>
              <a:rPr lang="de-DE" b="0" noProof="0" dirty="0"/>
              <a:t>Bsp. Signaturen: QR-Code, TSE process-type, TSE process-data,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dirty="0"/>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Datenfluss Sign</a:t>
            </a:r>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D7F44EF5-7538-C04E-94AE-55C5FCD13A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274432"/>
            <a:ext cx="11173248" cy="4309136"/>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Sonderbelege </a:t>
            </a:r>
            <a:br>
              <a:rPr lang="de-DE" sz="2800" dirty="0"/>
            </a:br>
            <a:r>
              <a:rPr lang="de-DE" sz="2000" dirty="0"/>
              <a:t>(aktivieren Funktionalität: z.B. Initialisierungsbeleg, Tagesabschlussbeleg…)</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sitting, monitor, computer, screen&#10;&#10;Description automatically generated">
            <a:extLst>
              <a:ext uri="{FF2B5EF4-FFF2-40B4-BE49-F238E27FC236}">
                <a16:creationId xmlns:a16="http://schemas.microsoft.com/office/drawing/2014/main" id="{A4E1B27F-944F-9C42-878F-D6C3FD63AD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6999"/>
            <a:ext cx="11159836" cy="4104001"/>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fällt aus)</a:t>
            </a:r>
            <a:br>
              <a:rPr lang="de-DE" sz="2800" dirty="0"/>
            </a:br>
            <a:endParaRPr lang="de-DE" sz="2800" dirty="0"/>
          </a:p>
        </p:txBody>
      </p:sp>
      <p:pic>
        <p:nvPicPr>
          <p:cNvPr id="5" name="Grafik 12" descr="Ein Bild, das Zeichnung, Schild enthält.&#10;&#10;Automatisch generierte Beschreibung">
            <a:extLst>
              <a:ext uri="{FF2B5EF4-FFF2-40B4-BE49-F238E27FC236}">
                <a16:creationId xmlns:a16="http://schemas.microsoft.com/office/drawing/2014/main" id="{03270541-D67A-534C-BFEE-D2E9EA34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387483AB-6F0E-EA48-B46B-56A21712BF50}"/>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429BAD5C-ED68-C244-8A6D-859FDC4596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4444"/>
            <a:ext cx="11180618" cy="3989111"/>
          </a:xfrm>
          <a:prstGeom prst="rect">
            <a:avLst/>
          </a:prstGeo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ist wieder erreichbar)</a:t>
            </a:r>
            <a:br>
              <a:rPr lang="de-DE" sz="2800" dirty="0"/>
            </a:br>
            <a:endParaRPr lang="de-DE" sz="2800" dirty="0"/>
          </a:p>
        </p:txBody>
      </p:sp>
      <p:pic>
        <p:nvPicPr>
          <p:cNvPr id="5" name="Grafik 12" descr="Ein Bild, das Zeichnung, Schild enthält.&#10;&#10;Automatisch generierte Beschreibung">
            <a:extLst>
              <a:ext uri="{FF2B5EF4-FFF2-40B4-BE49-F238E27FC236}">
                <a16:creationId xmlns:a16="http://schemas.microsoft.com/office/drawing/2014/main" id="{AEF772C6-258C-5D4B-A1ED-83F96C6F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3714649-F805-B949-BEAD-483BAF517FC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7248A0FA-6F36-7049-902E-BB796DEF51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9543"/>
            <a:ext cx="11139055" cy="3974282"/>
          </a:xfrm>
          <a:prstGeom prst="rect">
            <a:avLst/>
          </a:prstGeo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nicht erreichbar)</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schematic&#10;&#10;Description automatically generated">
            <a:extLst>
              <a:ext uri="{FF2B5EF4-FFF2-40B4-BE49-F238E27FC236}">
                <a16:creationId xmlns:a16="http://schemas.microsoft.com/office/drawing/2014/main" id="{6183F112-E2FA-A744-AC55-7AA1BA7FF8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7062"/>
            <a:ext cx="7645969" cy="4103876"/>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wieder erreichbar)</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671A3BD0-5176-7F46-81BF-D65814C70A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84641"/>
            <a:ext cx="11118273" cy="4088717"/>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392D10F1-0393-C246-8126-40EE9CF26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3178"/>
            <a:ext cx="11180618" cy="4111644"/>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C958576E-2164-4145-8A4F-CAE86C6F83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447" y="1789350"/>
            <a:ext cx="11403106" cy="4059131"/>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pPr>
              <a:lnSpc>
                <a:spcPct val="100000"/>
              </a:lnSpc>
              <a:spcBef>
                <a:spcPts val="600"/>
              </a:spcBef>
              <a:spcAft>
                <a:spcPts val="600"/>
              </a:spcAft>
            </a:pPr>
            <a:r>
              <a:rPr lang="de-DE" dirty="0"/>
              <a:t>Erfassung Ihrer  POS Systeme</a:t>
            </a:r>
          </a:p>
          <a:p>
            <a:pPr>
              <a:lnSpc>
                <a:spcPct val="100000"/>
              </a:lnSpc>
              <a:spcBef>
                <a:spcPts val="600"/>
              </a:spcBef>
              <a:spcAft>
                <a:spcPts val="600"/>
              </a:spcAft>
            </a:pPr>
            <a:r>
              <a:rPr lang="de-DE" dirty="0"/>
              <a:t>Konfiguration und Testing der Middleware-Integration</a:t>
            </a:r>
          </a:p>
          <a:p>
            <a:pPr>
              <a:lnSpc>
                <a:spcPct val="100000"/>
              </a:lnSpc>
              <a:spcBef>
                <a:spcPts val="600"/>
              </a:spcBef>
              <a:spcAft>
                <a:spcPts val="600"/>
              </a:spcAft>
            </a:pPr>
            <a:r>
              <a:rPr lang="de-DE" dirty="0"/>
              <a:t>Erfassung und Einladung Ihrer Kassenhändler</a:t>
            </a:r>
          </a:p>
          <a:p>
            <a:pPr>
              <a:lnSpc>
                <a:spcPct val="100000"/>
              </a:lnSpc>
              <a:spcBef>
                <a:spcPts val="600"/>
              </a:spcBef>
              <a:spcAft>
                <a:spcPts val="600"/>
              </a:spcAft>
            </a:pPr>
            <a:r>
              <a:rPr lang="de-DE" dirty="0"/>
              <a:t>Vorbereitung des Rollout mit Hilfe von Templates für Ihre Kassenhändler</a:t>
            </a:r>
          </a:p>
          <a:p>
            <a:pPr>
              <a:lnSpc>
                <a:spcPct val="100000"/>
              </a:lnSpc>
              <a:spcBef>
                <a:spcPts val="600"/>
              </a:spcBef>
              <a:spcAft>
                <a:spcPts val="600"/>
              </a:spcAft>
            </a:pPr>
            <a:r>
              <a:rPr lang="de-DE" dirty="0"/>
              <a:t>Unterstützende Materialien für Ihre Kassenhändler</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Konfiguration einer Middleware Instanz</a:t>
            </a:r>
            <a:br>
              <a:rPr lang="de-DE"/>
            </a:br>
            <a:r>
              <a:rPr lang="de-DE" sz="2800"/>
              <a:t>(Cashbox)</a:t>
            </a: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a:extLst>
              <a:ext uri="{FF2B5EF4-FFF2-40B4-BE49-F238E27FC236}">
                <a16:creationId xmlns:a16="http://schemas.microsoft.com/office/drawing/2014/main" id="{21249C42-B425-8840-8EE1-16AEF6954F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900" y="2192482"/>
            <a:ext cx="10998200" cy="3429000"/>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800" dirty="0"/>
              <a:t>Herausforderungen für Kassenhersteller</a:t>
            </a:r>
          </a:p>
          <a:p>
            <a:r>
              <a:rPr lang="de-DE" sz="2800" dirty="0"/>
              <a:t>ft.Middleware als Lösung</a:t>
            </a:r>
          </a:p>
          <a:p>
            <a:pPr>
              <a:lnSpc>
                <a:spcPct val="100000"/>
              </a:lnSpc>
              <a:spcBef>
                <a:spcPts val="600"/>
              </a:spcBef>
              <a:spcAft>
                <a:spcPts val="600"/>
              </a:spcAft>
            </a:pPr>
            <a:r>
              <a:rPr lang="de-DE" sz="2800" dirty="0"/>
              <a:t>Funktionsweise</a:t>
            </a:r>
          </a:p>
          <a:p>
            <a:r>
              <a:rPr lang="de-DE" sz="2800" dirty="0"/>
              <a:t>Schnittstelle &amp; Datenfluss</a:t>
            </a:r>
          </a:p>
          <a:p>
            <a:r>
              <a:rPr lang="de-DE" sz="2800" dirty="0"/>
              <a:t>Portal und Konfiguration</a:t>
            </a:r>
          </a:p>
          <a:p>
            <a:r>
              <a:rPr lang="de-DE" sz="2800" dirty="0"/>
              <a:t>Demo</a:t>
            </a:r>
          </a:p>
          <a:p>
            <a:r>
              <a:rPr lang="de-DE" sz="2800" dirty="0"/>
              <a:t>Phasen der Integration</a:t>
            </a:r>
          </a:p>
          <a:p>
            <a:r>
              <a:rPr lang="de-DE" sz="2800" dirty="0"/>
              <a:t>Rolloutszenarien</a:t>
            </a:r>
          </a:p>
          <a:p>
            <a:r>
              <a:rPr lang="de-DE" sz="2800" dirty="0"/>
              <a:t>Das Portal als Rollout-Managementtool</a:t>
            </a:r>
          </a:p>
          <a:p>
            <a:r>
              <a:rPr lang="de-DE" sz="2800" dirty="0"/>
              <a:t>Getting started &amp; Dokumentation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Integration der Middleware und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pPr>
              <a:lnSpc>
                <a:spcPct val="100000"/>
              </a:lnSpc>
              <a:spcBef>
                <a:spcPts val="600"/>
              </a:spcBef>
              <a:spcAft>
                <a:spcPts val="600"/>
              </a:spcAft>
            </a:pPr>
            <a:r>
              <a:rPr lang="de-DE" dirty="0"/>
              <a:t>Testumgebung „Sandbox“</a:t>
            </a:r>
            <a:endParaRPr lang="de-DE" sz="1000" dirty="0"/>
          </a:p>
          <a:p>
            <a:pPr>
              <a:lnSpc>
                <a:spcPct val="100000"/>
              </a:lnSpc>
              <a:spcBef>
                <a:spcPts val="600"/>
              </a:spcBef>
              <a:spcAft>
                <a:spcPts val="600"/>
              </a:spcAft>
            </a:pPr>
            <a:r>
              <a:rPr lang="de-DE" dirty="0"/>
              <a:t>Getting started Guide (Schritte der Integration)</a:t>
            </a:r>
          </a:p>
          <a:p>
            <a:pPr>
              <a:lnSpc>
                <a:spcPct val="100000"/>
              </a:lnSpc>
              <a:spcBef>
                <a:spcPts val="600"/>
              </a:spcBef>
              <a:spcAft>
                <a:spcPts val="600"/>
              </a:spcAft>
            </a:pPr>
            <a:r>
              <a:rPr lang="de-DE" dirty="0"/>
              <a:t>Support bei Unterzeichnung der Partnerverträge im Live-Portal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Phasen der Integration (Empfehlung)</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de-DE" sz="2400" dirty="0"/>
          </a:p>
          <a:p>
            <a:pPr>
              <a:lnSpc>
                <a:spcPct val="120000"/>
              </a:lnSpc>
              <a:spcBef>
                <a:spcPts val="600"/>
              </a:spcBef>
              <a:spcAft>
                <a:spcPts val="600"/>
              </a:spcAft>
            </a:pPr>
            <a:r>
              <a:rPr lang="de-DE" dirty="0"/>
              <a:t>Aufruf der lokalen Middleware</a:t>
            </a:r>
          </a:p>
          <a:p>
            <a:pPr>
              <a:lnSpc>
                <a:spcPct val="120000"/>
              </a:lnSpc>
              <a:spcBef>
                <a:spcPts val="600"/>
              </a:spcBef>
              <a:spcAft>
                <a:spcPts val="600"/>
              </a:spcAft>
            </a:pPr>
            <a:r>
              <a:rPr lang="de-DE" dirty="0"/>
              <a:t>Senden der Daten und Verarbeiten der Responses (Kassenbeleg, Nullbeleg, eigene Geschäftsfälle, Kassenabschluss, Tagesende, etc.)</a:t>
            </a:r>
          </a:p>
          <a:p>
            <a:pPr>
              <a:lnSpc>
                <a:spcPct val="120000"/>
              </a:lnSpc>
              <a:spcBef>
                <a:spcPts val="600"/>
              </a:spcBef>
              <a:spcAft>
                <a:spcPts val="600"/>
              </a:spcAft>
            </a:pPr>
            <a:r>
              <a:rPr lang="de-DE" dirty="0"/>
              <a:t>Einladung der Kassenhändler, Rollout/Templating vorbereiten</a:t>
            </a:r>
          </a:p>
          <a:p>
            <a:pPr>
              <a:lnSpc>
                <a:spcPct val="120000"/>
              </a:lnSpc>
              <a:spcBef>
                <a:spcPts val="600"/>
              </a:spcBef>
              <a:spcAft>
                <a:spcPts val="600"/>
              </a:spcAft>
            </a:pPr>
            <a:r>
              <a:rPr lang="de-DE" dirty="0"/>
              <a:t>Branchenspezifische Diskussion komplexer Geschäftsfälle mit dem fiskaltrust Support Team</a:t>
            </a:r>
          </a:p>
          <a:p>
            <a:pPr>
              <a:lnSpc>
                <a:spcPct val="120000"/>
              </a:lnSpc>
              <a:spcBef>
                <a:spcPts val="600"/>
              </a:spcBef>
              <a:spcAft>
                <a:spcPts val="600"/>
              </a:spcAft>
            </a:pPr>
            <a:r>
              <a:rPr lang="de-DE" dirty="0"/>
              <a:t>Pilotinstallation in Zusammenarbeit mit Kassenhändler</a:t>
            </a:r>
          </a:p>
          <a:p>
            <a:pPr>
              <a:lnSpc>
                <a:spcPct val="120000"/>
              </a:lnSpc>
              <a:spcBef>
                <a:spcPts val="600"/>
              </a:spcBef>
              <a:spcAft>
                <a:spcPts val="600"/>
              </a:spcAft>
            </a:pPr>
            <a:r>
              <a:rPr lang="de-DE" dirty="0"/>
              <a:t>Übergabe zum Massen-Rollout an Ihre Kassenhändler</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de-DE" dirty="0"/>
              <a:t>Anbindungsvarianten der TSE</a:t>
            </a:r>
          </a:p>
          <a:p>
            <a:pPr>
              <a:lnSpc>
                <a:spcPct val="110000"/>
              </a:lnSpc>
              <a:spcBef>
                <a:spcPts val="600"/>
              </a:spcBef>
              <a:spcAft>
                <a:spcPts val="600"/>
              </a:spcAft>
            </a:pPr>
            <a:r>
              <a:rPr lang="de-DE" dirty="0"/>
              <a:t>Eine TSE pro Kasse</a:t>
            </a:r>
          </a:p>
          <a:p>
            <a:pPr>
              <a:lnSpc>
                <a:spcPct val="110000"/>
              </a:lnSpc>
              <a:spcBef>
                <a:spcPts val="600"/>
              </a:spcBef>
              <a:spcAft>
                <a:spcPts val="600"/>
              </a:spcAft>
            </a:pPr>
            <a:r>
              <a:rPr lang="de-DE" dirty="0"/>
              <a:t>Hardware TSE am lokalen Server oder Hauptkasse</a:t>
            </a:r>
          </a:p>
          <a:p>
            <a:pPr>
              <a:lnSpc>
                <a:spcPct val="110000"/>
              </a:lnSpc>
              <a:spcBef>
                <a:spcPts val="600"/>
              </a:spcBef>
              <a:spcAft>
                <a:spcPts val="600"/>
              </a:spcAft>
            </a:pPr>
            <a:r>
              <a:rPr lang="de-DE" dirty="0"/>
              <a:t>Cloud-TSE für mehrere Kassen</a:t>
            </a:r>
          </a:p>
          <a:p>
            <a:pPr>
              <a:lnSpc>
                <a:spcPct val="110000"/>
              </a:lnSpc>
              <a:spcBef>
                <a:spcPts val="600"/>
              </a:spcBef>
              <a:spcAft>
                <a:spcPts val="600"/>
              </a:spcAft>
            </a:pPr>
            <a:r>
              <a:rPr lang="de-DE" dirty="0"/>
              <a:t>Mehrere Terminals pro Kasse</a:t>
            </a:r>
          </a:p>
          <a:p>
            <a:pPr>
              <a:lnSpc>
                <a:spcPct val="110000"/>
              </a:lnSpc>
              <a:spcBef>
                <a:spcPts val="600"/>
              </a:spcBef>
              <a:spcAft>
                <a:spcPts val="600"/>
              </a:spcAft>
            </a:pPr>
            <a:r>
              <a:rPr lang="de-DE" dirty="0"/>
              <a:t>Bring your own datacenter</a:t>
            </a:r>
          </a:p>
          <a:p>
            <a:pPr marL="0" indent="0">
              <a:buNone/>
            </a:pPr>
            <a:endParaRPr lang="de-DE" dirty="0"/>
          </a:p>
          <a:p>
            <a:pPr marL="0" indent="0">
              <a:buNone/>
            </a:pPr>
            <a:r>
              <a:rPr lang="de-DE" sz="3000" dirty="0"/>
              <a:t>=&gt; Vorführung anhand der Dokumentation in </a:t>
            </a:r>
            <a:r>
              <a:rPr lang="de-DE" sz="3000" dirty="0">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pPr>
              <a:lnSpc>
                <a:spcPct val="100000"/>
              </a:lnSpc>
              <a:spcBef>
                <a:spcPts val="600"/>
              </a:spcBef>
              <a:spcAft>
                <a:spcPts val="600"/>
              </a:spcAft>
            </a:pPr>
            <a:r>
              <a:rPr lang="de-DE" dirty="0"/>
              <a:t>Rollenstruktur (Hersteller, Händler, Betreiber)</a:t>
            </a:r>
          </a:p>
          <a:p>
            <a:pPr>
              <a:lnSpc>
                <a:spcPct val="100000"/>
              </a:lnSpc>
              <a:spcBef>
                <a:spcPts val="600"/>
              </a:spcBef>
              <a:spcAft>
                <a:spcPts val="600"/>
              </a:spcAft>
            </a:pPr>
            <a:r>
              <a:rPr lang="de-DE" dirty="0"/>
              <a:t>Einladungsmanagement</a:t>
            </a:r>
          </a:p>
          <a:p>
            <a:pPr>
              <a:lnSpc>
                <a:spcPct val="100000"/>
              </a:lnSpc>
              <a:spcBef>
                <a:spcPts val="600"/>
              </a:spcBef>
              <a:spcAft>
                <a:spcPts val="600"/>
              </a:spcAft>
            </a:pPr>
            <a:r>
              <a:rPr lang="de-DE" dirty="0"/>
              <a:t>Rolloutvorbereitung und Ausführung</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(Rollenstruktur)</a:t>
            </a:r>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1" name="Picture 10" descr="Graphical user interface, website&#10;&#10;Description automatically generated">
            <a:extLst>
              <a:ext uri="{FF2B5EF4-FFF2-40B4-BE49-F238E27FC236}">
                <a16:creationId xmlns:a16="http://schemas.microsoft.com/office/drawing/2014/main" id="{53FC3A7D-3632-D84D-8DF0-6DF92869E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764695"/>
            <a:ext cx="13643883" cy="4031147"/>
          </a:xfrm>
          <a:prstGeom prst="rect">
            <a:avLst/>
          </a:prstGeo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766808333"/>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9">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br>
              <a:rPr lang="de-DE" dirty="0"/>
            </a:br>
            <a:r>
              <a:rPr lang="de-DE" sz="3200" dirty="0"/>
              <a:t>(Rolloutvorbereitung)</a:t>
            </a:r>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7" descr="A picture containing graphical user interface&#10;&#10;Description automatically generated">
            <a:extLst>
              <a:ext uri="{FF2B5EF4-FFF2-40B4-BE49-F238E27FC236}">
                <a16:creationId xmlns:a16="http://schemas.microsoft.com/office/drawing/2014/main" id="{E8CBC215-B476-7E41-B85D-D2C7C86AF44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056299" y="1494563"/>
            <a:ext cx="8497924" cy="5100637"/>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de-DE" dirty="0"/>
              <a:t>Beispiel eines Konfigurations-Template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de-DE" sz="3000" dirty="0"/>
              <a:t>Verwendung von Variablen (z.B. [cashbox_id])</a:t>
            </a:r>
            <a:endParaRPr lang="de-DE" sz="2800" dirty="0"/>
          </a:p>
          <a:p>
            <a:pPr>
              <a:lnSpc>
                <a:spcPct val="120000"/>
              </a:lnSpc>
              <a:spcBef>
                <a:spcPts val="600"/>
              </a:spcBef>
              <a:spcAft>
                <a:spcPts val="600"/>
              </a:spcAft>
            </a:pPr>
            <a:r>
              <a:rPr lang="de-DE" sz="3000" dirty="0"/>
              <a:t>Bsp. Konfiguration der SCU</a:t>
            </a:r>
          </a:p>
          <a:p>
            <a:pPr lvl="1">
              <a:lnSpc>
                <a:spcPct val="120000"/>
              </a:lnSpc>
              <a:spcBef>
                <a:spcPts val="600"/>
              </a:spcBef>
              <a:spcAft>
                <a:spcPts val="600"/>
              </a:spcAft>
            </a:pPr>
            <a:r>
              <a:rPr lang="de-DE" sz="2800" dirty="0"/>
              <a:t>TSE Package</a:t>
            </a:r>
          </a:p>
          <a:p>
            <a:pPr lvl="1">
              <a:lnSpc>
                <a:spcPct val="120000"/>
              </a:lnSpc>
              <a:spcBef>
                <a:spcPts val="600"/>
              </a:spcBef>
              <a:spcAft>
                <a:spcPts val="600"/>
              </a:spcAft>
            </a:pPr>
            <a:r>
              <a:rPr lang="de-DE" sz="2800" dirty="0"/>
              <a:t>Pfad zur TSE</a:t>
            </a:r>
          </a:p>
          <a:p>
            <a:pPr lvl="1">
              <a:lnSpc>
                <a:spcPct val="120000"/>
              </a:lnSpc>
              <a:spcBef>
                <a:spcPts val="600"/>
              </a:spcBef>
              <a:spcAft>
                <a:spcPts val="600"/>
              </a:spcAft>
            </a:pPr>
            <a:r>
              <a:rPr lang="de-DE" sz="2800" dirty="0"/>
              <a:t>Endpunkt der SCU</a:t>
            </a:r>
            <a:endParaRPr lang="de-DE" sz="2000" dirty="0"/>
          </a:p>
          <a:p>
            <a:pPr>
              <a:lnSpc>
                <a:spcPct val="120000"/>
              </a:lnSpc>
              <a:spcBef>
                <a:spcPts val="600"/>
              </a:spcBef>
              <a:spcAft>
                <a:spcPts val="600"/>
              </a:spcAft>
            </a:pPr>
            <a:r>
              <a:rPr lang="de-DE" sz="3000" dirty="0"/>
              <a:t>Bsp. Konfiguration der Queue</a:t>
            </a:r>
          </a:p>
          <a:p>
            <a:pPr lvl="1">
              <a:lnSpc>
                <a:spcPct val="120000"/>
              </a:lnSpc>
              <a:spcBef>
                <a:spcPts val="600"/>
              </a:spcBef>
              <a:spcAft>
                <a:spcPts val="600"/>
              </a:spcAft>
            </a:pPr>
            <a:r>
              <a:rPr lang="de-DE" sz="2800" dirty="0"/>
              <a:t>Persistenz</a:t>
            </a:r>
          </a:p>
          <a:p>
            <a:pPr lvl="1">
              <a:lnSpc>
                <a:spcPct val="120000"/>
              </a:lnSpc>
              <a:spcBef>
                <a:spcPts val="600"/>
              </a:spcBef>
              <a:spcAft>
                <a:spcPts val="600"/>
              </a:spcAft>
            </a:pPr>
            <a:r>
              <a:rPr lang="de-DE" sz="2800" dirty="0"/>
              <a:t>Kassenseriennummer/TSE Client-Id</a:t>
            </a:r>
          </a:p>
          <a:p>
            <a:pPr lvl="1">
              <a:lnSpc>
                <a:spcPct val="120000"/>
              </a:lnSpc>
              <a:spcBef>
                <a:spcPts val="600"/>
              </a:spcBef>
              <a:spcAft>
                <a:spcPts val="600"/>
              </a:spcAft>
            </a:pPr>
            <a:r>
              <a:rPr lang="de-DE" sz="2800" dirty="0"/>
              <a:t>Verknüpfung mit SCU</a:t>
            </a:r>
          </a:p>
          <a:p>
            <a:pPr lvl="1">
              <a:lnSpc>
                <a:spcPct val="120000"/>
              </a:lnSpc>
              <a:spcBef>
                <a:spcPts val="600"/>
              </a:spcBef>
              <a:spcAft>
                <a:spcPts val="600"/>
              </a:spcAft>
            </a:pPr>
            <a:r>
              <a:rPr lang="de-DE" sz="2800" dirty="0"/>
              <a:t>Endpunkte der Queue</a:t>
            </a:r>
          </a:p>
          <a:p>
            <a:pPr marL="0" indent="0">
              <a:lnSpc>
                <a:spcPct val="120000"/>
              </a:lnSpc>
              <a:spcBef>
                <a:spcPts val="600"/>
              </a:spcBef>
              <a:spcAft>
                <a:spcPts val="600"/>
              </a:spcAft>
              <a:buNone/>
            </a:pPr>
            <a:endParaRPr lang="de-DE" dirty="0"/>
          </a:p>
          <a:p>
            <a:pPr>
              <a:lnSpc>
                <a:spcPct val="120000"/>
              </a:lnSpc>
              <a:spcBef>
                <a:spcPts val="600"/>
              </a:spcBef>
              <a:spcAft>
                <a:spcPts val="600"/>
              </a:spcAft>
            </a:pPr>
            <a:endParaRPr lang="de-AT"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(Ausführung Rollout mit Template)</a:t>
            </a:r>
            <a:endParaRPr lang="de-DE" dirty="0"/>
          </a:p>
        </p:txBody>
      </p:sp>
      <p:pic>
        <p:nvPicPr>
          <p:cNvPr id="8" name="Grafik 12" descr="Ein Bild, das Zeichnung, Schild enthält.&#10;&#10;Automatisch generierte Beschreibung">
            <a:extLst>
              <a:ext uri="{FF2B5EF4-FFF2-40B4-BE49-F238E27FC236}">
                <a16:creationId xmlns:a16="http://schemas.microsoft.com/office/drawing/2014/main" id="{F0D7D8AF-7347-7E4E-9C9E-4CAFB0C9B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D50FA242-6CDC-904E-942F-B5E0079148E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
        <p:nvSpPr>
          <p:cNvPr id="4" name="Content Placeholder 3">
            <a:extLst>
              <a:ext uri="{FF2B5EF4-FFF2-40B4-BE49-F238E27FC236}">
                <a16:creationId xmlns:a16="http://schemas.microsoft.com/office/drawing/2014/main" id="{27658C07-E61B-714C-99AE-322A524C6E61}"/>
              </a:ext>
            </a:extLst>
          </p:cNvPr>
          <p:cNvSpPr>
            <a:spLocks noGrp="1"/>
          </p:cNvSpPr>
          <p:nvPr>
            <p:ph idx="1"/>
          </p:nvPr>
        </p:nvSpPr>
        <p:spPr/>
        <p:txBody>
          <a:bodyPr/>
          <a:lstStyle/>
          <a:p>
            <a:endParaRPr lang="de-DE" dirty="0"/>
          </a:p>
          <a:p>
            <a:endParaRPr lang="de-DE" dirty="0"/>
          </a:p>
          <a:p>
            <a:r>
              <a:rPr lang="de-DE" dirty="0"/>
              <a:t>Manuell über Portal</a:t>
            </a:r>
          </a:p>
          <a:p>
            <a:pPr lvl="1"/>
            <a:r>
              <a:rPr lang="de-DE" dirty="0"/>
              <a:t>Erfassen</a:t>
            </a:r>
          </a:p>
          <a:p>
            <a:pPr lvl="1"/>
            <a:r>
              <a:rPr lang="de-DE" dirty="0"/>
              <a:t>Auschecken</a:t>
            </a:r>
          </a:p>
          <a:p>
            <a:pPr lvl="1"/>
            <a:endParaRPr lang="de-DE" dirty="0"/>
          </a:p>
          <a:p>
            <a:r>
              <a:rPr lang="de-DE" dirty="0"/>
              <a:t>Automatisiert über API</a:t>
            </a:r>
          </a:p>
        </p:txBody>
      </p:sp>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de-DE" dirty="0"/>
              <a:t>Konformität mit den nationalen Gesetzen implementieren</a:t>
            </a:r>
          </a:p>
          <a:p>
            <a:pPr>
              <a:lnSpc>
                <a:spcPct val="100000"/>
              </a:lnSpc>
              <a:spcBef>
                <a:spcPts val="600"/>
              </a:spcBef>
              <a:spcAft>
                <a:spcPts val="600"/>
              </a:spcAft>
            </a:pPr>
            <a:r>
              <a:rPr lang="de-DE" dirty="0"/>
              <a:t>Dennoch sollen die Kosten der Kassenbetreiber für das Kassensystem nicht steigen </a:t>
            </a:r>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pPr>
              <a:lnSpc>
                <a:spcPct val="100000"/>
              </a:lnSpc>
              <a:spcBef>
                <a:spcPts val="600"/>
              </a:spcBef>
              <a:spcAft>
                <a:spcPts val="600"/>
              </a:spcAft>
            </a:pPr>
            <a:r>
              <a:rPr lang="de-DE" sz="3500" dirty="0"/>
              <a:t>Neue Pflichten für Kassensysteme (01.01.2020)</a:t>
            </a:r>
          </a:p>
          <a:p>
            <a:pPr lvl="1">
              <a:lnSpc>
                <a:spcPct val="100000"/>
              </a:lnSpc>
              <a:spcBef>
                <a:spcPts val="600"/>
              </a:spcBef>
              <a:spcAft>
                <a:spcPts val="600"/>
              </a:spcAft>
            </a:pPr>
            <a:r>
              <a:rPr lang="de-DE" dirty="0"/>
              <a:t>Einzelaufzeichnung</a:t>
            </a:r>
          </a:p>
          <a:p>
            <a:pPr lvl="1">
              <a:lnSpc>
                <a:spcPct val="100000"/>
              </a:lnSpc>
              <a:spcBef>
                <a:spcPts val="600"/>
              </a:spcBef>
              <a:spcAft>
                <a:spcPts val="600"/>
              </a:spcAft>
            </a:pPr>
            <a:r>
              <a:rPr lang="de-DE" dirty="0"/>
              <a:t>TSE-Pflicht</a:t>
            </a:r>
          </a:p>
          <a:p>
            <a:pPr lvl="1">
              <a:lnSpc>
                <a:spcPct val="100000"/>
              </a:lnSpc>
              <a:spcBef>
                <a:spcPts val="600"/>
              </a:spcBef>
              <a:spcAft>
                <a:spcPts val="600"/>
              </a:spcAft>
            </a:pPr>
            <a:r>
              <a:rPr lang="de-DE" dirty="0"/>
              <a:t>Archivierung</a:t>
            </a:r>
          </a:p>
          <a:p>
            <a:pPr lvl="1">
              <a:lnSpc>
                <a:spcPct val="100000"/>
              </a:lnSpc>
              <a:spcBef>
                <a:spcPts val="600"/>
              </a:spcBef>
              <a:spcAft>
                <a:spcPts val="600"/>
              </a:spcAft>
            </a:pPr>
            <a:r>
              <a:rPr lang="de-DE" dirty="0"/>
              <a:t>Belegausgabepflicht</a:t>
            </a:r>
          </a:p>
          <a:p>
            <a:pPr lvl="1">
              <a:lnSpc>
                <a:spcPct val="100000"/>
              </a:lnSpc>
              <a:spcBef>
                <a:spcPts val="600"/>
              </a:spcBef>
              <a:spcAft>
                <a:spcPts val="600"/>
              </a:spcAft>
            </a:pPr>
            <a:r>
              <a:rPr lang="de-DE" dirty="0"/>
              <a:t>Meldepflicht </a:t>
            </a:r>
            <a:endParaRPr lang="de-DE" sz="600" dirty="0"/>
          </a:p>
          <a:p>
            <a:pPr>
              <a:lnSpc>
                <a:spcPct val="100000"/>
              </a:lnSpc>
              <a:spcBef>
                <a:spcPts val="600"/>
              </a:spcBef>
              <a:spcAft>
                <a:spcPts val="600"/>
              </a:spcAft>
            </a:pPr>
            <a:r>
              <a:rPr lang="de-DE" sz="3500" dirty="0"/>
              <a:t>Integration einer oder mehrerer TSE-Lösungen</a:t>
            </a:r>
          </a:p>
          <a:p>
            <a:pPr>
              <a:lnSpc>
                <a:spcPct val="100000"/>
              </a:lnSpc>
              <a:spcBef>
                <a:spcPts val="600"/>
              </a:spcBef>
              <a:spcAft>
                <a:spcPts val="600"/>
              </a:spcAft>
            </a:pPr>
            <a:r>
              <a:rPr lang="de-DE" sz="3500" dirty="0"/>
              <a:t>Anpassungen für DSFinV-K</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3000" dirty="0"/>
              <a:t>Compliance-As-A-Service durch Integration ins Kassensystem</a:t>
            </a:r>
          </a:p>
          <a:p>
            <a:pPr marL="0" indent="0">
              <a:buNone/>
            </a:pPr>
            <a:endParaRPr lang="de-DE" sz="1000" dirty="0"/>
          </a:p>
          <a:p>
            <a:pPr marL="0" indent="0">
              <a:lnSpc>
                <a:spcPct val="100000"/>
              </a:lnSpc>
              <a:spcBef>
                <a:spcPts val="600"/>
              </a:spcBef>
              <a:spcAft>
                <a:spcPts val="600"/>
              </a:spcAft>
              <a:buNone/>
            </a:pPr>
            <a:r>
              <a:rPr lang="de-DE" sz="3000" u="sng" dirty="0"/>
              <a:t>Vorteile:</a:t>
            </a:r>
          </a:p>
          <a:p>
            <a:pPr marL="360000" lvl="1">
              <a:lnSpc>
                <a:spcPct val="100000"/>
              </a:lnSpc>
              <a:spcBef>
                <a:spcPts val="600"/>
              </a:spcBef>
              <a:spcAft>
                <a:spcPts val="600"/>
              </a:spcAft>
            </a:pPr>
            <a:r>
              <a:rPr lang="de-DE" sz="3000" dirty="0"/>
              <a:t>International gleiche Schnittstelle (DE, AT, FR)</a:t>
            </a:r>
          </a:p>
          <a:p>
            <a:pPr>
              <a:lnSpc>
                <a:spcPct val="100000"/>
              </a:lnSpc>
              <a:spcBef>
                <a:spcPts val="600"/>
              </a:spcBef>
              <a:spcAft>
                <a:spcPts val="600"/>
              </a:spcAft>
            </a:pPr>
            <a:r>
              <a:rPr lang="de-DE" sz="3000" dirty="0"/>
              <a:t>In Deutschland: Anbindung aller TSE-Lösungen</a:t>
            </a:r>
          </a:p>
          <a:p>
            <a:pPr>
              <a:lnSpc>
                <a:spcPct val="100000"/>
              </a:lnSpc>
              <a:spcBef>
                <a:spcPts val="600"/>
              </a:spcBef>
              <a:spcAft>
                <a:spcPts val="600"/>
              </a:spcAft>
            </a:pPr>
            <a:r>
              <a:rPr lang="de-DE" sz="3000" dirty="0"/>
              <a:t>Export der Daten in den gesetzlich vorgegebenen Formaten</a:t>
            </a:r>
          </a:p>
          <a:p>
            <a:pPr>
              <a:lnSpc>
                <a:spcPct val="100000"/>
              </a:lnSpc>
              <a:spcBef>
                <a:spcPts val="600"/>
              </a:spcBef>
              <a:spcAft>
                <a:spcPts val="600"/>
              </a:spcAft>
            </a:pPr>
            <a:r>
              <a:rPr lang="de-DE" sz="3000" dirty="0"/>
              <a:t>„As-A-Service“, d.h. immer automatisch konform mit den aktuellen Anforderungen des entsprechenden Marktes</a:t>
            </a:r>
          </a:p>
          <a:p>
            <a:pPr>
              <a:lnSpc>
                <a:spcPct val="100000"/>
              </a:lnSpc>
              <a:spcBef>
                <a:spcPts val="600"/>
              </a:spcBef>
              <a:spcAft>
                <a:spcPts val="600"/>
              </a:spcAft>
            </a:pPr>
            <a:r>
              <a:rPr lang="de-DE" sz="3000" dirty="0"/>
              <a:t>Kann lokal oder im Rechenzentrum betrieben werden</a:t>
            </a:r>
          </a:p>
          <a:p>
            <a:pPr>
              <a:lnSpc>
                <a:spcPct val="100000"/>
              </a:lnSpc>
              <a:spcBef>
                <a:spcPts val="600"/>
              </a:spcBef>
              <a:spcAft>
                <a:spcPts val="600"/>
              </a:spcAft>
            </a:pPr>
            <a:r>
              <a:rPr lang="de-DE" sz="3000" dirty="0"/>
              <a:t>Kostenlos</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sz="1000" dirty="0"/>
          </a:p>
          <a:p>
            <a:pPr>
              <a:lnSpc>
                <a:spcPct val="100000"/>
              </a:lnSpc>
              <a:spcBef>
                <a:spcPts val="600"/>
              </a:spcBef>
              <a:spcAft>
                <a:spcPts val="600"/>
              </a:spcAft>
            </a:pPr>
            <a:r>
              <a:rPr lang="de-DE" sz="3200" dirty="0"/>
              <a:t>Erleichtert die „make or buy“ Entscheidung</a:t>
            </a:r>
          </a:p>
          <a:p>
            <a:pPr>
              <a:lnSpc>
                <a:spcPct val="100000"/>
              </a:lnSpc>
              <a:spcBef>
                <a:spcPts val="600"/>
              </a:spcBef>
              <a:spcAft>
                <a:spcPts val="600"/>
              </a:spcAft>
            </a:pPr>
            <a:r>
              <a:rPr lang="de-DE" sz="3200" dirty="0"/>
              <a:t>fiskaltrust bietet dafür über Kassenhändler Fiskalisierungsprodukte für Kassenbetreiber an, wie z.B.:</a:t>
            </a:r>
          </a:p>
          <a:p>
            <a:pPr lvl="1">
              <a:lnSpc>
                <a:spcPct val="100000"/>
              </a:lnSpc>
              <a:spcBef>
                <a:spcPts val="600"/>
              </a:spcBef>
              <a:spcAft>
                <a:spcPts val="600"/>
              </a:spcAft>
            </a:pPr>
            <a:r>
              <a:rPr lang="de-DE" sz="2800" dirty="0"/>
              <a:t>Revisionssichere Archivierung der Daten</a:t>
            </a:r>
          </a:p>
          <a:p>
            <a:pPr lvl="1">
              <a:lnSpc>
                <a:spcPct val="100000"/>
              </a:lnSpc>
              <a:spcBef>
                <a:spcPts val="600"/>
              </a:spcBef>
              <a:spcAft>
                <a:spcPts val="600"/>
              </a:spcAft>
            </a:pPr>
            <a:r>
              <a:rPr lang="de-DE" sz="2800" dirty="0"/>
              <a:t>Automatisierte Meldungen ans Finanzamt</a:t>
            </a:r>
          </a:p>
          <a:p>
            <a:pPr lvl="1">
              <a:lnSpc>
                <a:spcPct val="100000"/>
              </a:lnSpc>
              <a:spcBef>
                <a:spcPts val="600"/>
              </a:spcBef>
              <a:spcAft>
                <a:spcPts val="600"/>
              </a:spcAft>
            </a:pPr>
            <a:r>
              <a:rPr lang="de-DE" sz="2800" dirty="0"/>
              <a:t>Sorglos-Pakete mit und ohne TSE As-A-Service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Funktionsweise</a:t>
            </a:r>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Diagram&#10;&#10;Description automatically generated">
            <a:extLst>
              <a:ext uri="{FF2B5EF4-FFF2-40B4-BE49-F238E27FC236}">
                <a16:creationId xmlns:a16="http://schemas.microsoft.com/office/drawing/2014/main" id="{1600331C-BE5A-1341-8023-E2DD29DA4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0" y="1479550"/>
            <a:ext cx="11328400" cy="3898900"/>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8" name="Picture 17" descr="A picture containing graphical user interface&#10;&#10;Description automatically generated">
            <a:extLst>
              <a:ext uri="{FF2B5EF4-FFF2-40B4-BE49-F238E27FC236}">
                <a16:creationId xmlns:a16="http://schemas.microsoft.com/office/drawing/2014/main" id="{6706C5E5-17F2-F644-A721-D71F01DEFA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7" name="Picture 16" descr="Graphical user interface, diagram&#10;&#10;Description automatically generated">
            <a:extLst>
              <a:ext uri="{FF2B5EF4-FFF2-40B4-BE49-F238E27FC236}">
                <a16:creationId xmlns:a16="http://schemas.microsoft.com/office/drawing/2014/main" id="{D5E00B30-BEB9-AB4E-90F0-09562562B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630" y="65753"/>
            <a:ext cx="10700740" cy="6726494"/>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470</TotalTime>
  <Words>2828</Words>
  <Application>Microsoft Macintosh PowerPoint</Application>
  <PresentationFormat>Widescreen</PresentationFormat>
  <Paragraphs>260</Paragraphs>
  <Slides>30</Slides>
  <Notes>30</Notes>
  <HiddenSlides>0</HiddenSlides>
  <MMClips>1</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39" baseType="lpstr">
      <vt:lpstr>Arial</vt:lpstr>
      <vt:lpstr>Calibri</vt:lpstr>
      <vt:lpstr>Klavika Bd</vt:lpstr>
      <vt:lpstr>Klavika Regular</vt:lpstr>
      <vt:lpstr>Roboto</vt:lpstr>
      <vt:lpstr>Roboto Light</vt:lpstr>
      <vt:lpstr>1_Office</vt:lpstr>
      <vt:lpstr>fiskaltrust.Middleware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z.B.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Beispiel eines Konfigurations-Template </vt:lpstr>
      <vt:lpstr>Das Portal als Rollout-Managementtool (Ausführung Rollout mit Template)</vt:lpstr>
      <vt:lpstr>Getting started &amp; Dokumentation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368</cp:revision>
  <cp:lastPrinted>2019-11-01T15:49:21Z</cp:lastPrinted>
  <dcterms:created xsi:type="dcterms:W3CDTF">2018-10-20T12:01:50Z</dcterms:created>
  <dcterms:modified xsi:type="dcterms:W3CDTF">2020-10-20T14:27:50Z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