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27"/>
  </p:notesMasterIdLst>
  <p:handoutMasterIdLst>
    <p:handoutMasterId r:id="rId28"/>
  </p:handoutMasterIdLst>
  <p:sldIdLst>
    <p:sldId id="1640" r:id="rId5"/>
    <p:sldId id="1641" r:id="rId6"/>
    <p:sldId id="1642" r:id="rId7"/>
    <p:sldId id="1643" r:id="rId8"/>
    <p:sldId id="1644" r:id="rId9"/>
    <p:sldId id="1645" r:id="rId10"/>
    <p:sldId id="1646" r:id="rId11"/>
    <p:sldId id="1647" r:id="rId12"/>
    <p:sldId id="1648" r:id="rId13"/>
    <p:sldId id="1649" r:id="rId14"/>
    <p:sldId id="1651" r:id="rId15"/>
    <p:sldId id="1650" r:id="rId16"/>
    <p:sldId id="1652" r:id="rId17"/>
    <p:sldId id="1653" r:id="rId18"/>
    <p:sldId id="1654" r:id="rId19"/>
    <p:sldId id="1655" r:id="rId20"/>
    <p:sldId id="1656" r:id="rId21"/>
    <p:sldId id="1657" r:id="rId22"/>
    <p:sldId id="1658" r:id="rId23"/>
    <p:sldId id="1659" r:id="rId24"/>
    <p:sldId id="1660" r:id="rId25"/>
    <p:sldId id="1661" r:id="rId26"/>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ner-Modell" id="{48E64DB2-BBE7-4E50-BBE5-62767D3522A5}">
          <p14:sldIdLst>
            <p14:sldId id="1640"/>
            <p14:sldId id="1641"/>
            <p14:sldId id="1642"/>
            <p14:sldId id="1643"/>
            <p14:sldId id="1644"/>
            <p14:sldId id="1645"/>
            <p14:sldId id="1646"/>
            <p14:sldId id="1647"/>
            <p14:sldId id="1648"/>
            <p14:sldId id="1649"/>
            <p14:sldId id="1651"/>
            <p14:sldId id="1650"/>
            <p14:sldId id="1652"/>
            <p14:sldId id="1653"/>
            <p14:sldId id="1654"/>
            <p14:sldId id="1655"/>
            <p14:sldId id="1656"/>
            <p14:sldId id="1657"/>
            <p14:sldId id="1658"/>
            <p14:sldId id="1659"/>
            <p14:sldId id="1660"/>
            <p14:sldId id="16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CF"/>
    <a:srgbClr val="BCA3CE"/>
    <a:srgbClr val="FF9900"/>
    <a:srgbClr val="00A7CE"/>
    <a:srgbClr val="00B0CE"/>
    <a:srgbClr val="009EB8"/>
    <a:srgbClr val="00729A"/>
    <a:srgbClr val="008D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1" autoAdjust="0"/>
    <p:restoredTop sz="65510" autoAdjust="0"/>
  </p:normalViewPr>
  <p:slideViewPr>
    <p:cSldViewPr snapToGrid="0">
      <p:cViewPr varScale="1">
        <p:scale>
          <a:sx n="81" d="100"/>
          <a:sy n="81" d="100"/>
        </p:scale>
        <p:origin x="2488" y="184"/>
      </p:cViewPr>
      <p:guideLst/>
    </p:cSldViewPr>
  </p:slideViewPr>
  <p:outlineViewPr>
    <p:cViewPr>
      <p:scale>
        <a:sx n="33" d="100"/>
        <a:sy n="33" d="100"/>
      </p:scale>
      <p:origin x="0" y="-7515"/>
    </p:cViewPr>
  </p:outlineViewPr>
  <p:notesTextViewPr>
    <p:cViewPr>
      <p:scale>
        <a:sx n="3" d="2"/>
        <a:sy n="3" d="2"/>
      </p:scale>
      <p:origin x="0" y="0"/>
    </p:cViewPr>
  </p:notesTextViewPr>
  <p:sorterViewPr>
    <p:cViewPr varScale="1">
      <p:scale>
        <a:sx n="1" d="1"/>
        <a:sy n="1" d="1"/>
      </p:scale>
      <p:origin x="0" y="-17361"/>
    </p:cViewPr>
  </p:sorterViewPr>
  <p:notesViewPr>
    <p:cSldViewPr snapToGrid="0">
      <p:cViewPr varScale="1">
        <p:scale>
          <a:sx n="78" d="100"/>
          <a:sy n="78" d="100"/>
        </p:scale>
        <p:origin x="376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dgm:t>
        <a:bodyPr/>
        <a:lstStyle/>
        <a:p>
          <a:r>
            <a:rPr lang="de-DE" dirty="0"/>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dgm:t>
        <a:bodyPr/>
        <a:lstStyle/>
        <a:p>
          <a:endParaRPr lang="de-DE"/>
        </a:p>
      </dgm:t>
    </dgm:pt>
    <dgm:pt modelId="{626115E6-AD47-4869-966A-CE8E61220F0A}">
      <dgm:prSet phldrT="[Text]"/>
      <dgm:spPr/>
      <dgm:t>
        <a:bodyPr/>
        <a:lstStyle/>
        <a:p>
          <a:r>
            <a:rPr lang="de-DE" dirty="0"/>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dirty="0"/>
            <a:t>Einladungs-E-Mail</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dgm:t>
        <a:bodyPr/>
        <a:lstStyle/>
        <a:p>
          <a:r>
            <a:rPr lang="de-DE" dirty="0"/>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dgm:t>
        <a:bodyPr/>
        <a:lstStyle/>
        <a:p>
          <a:endParaRPr lang="de-DE"/>
        </a:p>
      </dgm:t>
    </dgm:pt>
    <dgm:pt modelId="{A4305718-53E2-4A7F-804A-6F3B3A68EDA1}">
      <dgm:prSet phldrT="[Text]"/>
      <dgm:spPr/>
      <dgm:t>
        <a:bodyPr/>
        <a:lstStyle/>
        <a:p>
          <a:r>
            <a:rPr lang="de-DE" dirty="0"/>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dgm:t>
        <a:bodyPr/>
        <a:lstStyle/>
        <a:p>
          <a:r>
            <a:rPr lang="de-DE" dirty="0"/>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t>Anfordern von Zugriffsrechten (Surrogation)</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39D6AC70-6092-4BDD-B452-472EFCEB7CE3}">
      <dgm:prSet phldrT="[Text]"/>
      <dgm:spPr/>
      <dgm:t>
        <a:bodyPr/>
        <a:lstStyle/>
        <a:p>
          <a:r>
            <a:rPr lang="de-DE" dirty="0" err="1"/>
            <a:t>AccountID</a:t>
          </a:r>
          <a:endParaRPr lang="de-DE" dirty="0"/>
        </a:p>
      </dgm:t>
    </dgm:pt>
    <dgm:pt modelId="{F7B66B58-1E3D-4DA1-B931-8C9C26D5619E}" type="parTrans" cxnId="{75F04649-6C7E-4ED9-AB71-ADAFFC12AC8B}">
      <dgm:prSet/>
      <dgm:spPr/>
      <dgm:t>
        <a:bodyPr/>
        <a:lstStyle/>
        <a:p>
          <a:endParaRPr lang="de-DE"/>
        </a:p>
      </dgm:t>
    </dgm:pt>
    <dgm:pt modelId="{27612686-63D8-4308-94E8-7BE246C76A5A}" type="sibTrans" cxnId="{75F04649-6C7E-4ED9-AB71-ADAFFC12AC8B}">
      <dgm:prSet/>
      <dgm:spPr/>
      <dgm:t>
        <a:bodyPr/>
        <a:lstStyle/>
        <a:p>
          <a:endParaRPr lang="de-DE"/>
        </a:p>
      </dgm:t>
    </dgm:pt>
    <dgm:pt modelId="{15D92C2D-5742-4574-B3E7-79598663529D}">
      <dgm:prSet phldrT="[Text]"/>
      <dgm:spPr/>
      <dgm:t>
        <a:bodyPr/>
        <a:lstStyle/>
        <a:p>
          <a:r>
            <a:rPr lang="de-DE"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t>Kooperationsvertrag unterzeichnen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0E762B2B-90EF-4EAF-A328-5A65E6DC1A46}" type="presOf" srcId="{D4F9471E-5DB8-4527-8A9A-3BA1BC9BC03D}" destId="{B7B11F5B-5454-4DC0-A365-DC862339A3A5}" srcOrd="0" destOrd="0" presId="urn:microsoft.com/office/officeart/2005/8/layout/hProcess4"/>
    <dgm:cxn modelId="{45C29031-C77B-4657-B405-3D5BAEA80D4B}" type="presOf" srcId="{F671BBA3-D45D-4509-982C-C5515B0DCAB4}" destId="{FDF54E9C-0750-422B-BCCE-276BE25C71B1}" srcOrd="0" destOrd="2" presId="urn:microsoft.com/office/officeart/2005/8/layout/hProcess4"/>
    <dgm:cxn modelId="{E4014932-7D13-4467-8766-D539E60CD105}" type="presOf" srcId="{D690E6B1-ED93-4978-AC10-25C06B709E1D}" destId="{4BA1B2B1-C1B8-47F2-8C0E-ADA73BC9C811}" srcOrd="1" destOrd="1" presId="urn:microsoft.com/office/officeart/2005/8/layout/hProcess4"/>
    <dgm:cxn modelId="{DF406D3B-38CF-4CE0-9785-37C55C1B3B94}" type="presOf" srcId="{39D6AC70-6092-4BDD-B452-472EFCEB7CE3}" destId="{5BE17825-D0E8-4D69-992E-D5C1E7D39F21}" srcOrd="0" destOrd="1" presId="urn:microsoft.com/office/officeart/2005/8/layout/hProcess4"/>
    <dgm:cxn modelId="{6515AE3D-247F-4FC0-90EE-54AC4967E4C4}" type="presOf" srcId="{A4305718-53E2-4A7F-804A-6F3B3A68EDA1}" destId="{188C989C-C17C-4448-9807-3BC6ED139629}" srcOrd="1" destOrd="1" presId="urn:microsoft.com/office/officeart/2005/8/layout/hProcess4"/>
    <dgm:cxn modelId="{368CEF3E-5102-43E5-B33A-DCAC10EE02FD}" type="presOf" srcId="{15D92C2D-5742-4574-B3E7-79598663529D}" destId="{FDF54E9C-0750-422B-BCCE-276BE25C71B1}" srcOrd="0" destOrd="0"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75F04649-6C7E-4ED9-AB71-ADAFFC12AC8B}" srcId="{939A1577-2324-43EB-B7C5-B0BEC8FE22DE}" destId="{39D6AC70-6092-4BDD-B452-472EFCEB7CE3}" srcOrd="1" destOrd="0" parTransId="{F7B66B58-1E3D-4DA1-B931-8C9C26D5619E}" sibTransId="{27612686-63D8-4308-94E8-7BE246C76A5A}"/>
    <dgm:cxn modelId="{8D2E324C-57A8-4BE2-8051-6A202E40C405}" type="presOf" srcId="{EAAEEAC4-C2C6-4028-807F-BC6BBE918253}" destId="{372AD9A6-8D12-40F9-B849-B57BBAA7BA69}" srcOrd="1" destOrd="0" presId="urn:microsoft.com/office/officeart/2005/8/layout/hProcess4"/>
    <dgm:cxn modelId="{80EFAC4C-7C17-445A-B6FD-2AB32EDE0639}" type="presOf" srcId="{D690E6B1-ED93-4978-AC10-25C06B709E1D}" destId="{B02BE0EB-C330-4F32-8D7C-9CA39266E853}" srcOrd="0" destOrd="1" presId="urn:microsoft.com/office/officeart/2005/8/layout/hProcess4"/>
    <dgm:cxn modelId="{6F288C4D-B3CE-45A4-933E-1E560261B32C}" type="presOf" srcId="{939A1577-2324-43EB-B7C5-B0BEC8FE22DE}" destId="{DD0A6EF8-9419-4735-9241-1BAB89D1DEB0}" srcOrd="0" destOrd="0" presId="urn:microsoft.com/office/officeart/2005/8/layout/hProcess4"/>
    <dgm:cxn modelId="{7BEC0562-1005-44AF-AEDB-66FA12A504DA}" type="presOf" srcId="{39D6AC70-6092-4BDD-B452-472EFCEB7CE3}" destId="{372AD9A6-8D12-40F9-B849-B57BBAA7BA69}" srcOrd="1" destOrd="1"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011F547E-6C54-49FB-AD63-F6A700C9F57B}" srcId="{A127E4B3-65AD-4248-95B2-95D5289D7EA9}" destId="{626115E6-AD47-4869-966A-CE8E61220F0A}" srcOrd="0" destOrd="0" parTransId="{3403EA9F-FE87-4C1D-9769-729877F19A03}" sibTransId="{BF0B59F1-50F3-42AA-B12F-CBB0F79E4BC3}"/>
    <dgm:cxn modelId="{3031F17F-8F4D-4622-BCE9-55A48FDC59CF}" srcId="{D4F9471E-5DB8-4527-8A9A-3BA1BC9BC03D}" destId="{A4305718-53E2-4A7F-804A-6F3B3A68EDA1}" srcOrd="1" destOrd="0" parTransId="{6352A4B0-029B-47A9-B901-39E39478AA01}" sibTransId="{031F83FA-BA7B-481B-8A9D-B4136C226BCE}"/>
    <dgm:cxn modelId="{426FE093-C152-4565-8B88-75EEA7DB8FBF}" srcId="{F0F6B17E-9533-4727-B3CC-A6D0466AC596}" destId="{A127E4B3-65AD-4248-95B2-95D5289D7EA9}" srcOrd="0" destOrd="0" parTransId="{7EA8BFFC-7878-4C8B-AD98-3A05865402BF}" sibTransId="{1D659693-0E7A-4638-9B8A-23A860592A72}"/>
    <dgm:cxn modelId="{564F94A0-6325-4EB5-984A-221F6E93DA7C}" type="presOf" srcId="{626115E6-AD47-4869-966A-CE8E61220F0A}" destId="{B02BE0EB-C330-4F32-8D7C-9CA39266E853}"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20CCF6BE-98EB-4AA8-AA59-800C770D65B6}" type="presOf" srcId="{626115E6-AD47-4869-966A-CE8E61220F0A}" destId="{4BA1B2B1-C1B8-47F2-8C0E-ADA73BC9C811}" srcOrd="1" destOrd="0" presId="urn:microsoft.com/office/officeart/2005/8/layout/hProcess4"/>
    <dgm:cxn modelId="{622EB1C9-2879-42D8-AC0F-55AE45798E05}" type="presOf" srcId="{DAD872BC-E1FE-4473-A5D3-4F8E2CB8E824}" destId="{F83F24C8-958D-4FC4-8571-340B0C782D94}" srcOrd="0" destOrd="0" presId="urn:microsoft.com/office/officeart/2005/8/layout/hProcess4"/>
    <dgm:cxn modelId="{6BEBBFCB-73F3-4E0A-BDC6-5D4A4147AAAF}" type="presOf" srcId="{EAAEEAC4-C2C6-4028-807F-BC6BBE918253}" destId="{5BE17825-D0E8-4D69-992E-D5C1E7D39F21}" srcOrd="0" destOrd="0" presId="urn:microsoft.com/office/officeart/2005/8/layout/hProcess4"/>
    <dgm:cxn modelId="{326C8AD3-5E4D-4092-8736-6C782DE940B0}" type="presOf" srcId="{A4305718-53E2-4A7F-804A-6F3B3A68EDA1}" destId="{FDF54E9C-0750-422B-BCCE-276BE25C71B1}"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22BD4BFA-36F1-485D-B8E2-15268120FC3B}" type="presOf" srcId="{15D92C2D-5742-4574-B3E7-79598663529D}" destId="{188C989C-C17C-4448-9807-3BC6ED139629}" srcOrd="1" destOrd="0" presId="urn:microsoft.com/office/officeart/2005/8/layout/hProcess4"/>
    <dgm:cxn modelId="{143317FE-ED23-46E5-AFAD-06BFF5D3C519}" type="presOf" srcId="{F671BBA3-D45D-4509-982C-C5515B0DCAB4}" destId="{188C989C-C17C-4448-9807-3BC6ED139629}" srcOrd="1" destOrd="2"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9D083584-5922-4192-B134-BCF4FC5B2AD3}" type="presParOf" srcId="{E25BFEBF-B597-44A8-B691-65D92A11366F}" destId="{A111D8A3-EC94-4695-8728-17FD3B0C5202}" srcOrd="2" destOrd="0" presId="urn:microsoft.com/office/officeart/2005/8/layout/hProcess4"/>
    <dgm:cxn modelId="{80F967E8-557C-492A-9A03-A5F0FA4D83C1}" type="presParOf" srcId="{A111D8A3-EC94-4695-8728-17FD3B0C5202}" destId="{AD7C4D02-6E14-46C0-9043-C6B36B1E0944}" srcOrd="0" destOrd="0" presId="urn:microsoft.com/office/officeart/2005/8/layout/hProcess4"/>
    <dgm:cxn modelId="{760A13F9-F878-4A67-B2D4-5C4512F5C153}" type="presParOf" srcId="{A111D8A3-EC94-4695-8728-17FD3B0C5202}" destId="{FDF54E9C-0750-422B-BCCE-276BE25C71B1}" srcOrd="1" destOrd="0" presId="urn:microsoft.com/office/officeart/2005/8/layout/hProcess4"/>
    <dgm:cxn modelId="{26268A01-12AD-43C6-AFCE-6DF3C72EAA8A}" type="presParOf" srcId="{A111D8A3-EC94-4695-8728-17FD3B0C5202}" destId="{188C989C-C17C-4448-9807-3BC6ED139629}" srcOrd="2" destOrd="0" presId="urn:microsoft.com/office/officeart/2005/8/layout/hProcess4"/>
    <dgm:cxn modelId="{D06B6D20-8F73-48FE-98CC-B785ACF632A3}" type="presParOf" srcId="{A111D8A3-EC94-4695-8728-17FD3B0C5202}" destId="{B7B11F5B-5454-4DC0-A365-DC862339A3A5}" srcOrd="3" destOrd="0" presId="urn:microsoft.com/office/officeart/2005/8/layout/hProcess4"/>
    <dgm:cxn modelId="{3CF3D849-36CC-4B03-9919-AEB6BE27DFEB}" type="presParOf" srcId="{A111D8A3-EC94-4695-8728-17FD3B0C5202}" destId="{34AE625F-DCCF-4725-89A1-D1A057E55C84}" srcOrd="4" destOrd="0" presId="urn:microsoft.com/office/officeart/2005/8/layout/hProcess4"/>
    <dgm:cxn modelId="{5F8E9C24-24A7-4461-B85E-621D3BA90369}" type="presParOf" srcId="{E25BFEBF-B597-44A8-B691-65D92A11366F}" destId="{F83F24C8-958D-4FC4-8571-340B0C782D94}" srcOrd="3" destOrd="0" presId="urn:microsoft.com/office/officeart/2005/8/layout/hProcess4"/>
    <dgm:cxn modelId="{18A712F8-2D41-4A26-A200-4F0EA436BA1E}" type="presParOf" srcId="{E25BFEBF-B597-44A8-B691-65D92A11366F}" destId="{3A39CF31-3CBB-4777-B3F7-561DE089D42B}" srcOrd="4" destOrd="0" presId="urn:microsoft.com/office/officeart/2005/8/layout/hProcess4"/>
    <dgm:cxn modelId="{1FFA9261-12AF-46CE-8E31-F05E741B0961}" type="presParOf" srcId="{3A39CF31-3CBB-4777-B3F7-561DE089D42B}" destId="{F78685F5-5A12-4FD8-A661-B01B4335B782}" srcOrd="0" destOrd="0" presId="urn:microsoft.com/office/officeart/2005/8/layout/hProcess4"/>
    <dgm:cxn modelId="{87E2CFAC-3AF7-454B-9A2F-5C14D8C2DDE6}" type="presParOf" srcId="{3A39CF31-3CBB-4777-B3F7-561DE089D42B}" destId="{5BE17825-D0E8-4D69-992E-D5C1E7D39F21}" srcOrd="1" destOrd="0" presId="urn:microsoft.com/office/officeart/2005/8/layout/hProcess4"/>
    <dgm:cxn modelId="{7A9F067C-51E9-457A-963A-69B3F48B9AC2}" type="presParOf" srcId="{3A39CF31-3CBB-4777-B3F7-561DE089D42B}" destId="{372AD9A6-8D12-40F9-B849-B57BBAA7BA69}" srcOrd="2" destOrd="0" presId="urn:microsoft.com/office/officeart/2005/8/layout/hProcess4"/>
    <dgm:cxn modelId="{3DB016A9-D415-4AF4-80F7-29AC968C6212}" type="presParOf" srcId="{3A39CF31-3CBB-4777-B3F7-561DE089D42B}" destId="{DD0A6EF8-9419-4735-9241-1BAB89D1DEB0}" srcOrd="3" destOrd="0" presId="urn:microsoft.com/office/officeart/2005/8/layout/hProcess4"/>
    <dgm:cxn modelId="{D25AB41C-5EDA-4092-AC18-A392F3C5BDDA}"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de-DE" sz="1700" kern="1200" dirty="0"/>
            <a:t>Manuell oder Import mit CSV-Datei</a:t>
          </a:r>
        </a:p>
        <a:p>
          <a:pPr marL="171450" lvl="1" indent="-171450" algn="l" defTabSz="755650">
            <a:lnSpc>
              <a:spcPct val="90000"/>
            </a:lnSpc>
            <a:spcBef>
              <a:spcPct val="0"/>
            </a:spcBef>
            <a:spcAft>
              <a:spcPct val="15000"/>
            </a:spcAft>
            <a:buChar char="•"/>
          </a:pPr>
          <a:r>
            <a:rPr lang="de-DE" sz="1700" kern="1200" dirty="0"/>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dirty="0"/>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de-DE" sz="1700" kern="1200" dirty="0"/>
            <a:t>E-Mail link</a:t>
          </a:r>
        </a:p>
        <a:p>
          <a:pPr marL="171450" lvl="1" indent="-171450" algn="l" defTabSz="755650">
            <a:lnSpc>
              <a:spcPct val="90000"/>
            </a:lnSpc>
            <a:spcBef>
              <a:spcPct val="0"/>
            </a:spcBef>
            <a:spcAft>
              <a:spcPct val="15000"/>
            </a:spcAft>
            <a:buChar char="•"/>
          </a:pPr>
          <a:r>
            <a:rPr lang="de-DE" sz="1700" kern="1200" dirty="0"/>
            <a:t>Passwort setzen</a:t>
          </a:r>
        </a:p>
        <a:p>
          <a:pPr marL="171450" lvl="1" indent="-171450" algn="l" defTabSz="755650">
            <a:lnSpc>
              <a:spcPct val="90000"/>
            </a:lnSpc>
            <a:spcBef>
              <a:spcPct val="0"/>
            </a:spcBef>
            <a:spcAft>
              <a:spcPct val="15000"/>
            </a:spcAft>
            <a:buChar char="•"/>
          </a:pPr>
          <a:r>
            <a:rPr lang="de-DE" sz="1700" kern="1200" dirty="0"/>
            <a:t>Kooperationsvertrag unterzeichnen</a:t>
          </a:r>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dirty="0"/>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de-DE" sz="1700" kern="1200" dirty="0"/>
            <a:t>Anfordern von Zugriffsrechten (Surrogation)</a:t>
          </a:r>
        </a:p>
        <a:p>
          <a:pPr marL="171450" lvl="1" indent="-171450" algn="l" defTabSz="755650">
            <a:lnSpc>
              <a:spcPct val="90000"/>
            </a:lnSpc>
            <a:spcBef>
              <a:spcPct val="0"/>
            </a:spcBef>
            <a:spcAft>
              <a:spcPct val="15000"/>
            </a:spcAft>
            <a:buChar char="•"/>
          </a:pPr>
          <a:r>
            <a:rPr lang="de-DE" sz="1700" kern="1200" dirty="0" err="1"/>
            <a:t>AccountID</a:t>
          </a:r>
          <a:endParaRPr lang="de-DE" sz="1700" kern="1200" dirty="0"/>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dirty="0"/>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a:t>
            </a:r>
            <a:r>
              <a:rPr lang="de-AT" dirty="0" err="1"/>
              <a:t>consulting</a:t>
            </a:r>
            <a:r>
              <a:rPr lang="de-AT" dirty="0"/>
              <a:t> gmbh - </a:t>
            </a:r>
            <a:r>
              <a:rPr lang="de-AT" dirty="0" err="1"/>
              <a:t>confidential</a:t>
            </a:r>
            <a:endParaRPr lang="de-AT" dirty="0"/>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09.09.20</a:t>
            </a:fld>
            <a:endParaRPr lang="de-AT"/>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Wir werden auf folgende Themen eingehen:</a:t>
            </a:r>
          </a:p>
          <a:p>
            <a:r>
              <a:rPr lang="de-DE" dirty="0"/>
              <a:t>-  Das fiskaltrust Portal wird als Rollout Management Tool verwendet. Es unterstützt Kassenhändler bei der Vorbereitung und Ausführung des Rollout.</a:t>
            </a:r>
          </a:p>
          <a:p>
            <a:pPr marL="171450" indent="-171450">
              <a:buFontTx/>
              <a:buChar char="-"/>
            </a:pPr>
            <a:r>
              <a:rPr lang="de-DE" dirty="0"/>
              <a:t>Die Middleware muss vor der Auslieferung spezifisch auf die Gegebenheiten des Betreibers Konfiguriert werden. Wir werden erläutern, wie diese Konfiguration mit Hilfe des Portals vorgenommen werden kann, was genau konfiguriert werden muss und wie nach der Konfiguration die Auslieferung der Middleware über das Portal erfolgen kann (manueller Download des Launcher)</a:t>
            </a:r>
          </a:p>
          <a:p>
            <a:pPr marL="171450" indent="-171450">
              <a:buFontTx/>
              <a:buChar char="-"/>
            </a:pPr>
            <a:r>
              <a:rPr lang="de-DE" dirty="0"/>
              <a:t>Als nächstes werden wir unsere Automatisierungsoptionen vorstellen die Kassenherstellern ermöglichen bei einem Rollout mit vielen betroffenen Kassen einen Massenrollout durchzuführen</a:t>
            </a:r>
          </a:p>
          <a:p>
            <a:pPr marL="171450" indent="-171450">
              <a:buFontTx/>
              <a:buChar char="-"/>
            </a:pPr>
            <a:r>
              <a:rPr lang="de-DE" dirty="0"/>
              <a:t>Zum Schluss stellen wir diverse Rollout-Szenarien vor, die die Flexibilität unserer Lösung verdeutlichen</a:t>
            </a:r>
          </a:p>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a:t>
            </a:fld>
            <a:endParaRPr lang="de-AT"/>
          </a:p>
        </p:txBody>
      </p:sp>
    </p:spTree>
    <p:extLst>
      <p:ext uri="{BB962C8B-B14F-4D97-AF65-F5344CB8AC3E}">
        <p14:creationId xmlns:p14="http://schemas.microsoft.com/office/powerpoint/2010/main" val="1038178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11</a:t>
            </a:fld>
            <a:endParaRPr lang="de-AT"/>
          </a:p>
        </p:txBody>
      </p:sp>
    </p:spTree>
    <p:extLst>
      <p:ext uri="{BB962C8B-B14F-4D97-AF65-F5344CB8AC3E}">
        <p14:creationId xmlns:p14="http://schemas.microsoft.com/office/powerpoint/2010/main" val="1480655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 Portal +</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12</a:t>
            </a:fld>
            <a:endParaRPr lang="de-AT"/>
          </a:p>
        </p:txBody>
      </p:sp>
    </p:spTree>
    <p:extLst>
      <p:ext uri="{BB962C8B-B14F-4D97-AF65-F5344CB8AC3E}">
        <p14:creationId xmlns:p14="http://schemas.microsoft.com/office/powerpoint/2010/main" val="1986252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 Portal +</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13</a:t>
            </a:fld>
            <a:endParaRPr lang="de-AT"/>
          </a:p>
        </p:txBody>
      </p:sp>
    </p:spTree>
    <p:extLst>
      <p:ext uri="{BB962C8B-B14F-4D97-AF65-F5344CB8AC3E}">
        <p14:creationId xmlns:p14="http://schemas.microsoft.com/office/powerpoint/2010/main" val="1339702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14</a:t>
            </a:fld>
            <a:endParaRPr lang="de-AT"/>
          </a:p>
        </p:txBody>
      </p:sp>
    </p:spTree>
    <p:extLst>
      <p:ext uri="{BB962C8B-B14F-4D97-AF65-F5344CB8AC3E}">
        <p14:creationId xmlns:p14="http://schemas.microsoft.com/office/powerpoint/2010/main" val="823278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15</a:t>
            </a:fld>
            <a:endParaRPr lang="de-AT"/>
          </a:p>
        </p:txBody>
      </p:sp>
    </p:spTree>
    <p:extLst>
      <p:ext uri="{BB962C8B-B14F-4D97-AF65-F5344CB8AC3E}">
        <p14:creationId xmlns:p14="http://schemas.microsoft.com/office/powerpoint/2010/main" val="145895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16</a:t>
            </a:fld>
            <a:endParaRPr lang="de-AT"/>
          </a:p>
        </p:txBody>
      </p:sp>
    </p:spTree>
    <p:extLst>
      <p:ext uri="{BB962C8B-B14F-4D97-AF65-F5344CB8AC3E}">
        <p14:creationId xmlns:p14="http://schemas.microsoft.com/office/powerpoint/2010/main" val="4097642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17</a:t>
            </a:fld>
            <a:endParaRPr lang="de-AT"/>
          </a:p>
        </p:txBody>
      </p:sp>
    </p:spTree>
    <p:extLst>
      <p:ext uri="{BB962C8B-B14F-4D97-AF65-F5344CB8AC3E}">
        <p14:creationId xmlns:p14="http://schemas.microsoft.com/office/powerpoint/2010/main" val="385413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18</a:t>
            </a:fld>
            <a:endParaRPr lang="de-AT"/>
          </a:p>
        </p:txBody>
      </p:sp>
    </p:spTree>
    <p:extLst>
      <p:ext uri="{BB962C8B-B14F-4D97-AF65-F5344CB8AC3E}">
        <p14:creationId xmlns:p14="http://schemas.microsoft.com/office/powerpoint/2010/main" val="988095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19</a:t>
            </a:fld>
            <a:endParaRPr lang="de-AT"/>
          </a:p>
        </p:txBody>
      </p:sp>
    </p:spTree>
    <p:extLst>
      <p:ext uri="{BB962C8B-B14F-4D97-AF65-F5344CB8AC3E}">
        <p14:creationId xmlns:p14="http://schemas.microsoft.com/office/powerpoint/2010/main" val="2838738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20</a:t>
            </a:fld>
            <a:endParaRPr lang="de-AT"/>
          </a:p>
        </p:txBody>
      </p:sp>
    </p:spTree>
    <p:extLst>
      <p:ext uri="{BB962C8B-B14F-4D97-AF65-F5344CB8AC3E}">
        <p14:creationId xmlns:p14="http://schemas.microsoft.com/office/powerpoint/2010/main" val="3233502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Das fiskaltrust Portal wird als Rollout Management Tool verwendet. Es unterstützt Kassenhändler bei der Vorbereitung und Ausführung des Rollouts.</a:t>
            </a:r>
          </a:p>
          <a:p>
            <a:r>
              <a:rPr lang="de-DE" sz="1100" b="1" dirty="0"/>
              <a:t>Live und Sandbox Portal</a:t>
            </a:r>
            <a:r>
              <a:rPr lang="de-DE" sz="1100" dirty="0"/>
              <a:t>: fiskaltrust stellt neben der Live-Umgebung auch eine Testumgebung namens Sandbox zur Verfügung</a:t>
            </a:r>
          </a:p>
          <a:p>
            <a:r>
              <a:rPr lang="de-DE" sz="1100" dirty="0"/>
              <a:t>(https://</a:t>
            </a:r>
            <a:r>
              <a:rPr lang="de-DE" sz="1100" dirty="0" err="1"/>
              <a:t>portal.fiskaltrust.de</a:t>
            </a:r>
            <a:r>
              <a:rPr lang="de-DE" sz="1100" dirty="0"/>
              <a:t> und https://portal-</a:t>
            </a:r>
            <a:r>
              <a:rPr lang="de-DE" sz="1100" dirty="0" err="1"/>
              <a:t>sandbox.fiskaltrust.de</a:t>
            </a:r>
            <a:r>
              <a:rPr lang="de-DE" sz="11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Im Portal kann die Einladung der Kassenbetreiber die Vorbereitung der Konfiguration und der Download des Launchers erfolgen. Im Folgenden gehen wir auf die Details hierzu ein.</a:t>
            </a:r>
          </a:p>
          <a:p>
            <a:endParaRPr lang="de-DE" sz="1100" dirty="0"/>
          </a:p>
          <a:p>
            <a:endParaRPr lang="de-DE" sz="1100" dirty="0"/>
          </a:p>
          <a:p>
            <a:endParaRPr lang="de-DE" sz="1100" dirty="0"/>
          </a:p>
          <a:p>
            <a:endParaRPr lang="de-DE" sz="1100" dirty="0"/>
          </a:p>
          <a:p>
            <a:endParaRPr lang="de-DE" sz="1100"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3</a:t>
            </a:fld>
            <a:endParaRPr lang="de-AT"/>
          </a:p>
        </p:txBody>
      </p:sp>
    </p:spTree>
    <p:extLst>
      <p:ext uri="{BB962C8B-B14F-4D97-AF65-F5344CB8AC3E}">
        <p14:creationId xmlns:p14="http://schemas.microsoft.com/office/powerpoint/2010/main" val="1532984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/02-pre-sales/rollout-</a:t>
            </a:r>
            <a:r>
              <a:rPr lang="de-DE" dirty="0" err="1"/>
              <a:t>scenarios.html</a:t>
            </a: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21</a:t>
            </a:fld>
            <a:endParaRPr lang="de-AT"/>
          </a:p>
        </p:txBody>
      </p:sp>
    </p:spTree>
    <p:extLst>
      <p:ext uri="{BB962C8B-B14F-4D97-AF65-F5344CB8AC3E}">
        <p14:creationId xmlns:p14="http://schemas.microsoft.com/office/powerpoint/2010/main" val="307574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22</a:t>
            </a:fld>
            <a:endParaRPr lang="de-AT"/>
          </a:p>
        </p:txBody>
      </p:sp>
    </p:spTree>
    <p:extLst>
      <p:ext uri="{BB962C8B-B14F-4D97-AF65-F5344CB8AC3E}">
        <p14:creationId xmlns:p14="http://schemas.microsoft.com/office/powerpoint/2010/main" val="899144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Kassenbetreiber können manuell oder automatisiert über das Portal eingeladen werden. Zum automatisierten Einladen vieler Kassenbetreiber wird eine CSV Datei verwendet, die zu diesem Zweck im Portal importiert werden kann.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Sobald die Einladung initiiert wurde, sendet fiskaltrust eine Einladungs-E-Mail an den Kassenbetreiber. Sie enthält Informationen und einem Email-Bestätigungs-Link.</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Der Betreiber drückt den Link und wird auf das fiskaltrust Portal weiter geleitet wo er seine Daten überprüfen und sein Passwort setzen kann. Im nächsten Schritt muss er den Kooperationsvertrag mit fiskaltrust digital unterzeichnen.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Der Händler kann Zugriffsrechte für die sogenannte Surrogation Funktion anfordern. Damit kann der Händler später mit der </a:t>
            </a:r>
            <a:r>
              <a:rPr lang="de-DE" sz="1100" dirty="0" err="1"/>
              <a:t>AccountID</a:t>
            </a:r>
            <a:r>
              <a:rPr lang="de-DE" sz="1100" dirty="0"/>
              <a:t> des Betreibers in dessen Portal-Account </a:t>
            </a:r>
            <a:r>
              <a:rPr lang="de-DE" sz="1100" dirty="0" err="1"/>
              <a:t>switchen</a:t>
            </a:r>
            <a:r>
              <a:rPr lang="de-DE" sz="1100" dirty="0"/>
              <a:t> und im Namen des Betreibers Produkte auschecken und technische Konfigurationen vornehmen.</a:t>
            </a:r>
          </a:p>
          <a:p>
            <a:endParaRPr lang="de-DE" sz="1100" dirty="0"/>
          </a:p>
          <a:p>
            <a:endParaRPr lang="de-DE" sz="1100"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4</a:t>
            </a:fld>
            <a:endParaRPr lang="de-AT"/>
          </a:p>
        </p:txBody>
      </p:sp>
    </p:spTree>
    <p:extLst>
      <p:ext uri="{BB962C8B-B14F-4D97-AF65-F5344CB8AC3E}">
        <p14:creationId xmlns:p14="http://schemas.microsoft.com/office/powerpoint/2010/main" val="7178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100" noProof="0" dirty="0"/>
              <a:t>Die Konfiguration einer ft.Middleware Instanz wird über eine sogenannte Cashbox im Portal vorgenommen.</a:t>
            </a:r>
          </a:p>
          <a:p>
            <a:endParaRPr lang="de-DE" sz="1100" noProof="0" dirty="0"/>
          </a:p>
          <a:p>
            <a:r>
              <a:rPr lang="de-DE" sz="1100" b="0" i="0" kern="1200" dirty="0">
                <a:solidFill>
                  <a:schemeClr val="tx1"/>
                </a:solidFill>
                <a:effectLst/>
                <a:latin typeface="+mn-lt"/>
                <a:ea typeface="+mn-ea"/>
                <a:cs typeface="+mn-cs"/>
              </a:rPr>
              <a:t>Die Cashbox ist ein Konfigurationscontainer, der die Konfiguration der einzelnen Komponenten der ft.Middleware beinhaltet. Über die Cashbox können die Konfigurationen miteinander verbunden werden. So kann die Cashbox die Konfiguration von Queue, SCU und von diversen Helper beinhalten und diese miteinander verbinden. </a:t>
            </a:r>
          </a:p>
          <a:p>
            <a:endParaRPr lang="de-DE" sz="11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b="0" i="0" kern="1200" dirty="0">
                <a:solidFill>
                  <a:schemeClr val="tx1"/>
                </a:solidFill>
                <a:effectLst/>
                <a:latin typeface="+mn-lt"/>
                <a:ea typeface="+mn-ea"/>
                <a:cs typeface="+mn-cs"/>
              </a:rPr>
              <a:t>Die Queue ist eine Komponente der ft.Middleware, sammelt die Belege und ist für das Erzeugen und Persistieren der Belegkette verantwortlich. Des Weiteren ist die Queue die Komponente der ft.Middleware mit der Ihr  POS System kommuniziert. An sie sendet das POS System die Belegdaten und erhält Signaturen und andere Daten zurück.</a:t>
            </a:r>
          </a:p>
          <a:p>
            <a:endParaRPr lang="de-DE" sz="1100" b="0" i="0" kern="1200" noProof="0" dirty="0">
              <a:solidFill>
                <a:schemeClr val="tx1"/>
              </a:solidFill>
              <a:effectLst/>
              <a:latin typeface="+mn-lt"/>
              <a:ea typeface="+mn-ea"/>
              <a:cs typeface="+mn-cs"/>
            </a:endParaRPr>
          </a:p>
          <a:p>
            <a:r>
              <a:rPr lang="de-DE" sz="1100" b="0" i="0" kern="1200" dirty="0">
                <a:solidFill>
                  <a:schemeClr val="tx1"/>
                </a:solidFill>
                <a:effectLst/>
                <a:latin typeface="+mn-lt"/>
                <a:ea typeface="+mn-ea"/>
                <a:cs typeface="+mn-cs"/>
              </a:rPr>
              <a:t>Die SCU (Security </a:t>
            </a:r>
            <a:r>
              <a:rPr lang="de-DE" sz="1100" b="0" i="0" kern="1200" dirty="0" err="1">
                <a:solidFill>
                  <a:schemeClr val="tx1"/>
                </a:solidFill>
                <a:effectLst/>
                <a:latin typeface="+mn-lt"/>
                <a:ea typeface="+mn-ea"/>
                <a:cs typeface="+mn-cs"/>
              </a:rPr>
              <a:t>Creation</a:t>
            </a:r>
            <a:r>
              <a:rPr lang="de-DE" sz="1100" b="0" i="0" kern="1200" dirty="0">
                <a:solidFill>
                  <a:schemeClr val="tx1"/>
                </a:solidFill>
                <a:effectLst/>
                <a:latin typeface="+mn-lt"/>
                <a:ea typeface="+mn-ea"/>
                <a:cs typeface="+mn-cs"/>
              </a:rPr>
              <a:t> Unit, deutsch: Signatur-Erstellungs-Einheit) ist eine Komponente der </a:t>
            </a:r>
            <a:r>
              <a:rPr lang="de-DE" sz="1100" b="0" i="0" kern="1200" dirty="0" err="1">
                <a:solidFill>
                  <a:schemeClr val="tx1"/>
                </a:solidFill>
                <a:effectLst/>
                <a:latin typeface="+mn-lt"/>
                <a:ea typeface="+mn-ea"/>
                <a:cs typeface="+mn-cs"/>
              </a:rPr>
              <a:t>ft.Middelware</a:t>
            </a:r>
            <a:r>
              <a:rPr lang="de-DE" sz="1100" b="0" i="0" kern="1200" dirty="0">
                <a:solidFill>
                  <a:schemeClr val="tx1"/>
                </a:solidFill>
                <a:effectLst/>
                <a:latin typeface="+mn-lt"/>
                <a:ea typeface="+mn-ea"/>
                <a:cs typeface="+mn-cs"/>
              </a:rPr>
              <a:t>,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100" b="0" i="0" kern="1200" noProof="0" dirty="0">
              <a:solidFill>
                <a:schemeClr val="tx1"/>
              </a:solidFill>
              <a:effectLst/>
              <a:latin typeface="+mn-lt"/>
              <a:ea typeface="+mn-ea"/>
              <a:cs typeface="+mn-cs"/>
            </a:endParaRPr>
          </a:p>
          <a:p>
            <a:r>
              <a:rPr lang="de-DE" sz="1100" b="0" i="0" kern="1200" noProof="0" dirty="0">
                <a:solidFill>
                  <a:schemeClr val="tx1"/>
                </a:solidFill>
                <a:effectLst/>
                <a:latin typeface="+mn-lt"/>
                <a:ea typeface="+mn-ea"/>
                <a:cs typeface="+mn-cs"/>
              </a:rPr>
              <a:t>Die Cashbox beinhaltet die benötigten Konfigurationen und verbindet diese miteinander. Jede Middleware Instanz benötigt eine Cashbox um den Betrieb aufnehmen zu können.</a:t>
            </a:r>
            <a:endParaRPr lang="de-DE" sz="1100" noProof="0" dirty="0"/>
          </a:p>
          <a:p>
            <a:endParaRPr lang="de-DE" sz="1100"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5</a:t>
            </a:fld>
            <a:endParaRPr lang="de-AT"/>
          </a:p>
        </p:txBody>
      </p:sp>
    </p:spTree>
    <p:extLst>
      <p:ext uri="{BB962C8B-B14F-4D97-AF65-F5344CB8AC3E}">
        <p14:creationId xmlns:p14="http://schemas.microsoft.com/office/powerpoint/2010/main" val="86251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Diese Schritte sind bei einem manuellen Anlegen über das Portal vorzunehmen um eine Cashbox zusammen zu stellen.</a:t>
            </a:r>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6</a:t>
            </a:fld>
            <a:endParaRPr lang="de-AT"/>
          </a:p>
        </p:txBody>
      </p:sp>
    </p:spTree>
    <p:extLst>
      <p:ext uri="{BB962C8B-B14F-4D97-AF65-F5344CB8AC3E}">
        <p14:creationId xmlns:p14="http://schemas.microsoft.com/office/powerpoint/2010/main" val="363193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fiskaltrust.Middleware wird lokal mit Hilfe eines Launcher gestartet. </a:t>
            </a:r>
          </a:p>
          <a:p>
            <a:endParaRPr lang="de-DE" dirty="0"/>
          </a:p>
          <a:p>
            <a:r>
              <a:rPr lang="de-DE" dirty="0"/>
              <a:t>Es sind 2 Arten von Launcher verfügbar: </a:t>
            </a:r>
          </a:p>
          <a:p>
            <a:pPr marL="228600" indent="-228600">
              <a:buAutoNum type="arabicPeriod"/>
            </a:pPr>
            <a:r>
              <a:rPr lang="de-DE" dirty="0"/>
              <a:t>Online Launcher: -&gt; Lädt beim Start je nach Konfiguration die benötigten Funktions-Pakete aus der Cloud.</a:t>
            </a:r>
          </a:p>
          <a:p>
            <a:pPr marL="228600" indent="-228600">
              <a:buAutoNum type="arabicPeriod"/>
            </a:pPr>
            <a:r>
              <a:rPr lang="de-DE" dirty="0"/>
              <a:t>Offline Launcher: -&gt; Beinhaltet bereits alle notwendigen Funktions-Pakete ist jedoch viel umfangreicher.</a:t>
            </a:r>
          </a:p>
          <a:p>
            <a:pPr marL="228600" indent="-228600">
              <a:buAutoNum type="arabicPeriod"/>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Vor dem Download des Launcher sollte die Cashbox neu zusammengebaut werden („</a:t>
            </a:r>
            <a:r>
              <a:rPr lang="de-DE" dirty="0" err="1"/>
              <a:t>Rebuild</a:t>
            </a:r>
            <a:r>
              <a:rPr lang="de-DE" dirty="0"/>
              <a:t> </a:t>
            </a:r>
            <a:r>
              <a:rPr lang="de-DE" dirty="0" err="1"/>
              <a:t>configuration</a:t>
            </a:r>
            <a:r>
              <a:rPr lang="de-DE" dirty="0"/>
              <a:t>“ – Button) um sicher zu sein, dass zwischenzeitlich vorgenommene Änderungen an den einzelnen Konfigurationen (Queue, SCU) auch angewendet werden.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Download und Start des Launcher (</a:t>
            </a:r>
            <a:r>
              <a:rPr lang="de-DE" dirty="0" err="1"/>
              <a:t>fiskaltrust.exe</a:t>
            </a:r>
            <a:r>
              <a:rPr lang="de-DE" dirty="0"/>
              <a:t>). Bei Start des Launcher wird die Konfiguration der enthaltenen </a:t>
            </a:r>
            <a:r>
              <a:rPr lang="de-DE" dirty="0" err="1"/>
              <a:t>fiskaltrust.Middelware</a:t>
            </a:r>
            <a:r>
              <a:rPr lang="de-DE" dirty="0"/>
              <a:t> vorgenommen und die </a:t>
            </a:r>
            <a:r>
              <a:rPr lang="de-DE" dirty="0" err="1"/>
              <a:t>fiskaltrust.Middelware</a:t>
            </a:r>
            <a:r>
              <a:rPr lang="de-DE" dirty="0"/>
              <a:t> wird danach als Service gestartet.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a:t>
            </a:r>
            <a:r>
              <a:rPr lang="de-DE" dirty="0" err="1"/>
              <a:t>Rebuild</a:t>
            </a:r>
            <a:r>
              <a:rPr lang="de-DE" dirty="0"/>
              <a:t> </a:t>
            </a:r>
            <a:r>
              <a:rPr lang="de-DE" dirty="0" err="1"/>
              <a:t>Configuration</a:t>
            </a:r>
            <a:r>
              <a:rPr lang="de-DE" dirty="0"/>
              <a:t>“ Funktionalität wird auch zum Aktualisieren einer bereits ausgelieferten </a:t>
            </a:r>
            <a:r>
              <a:rPr lang="de-DE" dirty="0" err="1"/>
              <a:t>fiskaltrust.Middlware</a:t>
            </a:r>
            <a:r>
              <a:rPr lang="de-DE" dirty="0"/>
              <a:t> Instanz verwendet. Wird die Cashbox aktualisiert, der „</a:t>
            </a:r>
            <a:r>
              <a:rPr lang="de-DE" dirty="0" err="1"/>
              <a:t>Rebuild</a:t>
            </a:r>
            <a:r>
              <a:rPr lang="de-DE" dirty="0"/>
              <a:t> </a:t>
            </a:r>
            <a:r>
              <a:rPr lang="de-DE" dirty="0" err="1"/>
              <a:t>Configuration</a:t>
            </a:r>
            <a:r>
              <a:rPr lang="de-DE" dirty="0"/>
              <a:t>“  Button gedrückt und der Online-Launcher neu gestartet, so lädt sich dieser automatisch die neue Konfiguration herunter und wendet diese 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7</a:t>
            </a:fld>
            <a:endParaRPr lang="de-AT"/>
          </a:p>
        </p:txBody>
      </p:sp>
    </p:spTree>
    <p:extLst>
      <p:ext uri="{BB962C8B-B14F-4D97-AF65-F5344CB8AC3E}">
        <p14:creationId xmlns:p14="http://schemas.microsoft.com/office/powerpoint/2010/main" val="3045325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Für Massenrollouts bietet fiskaltrust diverse Automatisierungsoptionen. Wir werden im Folgenden die aufgelisteten Punkte vorstellen.</a:t>
            </a:r>
          </a:p>
          <a:p>
            <a:endParaRPr lang="de-DE" dirty="0"/>
          </a:p>
          <a:p>
            <a:r>
              <a:rPr lang="de-DE" dirty="0"/>
              <a:t>Für die weiteren Inhalte zur Präsentation der Automatisierung wird als Vorlage folgende Dokumentation verwendet:</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8</a:t>
            </a:fld>
            <a:endParaRPr lang="de-AT"/>
          </a:p>
        </p:txBody>
      </p:sp>
    </p:spTree>
    <p:extLst>
      <p:ext uri="{BB962C8B-B14F-4D97-AF65-F5344CB8AC3E}">
        <p14:creationId xmlns:p14="http://schemas.microsoft.com/office/powerpoint/2010/main" val="3975435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Update des SQL Package auf Version 1.3.5 für aller Cashboxen die aktuell mit der Version 1.3.3 konfiguriert sind + </a:t>
            </a:r>
            <a:r>
              <a:rPr lang="de-DE" dirty="0" err="1"/>
              <a:t>Rebuild</a:t>
            </a:r>
            <a:r>
              <a:rPr lang="de-DE" dirty="0"/>
              <a:t> </a:t>
            </a:r>
            <a:r>
              <a:rPr lang="de-DE" dirty="0" err="1"/>
              <a:t>Configuration</a:t>
            </a:r>
            <a:r>
              <a:rPr lang="de-DE" dirty="0"/>
              <a:t> </a:t>
            </a:r>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9</a:t>
            </a:fld>
            <a:endParaRPr lang="de-AT"/>
          </a:p>
        </p:txBody>
      </p:sp>
    </p:spTree>
    <p:extLst>
      <p:ext uri="{BB962C8B-B14F-4D97-AF65-F5344CB8AC3E}">
        <p14:creationId xmlns:p14="http://schemas.microsoft.com/office/powerpoint/2010/main" val="180969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10</a:t>
            </a:fld>
            <a:endParaRPr lang="de-AT"/>
          </a:p>
        </p:txBody>
      </p:sp>
    </p:spTree>
    <p:extLst>
      <p:ext uri="{BB962C8B-B14F-4D97-AF65-F5344CB8AC3E}">
        <p14:creationId xmlns:p14="http://schemas.microsoft.com/office/powerpoint/2010/main" val="3952619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304977" y="187890"/>
            <a:ext cx="9727280"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304976" y="1154111"/>
            <a:ext cx="11727696"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Foliennummernplatzhalter 11">
            <a:extLst>
              <a:ext uri="{FF2B5EF4-FFF2-40B4-BE49-F238E27FC236}">
                <a16:creationId xmlns:a16="http://schemas.microsoft.com/office/drawing/2014/main" id="{D9ECD01D-F4F8-401C-B080-914EE12C65BB}"/>
              </a:ext>
            </a:extLst>
          </p:cNvPr>
          <p:cNvSpPr>
            <a:spLocks noGrp="1"/>
          </p:cNvSpPr>
          <p:nvPr>
            <p:ph type="sldNum" sz="quarter" idx="12"/>
          </p:nvPr>
        </p:nvSpPr>
        <p:spPr/>
        <p:txBody>
          <a:bodyPr/>
          <a:lstStyle>
            <a:lvl1pPr>
              <a:defRPr>
                <a:latin typeface="Roboto Slab" pitchFamily="2" charset="0"/>
                <a:ea typeface="Roboto Slab" pitchFamily="2" charset="0"/>
              </a:defRPr>
            </a:lvl1pPr>
          </a:lstStyle>
          <a:p>
            <a:fld id="{E7B8BE08-9FED-430E-B200-3C3CD424224B}" type="slidenum">
              <a:rPr lang="de-AT" smtClean="0"/>
              <a:pPr/>
              <a:t>‹#›</a:t>
            </a:fld>
            <a:endParaRPr lang="de-AT" dirty="0"/>
          </a:p>
        </p:txBody>
      </p:sp>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3">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el und Inhalt">
    <p:bg>
      <p:bgPr>
        <a:solidFill>
          <a:schemeClr val="bg1">
            <a:lumMod val="85000"/>
          </a:schemeClr>
        </a:solidFill>
        <a:effectLst/>
      </p:bgPr>
    </p:bg>
    <p:spTree>
      <p:nvGrpSpPr>
        <p:cNvPr id="1" name=""/>
        <p:cNvGrpSpPr/>
        <p:nvPr/>
      </p:nvGrpSpPr>
      <p:grpSpPr>
        <a:xfrm>
          <a:off x="0" y="0"/>
          <a:ext cx="0" cy="0"/>
          <a:chOff x="0" y="0"/>
          <a:chExt cx="0" cy="0"/>
        </a:xfrm>
      </p:grpSpPr>
      <p:sp>
        <p:nvSpPr>
          <p:cNvPr id="11" name="Rectangle 29">
            <a:extLst>
              <a:ext uri="{FF2B5EF4-FFF2-40B4-BE49-F238E27FC236}">
                <a16:creationId xmlns:a16="http://schemas.microsoft.com/office/drawing/2014/main" id="{19AAAF83-C5C2-4C99-AD2C-94C34E90D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1004776" y="2908006"/>
            <a:ext cx="11027895" cy="3129353"/>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8" name="Grafik 7">
            <a:extLst>
              <a:ext uri="{FF2B5EF4-FFF2-40B4-BE49-F238E27FC236}">
                <a16:creationId xmlns:a16="http://schemas.microsoft.com/office/drawing/2014/main" id="{F3259835-32FF-41D3-8282-ECC31CB6F00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323169" y="1350755"/>
            <a:ext cx="2080973" cy="353431"/>
          </a:xfrm>
          <a:prstGeom prst="rect">
            <a:avLst/>
          </a:prstGeom>
        </p:spPr>
      </p:pic>
      <p:pic>
        <p:nvPicPr>
          <p:cNvPr id="9" name="Grafik 8">
            <a:extLst>
              <a:ext uri="{FF2B5EF4-FFF2-40B4-BE49-F238E27FC236}">
                <a16:creationId xmlns:a16="http://schemas.microsoft.com/office/drawing/2014/main" id="{BC9C7FD6-E92A-46F5-A990-615D826FCAA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04142" y="682124"/>
            <a:ext cx="1111889" cy="1111889"/>
          </a:xfrm>
          <a:prstGeom prst="rect">
            <a:avLst/>
          </a:prstGeom>
        </p:spPr>
      </p:pic>
      <p:sp>
        <p:nvSpPr>
          <p:cNvPr id="5" name="Foliennummernplatzhalter 4">
            <a:extLst>
              <a:ext uri="{FF2B5EF4-FFF2-40B4-BE49-F238E27FC236}">
                <a16:creationId xmlns:a16="http://schemas.microsoft.com/office/drawing/2014/main" id="{C8B63D21-751D-4798-A1AF-73DAD69148D8}"/>
              </a:ext>
            </a:extLst>
          </p:cNvPr>
          <p:cNvSpPr>
            <a:spLocks noGrp="1"/>
          </p:cNvSpPr>
          <p:nvPr>
            <p:ph type="sldNum" sz="quarter" idx="11"/>
          </p:nvPr>
        </p:nvSpPr>
        <p:spPr/>
        <p:txBody>
          <a:bodyPr/>
          <a:lstStyle/>
          <a:p>
            <a:fld id="{E7B8BE08-9FED-430E-B200-3C3CD424224B}" type="slidenum">
              <a:rPr lang="de-AT" smtClean="0"/>
              <a:t>‹#›</a:t>
            </a:fld>
            <a:endParaRPr lang="de-AT" dirty="0"/>
          </a:p>
        </p:txBody>
      </p:sp>
    </p:spTree>
    <p:extLst>
      <p:ext uri="{BB962C8B-B14F-4D97-AF65-F5344CB8AC3E}">
        <p14:creationId xmlns:p14="http://schemas.microsoft.com/office/powerpoint/2010/main" val="375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304977" y="1857294"/>
            <a:ext cx="10896600" cy="2703597"/>
          </a:xfrm>
          <a:prstGeom prst="rect">
            <a:avLst/>
          </a:prstGeom>
        </p:spPr>
        <p:txBody>
          <a:bodyPr anchor="ctr">
            <a:normAutofit/>
          </a:bodyPr>
          <a:lstStyle>
            <a:lvl1pPr algn="l">
              <a:defRPr sz="6600"/>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304977" y="4756558"/>
            <a:ext cx="10896600"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11" name="Fußzeilenplatzhalter 4">
            <a:extLst>
              <a:ext uri="{FF2B5EF4-FFF2-40B4-BE49-F238E27FC236}">
                <a16:creationId xmlns:a16="http://schemas.microsoft.com/office/drawing/2014/main" id="{F9C4D4CC-22FA-406E-9D80-85DD3504822D}"/>
              </a:ext>
            </a:extLst>
          </p:cNvPr>
          <p:cNvSpPr>
            <a:spLocks noGrp="1"/>
          </p:cNvSpPr>
          <p:nvPr>
            <p:ph type="ftr" sz="quarter" idx="11"/>
          </p:nvPr>
        </p:nvSpPr>
        <p:spPr>
          <a:xfrm>
            <a:off x="304977" y="6427531"/>
            <a:ext cx="6643871" cy="365125"/>
          </a:xfrm>
          <a:prstGeom prst="rect">
            <a:avLst/>
          </a:prstGeom>
        </p:spPr>
        <p:txBody>
          <a:bodyPr/>
          <a:lstStyle>
            <a:lvl1pPr>
              <a:defRPr sz="1400" b="0">
                <a:solidFill>
                  <a:schemeClr val="tx1">
                    <a:lumMod val="50000"/>
                    <a:lumOff val="50000"/>
                  </a:schemeClr>
                </a:solidFill>
                <a:latin typeface="Klavika Bd" panose="02000803050000020004" pitchFamily="50" charset="0"/>
                <a:ea typeface="Roboto Slab" pitchFamily="2" charset="0"/>
              </a:defRPr>
            </a:lvl1pPr>
          </a:lstStyle>
          <a:p>
            <a:r>
              <a:rPr lang="de-AT" dirty="0"/>
              <a:t>fiskaltrust.</a:t>
            </a:r>
          </a:p>
        </p:txBody>
      </p:sp>
      <p:sp>
        <p:nvSpPr>
          <p:cNvPr id="12" name="Foliennummernplatzhalter 5">
            <a:extLst>
              <a:ext uri="{FF2B5EF4-FFF2-40B4-BE49-F238E27FC236}">
                <a16:creationId xmlns:a16="http://schemas.microsoft.com/office/drawing/2014/main" id="{479F0D69-6616-4D1B-9764-A0271778D1D7}"/>
              </a:ext>
            </a:extLst>
          </p:cNvPr>
          <p:cNvSpPr>
            <a:spLocks noGrp="1"/>
          </p:cNvSpPr>
          <p:nvPr>
            <p:ph type="sldNum" sz="quarter" idx="12"/>
          </p:nvPr>
        </p:nvSpPr>
        <p:spPr>
          <a:xfrm>
            <a:off x="10972622" y="6427531"/>
            <a:ext cx="1028701" cy="365125"/>
          </a:xfrm>
          <a:prstGeom prst="rect">
            <a:avLst/>
          </a:prstGeom>
        </p:spPr>
        <p:txBody>
          <a:bodyPr/>
          <a:lstStyle>
            <a:lvl1pPr algn="ctr">
              <a:defRPr sz="1400" b="0">
                <a:solidFill>
                  <a:schemeClr val="tx1">
                    <a:lumMod val="50000"/>
                    <a:lumOff val="50000"/>
                  </a:schemeClr>
                </a:solidFill>
                <a:latin typeface="Roboto Slab" pitchFamily="2" charset="0"/>
                <a:ea typeface="Roboto Slab" pitchFamily="2" charset="0"/>
              </a:defRPr>
            </a:lvl1pPr>
          </a:lstStyle>
          <a:p>
            <a:fld id="{0191866A-0B7B-4277-9FEF-8CF0281B370B}" type="slidenum">
              <a:rPr lang="de-AT" smtClean="0"/>
              <a:pPr/>
              <a:t>‹#›</a:t>
            </a:fld>
            <a:endParaRPr lang="de-AT" dirty="0"/>
          </a:p>
        </p:txBody>
      </p:sp>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Tree>
    <p:extLst>
      <p:ext uri="{BB962C8B-B14F-4D97-AF65-F5344CB8AC3E}">
        <p14:creationId xmlns:p14="http://schemas.microsoft.com/office/powerpoint/2010/main" val="421671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817271-0866-4E4C-A9AA-CFC1FDC68366}"/>
              </a:ext>
            </a:extLst>
          </p:cNvPr>
          <p:cNvSpPr>
            <a:spLocks noGrp="1"/>
          </p:cNvSpPr>
          <p:nvPr>
            <p:ph type="title"/>
          </p:nvPr>
        </p:nvSpPr>
        <p:spPr>
          <a:xfrm>
            <a:off x="831850" y="1709738"/>
            <a:ext cx="10515600" cy="2852737"/>
          </a:xfrm>
          <a:prstGeom prst="rect">
            <a:avLst/>
          </a:prstGeom>
        </p:spPr>
        <p:txBody>
          <a:bodyPr anchor="b"/>
          <a:lstStyle>
            <a:lvl1pPr>
              <a:defRPr sz="6000" b="1"/>
            </a:lvl1pPr>
          </a:lstStyle>
          <a:p>
            <a:r>
              <a:rPr lang="de-DE" dirty="0"/>
              <a:t>Mastertitelformat bearbeiten</a:t>
            </a:r>
            <a:endParaRPr lang="de-AT" dirty="0"/>
          </a:p>
        </p:txBody>
      </p:sp>
      <p:sp>
        <p:nvSpPr>
          <p:cNvPr id="3" name="Textplatzhalter 2">
            <a:extLst>
              <a:ext uri="{FF2B5EF4-FFF2-40B4-BE49-F238E27FC236}">
                <a16:creationId xmlns:a16="http://schemas.microsoft.com/office/drawing/2014/main" id="{05068F28-162C-4615-81B4-8659393636F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Mastertextformat bearbeiten</a:t>
            </a:r>
          </a:p>
        </p:txBody>
      </p:sp>
      <p:sp>
        <p:nvSpPr>
          <p:cNvPr id="4" name="Datumsplatzhalter 3">
            <a:extLst>
              <a:ext uri="{FF2B5EF4-FFF2-40B4-BE49-F238E27FC236}">
                <a16:creationId xmlns:a16="http://schemas.microsoft.com/office/drawing/2014/main" id="{329C085C-644A-4A79-B204-402CC2FC1381}"/>
              </a:ext>
            </a:extLst>
          </p:cNvPr>
          <p:cNvSpPr>
            <a:spLocks noGrp="1"/>
          </p:cNvSpPr>
          <p:nvPr>
            <p:ph type="dt" sz="half" idx="10"/>
          </p:nvPr>
        </p:nvSpPr>
        <p:spPr>
          <a:xfrm>
            <a:off x="304977" y="6427531"/>
            <a:ext cx="1378350" cy="365125"/>
          </a:xfrm>
          <a:prstGeom prst="rect">
            <a:avLst/>
          </a:prstGeom>
        </p:spPr>
        <p:txBody>
          <a:bodyPr/>
          <a:lstStyle>
            <a:lvl1pPr>
              <a:defRPr sz="1200" b="0">
                <a:solidFill>
                  <a:schemeClr val="tx1">
                    <a:lumMod val="50000"/>
                    <a:lumOff val="50000"/>
                  </a:schemeClr>
                </a:solidFill>
                <a:latin typeface="Roboto" panose="02000000000000000000" pitchFamily="2" charset="0"/>
                <a:ea typeface="Roboto" panose="02000000000000000000" pitchFamily="2" charset="0"/>
              </a:defRPr>
            </a:lvl1pPr>
          </a:lstStyle>
          <a:p>
            <a:fld id="{D920586B-A06C-4754-BF0D-C36EFEB7D1BE}" type="datetime1">
              <a:rPr lang="de-DE" smtClean="0"/>
              <a:pPr/>
              <a:t>09.09.20</a:t>
            </a:fld>
            <a:endParaRPr lang="de-AT" dirty="0"/>
          </a:p>
        </p:txBody>
      </p:sp>
      <p:sp>
        <p:nvSpPr>
          <p:cNvPr id="9" name="Fußzeilenplatzhalter 4">
            <a:extLst>
              <a:ext uri="{FF2B5EF4-FFF2-40B4-BE49-F238E27FC236}">
                <a16:creationId xmlns:a16="http://schemas.microsoft.com/office/drawing/2014/main" id="{0F7F5DEE-7CEB-4B7C-AD76-D014E1D8AD00}"/>
              </a:ext>
            </a:extLst>
          </p:cNvPr>
          <p:cNvSpPr>
            <a:spLocks noGrp="1"/>
          </p:cNvSpPr>
          <p:nvPr>
            <p:ph type="ftr" sz="quarter" idx="11"/>
          </p:nvPr>
        </p:nvSpPr>
        <p:spPr>
          <a:xfrm>
            <a:off x="1909925" y="6427531"/>
            <a:ext cx="6643871" cy="365125"/>
          </a:xfrm>
          <a:prstGeom prst="rect">
            <a:avLst/>
          </a:prstGeom>
        </p:spPr>
        <p:txBody>
          <a:bodyPr/>
          <a:lstStyle>
            <a:lvl1pPr>
              <a:defRPr sz="1600" b="0">
                <a:solidFill>
                  <a:schemeClr val="tx1">
                    <a:lumMod val="50000"/>
                    <a:lumOff val="50000"/>
                  </a:schemeClr>
                </a:solidFill>
                <a:latin typeface="Klavika Regular" panose="02000506040000020004" pitchFamily="50" charset="0"/>
                <a:ea typeface="Roboto Slab" pitchFamily="2" charset="0"/>
              </a:defRPr>
            </a:lvl1pPr>
          </a:lstStyle>
          <a:p>
            <a:r>
              <a:rPr lang="de-AT" dirty="0"/>
              <a:t>fiskaltrust.</a:t>
            </a:r>
          </a:p>
        </p:txBody>
      </p:sp>
      <p:sp>
        <p:nvSpPr>
          <p:cNvPr id="10" name="Foliennummernplatzhalter 5">
            <a:extLst>
              <a:ext uri="{FF2B5EF4-FFF2-40B4-BE49-F238E27FC236}">
                <a16:creationId xmlns:a16="http://schemas.microsoft.com/office/drawing/2014/main" id="{878FB9BB-2AD8-4027-9E8E-73411F190ECE}"/>
              </a:ext>
            </a:extLst>
          </p:cNvPr>
          <p:cNvSpPr>
            <a:spLocks noGrp="1"/>
          </p:cNvSpPr>
          <p:nvPr>
            <p:ph type="sldNum" sz="quarter" idx="12"/>
          </p:nvPr>
        </p:nvSpPr>
        <p:spPr>
          <a:xfrm>
            <a:off x="8763689" y="6427531"/>
            <a:ext cx="1028701" cy="365125"/>
          </a:xfrm>
          <a:prstGeom prst="rect">
            <a:avLst/>
          </a:prstGeom>
        </p:spPr>
        <p:txBody>
          <a:bodyPr/>
          <a:lstStyle>
            <a:lvl1pPr algn="ctr">
              <a:defRPr sz="1200" b="0">
                <a:solidFill>
                  <a:schemeClr val="tx1">
                    <a:lumMod val="50000"/>
                    <a:lumOff val="50000"/>
                  </a:schemeClr>
                </a:solidFill>
                <a:latin typeface="Roboto" panose="02000000000000000000" pitchFamily="2" charset="0"/>
                <a:ea typeface="Roboto" panose="02000000000000000000" pitchFamily="2" charset="0"/>
              </a:defRPr>
            </a:lvl1pPr>
          </a:lstStyle>
          <a:p>
            <a:fld id="{0191866A-0B7B-4277-9FEF-8CF0281B370B}" type="slidenum">
              <a:rPr lang="de-AT" smtClean="0"/>
              <a:pPr/>
              <a:t>‹#›</a:t>
            </a:fld>
            <a:endParaRPr lang="de-AT" dirty="0"/>
          </a:p>
        </p:txBody>
      </p:sp>
      <p:pic>
        <p:nvPicPr>
          <p:cNvPr id="6" name="Grafik 5">
            <a:extLst>
              <a:ext uri="{FF2B5EF4-FFF2-40B4-BE49-F238E27FC236}">
                <a16:creationId xmlns:a16="http://schemas.microsoft.com/office/drawing/2014/main" id="{8619EB71-543E-44C7-AC0A-7C4C6C31B0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90800" y="93600"/>
            <a:ext cx="1097553" cy="1105200"/>
          </a:xfrm>
          <a:prstGeom prst="rect">
            <a:avLst/>
          </a:prstGeom>
        </p:spPr>
      </p:pic>
    </p:spTree>
    <p:extLst>
      <p:ext uri="{BB962C8B-B14F-4D97-AF65-F5344CB8AC3E}">
        <p14:creationId xmlns:p14="http://schemas.microsoft.com/office/powerpoint/2010/main" val="1664444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8">
            <a:extLst>
              <a:ext uri="{FF2B5EF4-FFF2-40B4-BE49-F238E27FC236}">
                <a16:creationId xmlns:a16="http://schemas.microsoft.com/office/drawing/2014/main" id="{B6A6A86D-5DBB-4936-9CB9-308BE09D47A5}"/>
              </a:ext>
            </a:extLst>
          </p:cNvPr>
          <p:cNvSpPr>
            <a:spLocks noGrp="1"/>
          </p:cNvSpPr>
          <p:nvPr>
            <p:ph type="title"/>
          </p:nvPr>
        </p:nvSpPr>
        <p:spPr>
          <a:xfrm>
            <a:off x="304976" y="136525"/>
            <a:ext cx="9790638" cy="671548"/>
          </a:xfrm>
          <a:prstGeom prst="rect">
            <a:avLst/>
          </a:prstGeom>
        </p:spPr>
        <p:txBody>
          <a:bodyPr vert="horz" lIns="91440" tIns="45720" rIns="91440" bIns="45720" rtlCol="0" anchor="ctr">
            <a:normAutofit/>
          </a:bodyPr>
          <a:lstStyle/>
          <a:p>
            <a:r>
              <a:rPr lang="de-DE" dirty="0"/>
              <a:t>Mastertitelformat bearbeiten</a:t>
            </a:r>
            <a:endParaRPr lang="de-AT" dirty="0"/>
          </a:p>
        </p:txBody>
      </p:sp>
      <p:sp>
        <p:nvSpPr>
          <p:cNvPr id="10" name="Textplatzhalter 9">
            <a:extLst>
              <a:ext uri="{FF2B5EF4-FFF2-40B4-BE49-F238E27FC236}">
                <a16:creationId xmlns:a16="http://schemas.microsoft.com/office/drawing/2014/main" id="{26F27EC2-9268-44AE-8EC8-8148D6FBF6E7}"/>
              </a:ext>
            </a:extLst>
          </p:cNvPr>
          <p:cNvSpPr>
            <a:spLocks noGrp="1"/>
          </p:cNvSpPr>
          <p:nvPr>
            <p:ph type="body" idx="1"/>
          </p:nvPr>
        </p:nvSpPr>
        <p:spPr>
          <a:xfrm>
            <a:off x="304975" y="1082968"/>
            <a:ext cx="11784243" cy="5288474"/>
          </a:xfrm>
          <a:prstGeom prst="rect">
            <a:avLst/>
          </a:prstGeom>
        </p:spPr>
        <p:txBody>
          <a:bodyPr>
            <a:normAutofit/>
          </a:bodyPr>
          <a:lstStyle/>
          <a:p>
            <a:pPr marL="360000" lvl="0" indent="-360000">
              <a:buSzPct val="60000"/>
              <a:buFontTx/>
              <a:buBlip>
                <a:blip r:embed="rId6"/>
              </a:buBlip>
            </a:pPr>
            <a:r>
              <a:rPr lang="de-DE" dirty="0"/>
              <a:t>Mastertextformat bearbeiten</a:t>
            </a:r>
          </a:p>
          <a:p>
            <a:pPr marL="720000" lvl="1" indent="-360000">
              <a:buSzPct val="60000"/>
              <a:buFontTx/>
              <a:buBlip>
                <a:blip r:embed="rId6"/>
              </a:buBlip>
            </a:pPr>
            <a:r>
              <a:rPr lang="de-DE" dirty="0"/>
              <a:t>Zweite Ebene</a:t>
            </a:r>
          </a:p>
          <a:p>
            <a:pPr marL="1080000" lvl="2" indent="-360000">
              <a:buSzPct val="60000"/>
              <a:buFontTx/>
              <a:buBlip>
                <a:blip r:embed="rId6"/>
              </a:buBlip>
            </a:pPr>
            <a:r>
              <a:rPr lang="de-DE" dirty="0"/>
              <a:t>Dritte Ebene</a:t>
            </a:r>
          </a:p>
          <a:p>
            <a:pPr marL="1440000" lvl="3" indent="-360000">
              <a:buSzPct val="60000"/>
              <a:buFontTx/>
              <a:buBlip>
                <a:blip r:embed="rId6"/>
              </a:buBlip>
            </a:pPr>
            <a:r>
              <a:rPr lang="de-DE" dirty="0"/>
              <a:t>Vierte Ebene</a:t>
            </a:r>
          </a:p>
          <a:p>
            <a:pPr marL="1800000" lvl="4" indent="-360000">
              <a:buSzPct val="60000"/>
              <a:buFontTx/>
              <a:buBlip>
                <a:blip r:embed="rId6"/>
              </a:buBlip>
            </a:pPr>
            <a:r>
              <a:rPr lang="de-DE" dirty="0"/>
              <a:t>Fünfte Ebene</a:t>
            </a:r>
            <a:endParaRPr lang="de-AT" dirty="0"/>
          </a:p>
        </p:txBody>
      </p:sp>
      <p:sp>
        <p:nvSpPr>
          <p:cNvPr id="13" name="Foliennummernplatzhalter 12">
            <a:extLst>
              <a:ext uri="{FF2B5EF4-FFF2-40B4-BE49-F238E27FC236}">
                <a16:creationId xmlns:a16="http://schemas.microsoft.com/office/drawing/2014/main" id="{17AD4B1C-7FC1-4FBF-8628-101BF18114DB}"/>
              </a:ext>
            </a:extLst>
          </p:cNvPr>
          <p:cNvSpPr>
            <a:spLocks noGrp="1"/>
          </p:cNvSpPr>
          <p:nvPr>
            <p:ph type="sldNum" sz="quarter" idx="4"/>
          </p:nvPr>
        </p:nvSpPr>
        <p:spPr>
          <a:xfrm>
            <a:off x="10643190" y="6371442"/>
            <a:ext cx="144602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8BE08-9FED-430E-B200-3C3CD424224B}" type="slidenum">
              <a:rPr lang="de-AT" smtClean="0"/>
              <a:t>‹#›</a:t>
            </a:fld>
            <a:endParaRPr lang="de-AT" dirty="0"/>
          </a:p>
        </p:txBody>
      </p:sp>
      <p:sp>
        <p:nvSpPr>
          <p:cNvPr id="14" name="Fußzeilenplatzhalter 13">
            <a:extLst>
              <a:ext uri="{FF2B5EF4-FFF2-40B4-BE49-F238E27FC236}">
                <a16:creationId xmlns:a16="http://schemas.microsoft.com/office/drawing/2014/main" id="{8CBFD07F-A5F2-43AD-ACB3-CD0B619A4162}"/>
              </a:ext>
            </a:extLst>
          </p:cNvPr>
          <p:cNvSpPr>
            <a:spLocks noGrp="1"/>
          </p:cNvSpPr>
          <p:nvPr>
            <p:ph type="ftr" sz="quarter" idx="3"/>
          </p:nvPr>
        </p:nvSpPr>
        <p:spPr>
          <a:xfrm>
            <a:off x="294167" y="6524904"/>
            <a:ext cx="7269562" cy="33309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de-AT" dirty="0"/>
              <a:t>fiskaltrust gmbh – 19.05.2020 – Seite </a:t>
            </a:r>
            <a:fld id="{3302DA5C-8401-4214-B683-F5B25EB0CBFF}" type="slidenum">
              <a:rPr lang="de-AT" smtClean="0"/>
              <a:pPr algn="l"/>
              <a:t>‹#›</a:t>
            </a:fld>
            <a:r>
              <a:rPr lang="de-AT" dirty="0"/>
              <a:t> </a:t>
            </a:r>
            <a:r>
              <a:rPr lang="en-GB" dirty="0"/>
              <a:t>– Confidential – Be aware of the NDA</a:t>
            </a:r>
            <a:endParaRPr lang="de-AT" dirty="0"/>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9" r:id="rId2"/>
    <p:sldLayoutId id="2147483673" r:id="rId3"/>
    <p:sldLayoutId id="2147483675"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getting-started.html"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E549-770E-5848-A6D5-84ABE7C14D93}"/>
              </a:ext>
            </a:extLst>
          </p:cNvPr>
          <p:cNvSpPr>
            <a:spLocks noGrp="1"/>
          </p:cNvSpPr>
          <p:nvPr>
            <p:ph type="ctrTitle"/>
          </p:nvPr>
        </p:nvSpPr>
        <p:spPr/>
        <p:txBody>
          <a:bodyPr/>
          <a:lstStyle/>
          <a:p>
            <a:r>
              <a:rPr lang="de-DE" dirty="0"/>
              <a:t>fiskaltrust für Kassenhändler</a:t>
            </a:r>
          </a:p>
        </p:txBody>
      </p:sp>
      <p:sp>
        <p:nvSpPr>
          <p:cNvPr id="3" name="Subtitle 2">
            <a:extLst>
              <a:ext uri="{FF2B5EF4-FFF2-40B4-BE49-F238E27FC236}">
                <a16:creationId xmlns:a16="http://schemas.microsoft.com/office/drawing/2014/main" id="{0BE896C9-D581-EB43-8C3A-07C4AB882FEE}"/>
              </a:ext>
            </a:extLst>
          </p:cNvPr>
          <p:cNvSpPr>
            <a:spLocks noGrp="1"/>
          </p:cNvSpPr>
          <p:nvPr>
            <p:ph type="subTitle" idx="1"/>
          </p:nvPr>
        </p:nvSpPr>
        <p:spPr/>
        <p:txBody>
          <a:bodyPr/>
          <a:lstStyle/>
          <a:p>
            <a:r>
              <a:rPr lang="de-DE" dirty="0"/>
              <a:t> technisches Rollout</a:t>
            </a:r>
          </a:p>
        </p:txBody>
      </p:sp>
      <p:sp>
        <p:nvSpPr>
          <p:cNvPr id="5" name="Slide Number Placeholder 4">
            <a:extLst>
              <a:ext uri="{FF2B5EF4-FFF2-40B4-BE49-F238E27FC236}">
                <a16:creationId xmlns:a16="http://schemas.microsoft.com/office/drawing/2014/main" id="{3E5660CE-BE5C-9949-AF51-F1810DE0E91B}"/>
              </a:ext>
            </a:extLst>
          </p:cNvPr>
          <p:cNvSpPr>
            <a:spLocks noGrp="1"/>
          </p:cNvSpPr>
          <p:nvPr>
            <p:ph type="sldNum" sz="quarter" idx="12"/>
          </p:nvPr>
        </p:nvSpPr>
        <p:spPr/>
        <p:txBody>
          <a:bodyPr/>
          <a:lstStyle/>
          <a:p>
            <a:fld id="{0191866A-0B7B-4277-9FEF-8CF0281B370B}" type="slidenum">
              <a:rPr lang="de-DE" smtClean="0"/>
              <a:pPr/>
              <a:t>1</a:t>
            </a:fld>
            <a:endParaRPr lang="de-DE"/>
          </a:p>
        </p:txBody>
      </p:sp>
    </p:spTree>
    <p:extLst>
      <p:ext uri="{BB962C8B-B14F-4D97-AF65-F5344CB8AC3E}">
        <p14:creationId xmlns:p14="http://schemas.microsoft.com/office/powerpoint/2010/main" val="119483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Templating zum Erstellen von Cashboxen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Aufbau und Funktionsweise</a:t>
            </a:r>
          </a:p>
          <a:p>
            <a:pPr>
              <a:buFont typeface="Arial" panose="020B0604020202020204" pitchFamily="34" charset="0"/>
              <a:buChar char="•"/>
            </a:pPr>
            <a:r>
              <a:rPr lang="de-DE" dirty="0"/>
              <a:t>Manuelles Anlegen und Ausführen über das Portal </a:t>
            </a:r>
          </a:p>
          <a:p>
            <a:pPr>
              <a:buFont typeface="Arial" panose="020B0604020202020204" pitchFamily="34" charset="0"/>
              <a:buChar char="•"/>
            </a:pPr>
            <a:r>
              <a:rPr lang="de-DE" dirty="0"/>
              <a:t>Automatisiertes Ausführen über API</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10</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2035270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Templating zum Erstellen von Cashboxen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Parametrisierbare Variante der Cashbox</a:t>
            </a:r>
          </a:p>
          <a:p>
            <a:pPr lvl="1">
              <a:buFont typeface="Arial" panose="020B0604020202020204" pitchFamily="34" charset="0"/>
              <a:buChar char="•"/>
            </a:pPr>
            <a:r>
              <a:rPr lang="de-DE" dirty="0"/>
              <a:t>JSON String</a:t>
            </a:r>
          </a:p>
          <a:p>
            <a:pPr lvl="1">
              <a:buFont typeface="Arial" panose="020B0604020202020204" pitchFamily="34" charset="0"/>
              <a:buChar char="•"/>
            </a:pPr>
            <a:r>
              <a:rPr lang="de-DE" dirty="0"/>
              <a:t>Definiert die Struktur (z.B. zwei Queues und eine SCU)</a:t>
            </a:r>
          </a:p>
          <a:p>
            <a:pPr lvl="1">
              <a:buFont typeface="Arial" panose="020B0604020202020204" pitchFamily="34" charset="0"/>
              <a:buChar char="•"/>
            </a:pPr>
            <a:r>
              <a:rPr lang="de-DE" dirty="0"/>
              <a:t>Verwendet Variablen als Platzhalter (Systemvariablen und eigene)</a:t>
            </a:r>
          </a:p>
          <a:p>
            <a:pPr>
              <a:buFont typeface="Arial" panose="020B0604020202020204" pitchFamily="34" charset="0"/>
              <a:buChar char="•"/>
            </a:pPr>
            <a:r>
              <a:rPr lang="de-DE" dirty="0"/>
              <a:t>Kann im Portal hinterlegt werden</a:t>
            </a:r>
          </a:p>
          <a:p>
            <a:pPr>
              <a:buFont typeface="Arial" panose="020B0604020202020204" pitchFamily="34" charset="0"/>
              <a:buChar char="•"/>
            </a:pPr>
            <a:r>
              <a:rPr lang="de-DE" dirty="0"/>
              <a:t>Generiert eine Cashbox beim Ausführen</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11</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376721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Manuelles Anlegen von Templates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Portal -&gt; Konfiguration -&gt; Templates</a:t>
            </a:r>
          </a:p>
          <a:p>
            <a:pPr>
              <a:buFont typeface="Arial" panose="020B0604020202020204" pitchFamily="34" charset="0"/>
              <a:buChar char="•"/>
            </a:pPr>
            <a:r>
              <a:rPr lang="de-DE" dirty="0"/>
              <a:t>Freigabeoptionen</a:t>
            </a:r>
          </a:p>
          <a:p>
            <a:pPr>
              <a:buFont typeface="Arial" panose="020B0604020202020204" pitchFamily="34" charset="0"/>
              <a:buChar char="•"/>
            </a:pPr>
            <a:r>
              <a:rPr lang="de-DE" dirty="0"/>
              <a:t>Branding</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12</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0919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Manuelles Ausführen von Templates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Betreiber: Portal -&gt; Shop -&gt; Auschecken -&gt; Cashbox</a:t>
            </a:r>
          </a:p>
          <a:p>
            <a:pPr>
              <a:buFont typeface="Arial" panose="020B0604020202020204" pitchFamily="34" charset="0"/>
              <a:buChar char="•"/>
            </a:pPr>
            <a:r>
              <a:rPr lang="de-DE" dirty="0"/>
              <a:t>Surrogation</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13</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67237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Automatisiertes Ausführen von Templates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Aufruf HTTP-API</a:t>
            </a:r>
          </a:p>
          <a:p>
            <a:pPr lvl="1">
              <a:buFont typeface="Arial" panose="020B0604020202020204" pitchFamily="34" charset="0"/>
              <a:buChar char="•"/>
            </a:pPr>
            <a:r>
              <a:rPr lang="de-DE" dirty="0"/>
              <a:t>Headers: </a:t>
            </a:r>
            <a:r>
              <a:rPr lang="de-DE" dirty="0" err="1"/>
              <a:t>accountid</a:t>
            </a:r>
            <a:r>
              <a:rPr lang="de-DE" dirty="0"/>
              <a:t>, </a:t>
            </a:r>
            <a:r>
              <a:rPr lang="de-DE" dirty="0" err="1"/>
              <a:t>accesstoken</a:t>
            </a:r>
            <a:endParaRPr lang="de-DE" dirty="0"/>
          </a:p>
          <a:p>
            <a:pPr lvl="1">
              <a:buFont typeface="Arial" panose="020B0604020202020204" pitchFamily="34" charset="0"/>
              <a:buChar char="•"/>
            </a:pPr>
            <a:r>
              <a:rPr lang="de-DE" dirty="0"/>
              <a:t>Body: Template (</a:t>
            </a:r>
            <a:r>
              <a:rPr lang="de-DE" dirty="0" err="1"/>
              <a:t>escaped</a:t>
            </a:r>
            <a:r>
              <a:rPr lang="de-DE" dirty="0"/>
              <a:t> JSON String)</a:t>
            </a:r>
          </a:p>
          <a:p>
            <a:pPr lvl="1">
              <a:buFont typeface="Arial" panose="020B0604020202020204" pitchFamily="34" charset="0"/>
              <a:buChar char="•"/>
            </a:pPr>
            <a:r>
              <a:rPr lang="de-DE" dirty="0"/>
              <a:t>Werte von Variablen über </a:t>
            </a:r>
            <a:r>
              <a:rPr lang="de-DE" dirty="0" err="1"/>
              <a:t>QueryString</a:t>
            </a:r>
            <a:endParaRPr lang="de-DE" dirty="0"/>
          </a:p>
          <a:p>
            <a:pPr marL="360000" lvl="1" indent="0">
              <a:buNone/>
            </a:pPr>
            <a:endParaRPr lang="de-DE" dirty="0"/>
          </a:p>
          <a:p>
            <a:pPr>
              <a:buFont typeface="Arial" panose="020B0604020202020204" pitchFamily="34" charset="0"/>
              <a:buChar char="•"/>
            </a:pPr>
            <a:r>
              <a:rPr lang="de-DE" dirty="0"/>
              <a:t>Rückgabe: </a:t>
            </a:r>
            <a:r>
              <a:rPr lang="de-DE" dirty="0" err="1"/>
              <a:t>cashboxid</a:t>
            </a:r>
            <a:r>
              <a:rPr lang="de-DE" dirty="0"/>
              <a:t>, </a:t>
            </a:r>
            <a:r>
              <a:rPr lang="de-DE" dirty="0" err="1"/>
              <a:t>accesstoken</a:t>
            </a:r>
            <a:r>
              <a:rPr lang="de-DE" dirty="0"/>
              <a:t>, </a:t>
            </a:r>
            <a:r>
              <a:rPr lang="de-DE" dirty="0" err="1"/>
              <a:t>template</a:t>
            </a: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14</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61326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Automatisiertes Ausführen von Templates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Beispiel mit </a:t>
            </a:r>
            <a:r>
              <a:rPr lang="de-DE" dirty="0" err="1"/>
              <a:t>PowerShell</a:t>
            </a:r>
            <a:endParaRPr lang="de-DE" dirty="0"/>
          </a:p>
          <a:p>
            <a:pPr>
              <a:buFont typeface="Arial" panose="020B0604020202020204" pitchFamily="34" charset="0"/>
              <a:buChar char="•"/>
            </a:pPr>
            <a:endParaRPr lang="de-DE" dirty="0"/>
          </a:p>
          <a:p>
            <a:pPr marL="0" indent="0">
              <a:buNone/>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15</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pic>
        <p:nvPicPr>
          <p:cNvPr id="11" name="Picture 10" descr="A screenshot of a cell phone&#10;&#10;Description automatically generated">
            <a:extLst>
              <a:ext uri="{FF2B5EF4-FFF2-40B4-BE49-F238E27FC236}">
                <a16:creationId xmlns:a16="http://schemas.microsoft.com/office/drawing/2014/main" id="{151B56E7-5B22-934F-B63C-ECB5118E1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21253"/>
            <a:ext cx="12192000" cy="3133458"/>
          </a:xfrm>
          <a:prstGeom prst="rect">
            <a:avLst/>
          </a:prstGeom>
        </p:spPr>
      </p:pic>
    </p:spTree>
    <p:extLst>
      <p:ext uri="{BB962C8B-B14F-4D97-AF65-F5344CB8AC3E}">
        <p14:creationId xmlns:p14="http://schemas.microsoft.com/office/powerpoint/2010/main" val="3639594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Outlets im Portal anlegen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Manuell</a:t>
            </a:r>
          </a:p>
          <a:p>
            <a:pPr>
              <a:buFont typeface="Arial" panose="020B0604020202020204" pitchFamily="34" charset="0"/>
              <a:buChar char="•"/>
            </a:pPr>
            <a:r>
              <a:rPr lang="de-DE" dirty="0"/>
              <a:t>Automatisiert über Bulk-Import (CSV Datei)</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16</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84381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Ausführen von Templates je Outlet</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17</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pic>
        <p:nvPicPr>
          <p:cNvPr id="14" name="Picture 13" descr="A screenshot of a cell phone&#10;&#10;Description automatically generated">
            <a:extLst>
              <a:ext uri="{FF2B5EF4-FFF2-40B4-BE49-F238E27FC236}">
                <a16:creationId xmlns:a16="http://schemas.microsoft.com/office/drawing/2014/main" id="{47BA11C7-06C4-B244-A2D9-286C17D6A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39357"/>
            <a:ext cx="12192000" cy="2560728"/>
          </a:xfrm>
          <a:prstGeom prst="rect">
            <a:avLst/>
          </a:prstGeom>
        </p:spPr>
      </p:pic>
      <p:sp>
        <p:nvSpPr>
          <p:cNvPr id="17" name="Content Placeholder 6">
            <a:extLst>
              <a:ext uri="{FF2B5EF4-FFF2-40B4-BE49-F238E27FC236}">
                <a16:creationId xmlns:a16="http://schemas.microsoft.com/office/drawing/2014/main" id="{B55732F8-A563-4749-8C57-C271B76FF510}"/>
              </a:ext>
            </a:extLst>
          </p:cNvPr>
          <p:cNvSpPr>
            <a:spLocks noGrp="1"/>
          </p:cNvSpPr>
          <p:nvPr>
            <p:ph idx="1"/>
          </p:nvPr>
        </p:nvSpPr>
        <p:spPr>
          <a:xfrm>
            <a:off x="232152" y="1107021"/>
            <a:ext cx="11727696" cy="5101215"/>
          </a:xfrm>
        </p:spPr>
        <p:txBody>
          <a:bodyPr>
            <a:normAutofit/>
          </a:bodyPr>
          <a:lstStyle/>
          <a:p>
            <a:pPr marL="0" indent="0">
              <a:buNone/>
            </a:pPr>
            <a:endParaRPr lang="de-DE" dirty="0"/>
          </a:p>
          <a:p>
            <a:pPr>
              <a:buFont typeface="Arial" panose="020B0604020202020204" pitchFamily="34" charset="0"/>
              <a:buChar char="•"/>
            </a:pPr>
            <a:r>
              <a:rPr lang="de-DE" dirty="0"/>
              <a:t>CSV Datei (Bulk-Import + Vorlage für API Aufruf)</a:t>
            </a:r>
          </a:p>
        </p:txBody>
      </p:sp>
    </p:spTree>
    <p:extLst>
      <p:ext uri="{BB962C8B-B14F-4D97-AF65-F5344CB8AC3E}">
        <p14:creationId xmlns:p14="http://schemas.microsoft.com/office/powerpoint/2010/main" val="4104110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Ausführen von Templates je Outlet</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18</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pic>
        <p:nvPicPr>
          <p:cNvPr id="12" name="Picture 11" descr="A screenshot of a social media post&#10;&#10;Description automatically generated">
            <a:extLst>
              <a:ext uri="{FF2B5EF4-FFF2-40B4-BE49-F238E27FC236}">
                <a16:creationId xmlns:a16="http://schemas.microsoft.com/office/drawing/2014/main" id="{00738A90-4238-C240-AE37-5E82CC712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82" y="1036948"/>
            <a:ext cx="11986436" cy="5817182"/>
          </a:xfrm>
          <a:prstGeom prst="rect">
            <a:avLst/>
          </a:prstGeom>
        </p:spPr>
      </p:pic>
    </p:spTree>
    <p:extLst>
      <p:ext uri="{BB962C8B-B14F-4D97-AF65-F5344CB8AC3E}">
        <p14:creationId xmlns:p14="http://schemas.microsoft.com/office/powerpoint/2010/main" val="2999269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Automatisierte Auslieferung der Middleware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Launcher als Nugget-Package</a:t>
            </a:r>
          </a:p>
          <a:p>
            <a:pPr>
              <a:buFont typeface="Arial" panose="020B0604020202020204" pitchFamily="34" charset="0"/>
              <a:buChar char="•"/>
            </a:pPr>
            <a:r>
              <a:rPr lang="de-DE" dirty="0"/>
              <a:t>Konfiguration anpassen (</a:t>
            </a:r>
            <a:r>
              <a:rPr lang="de-DE" dirty="0" err="1"/>
              <a:t>cashboxid</a:t>
            </a:r>
            <a:r>
              <a:rPr lang="de-DE" dirty="0"/>
              <a:t>, </a:t>
            </a:r>
            <a:r>
              <a:rPr lang="de-DE" dirty="0" err="1"/>
              <a:t>accesstoken</a:t>
            </a:r>
            <a:r>
              <a:rPr lang="de-DE" dirty="0"/>
              <a:t>)</a:t>
            </a:r>
          </a:p>
          <a:p>
            <a:pPr>
              <a:buFont typeface="Arial" panose="020B0604020202020204" pitchFamily="34" charset="0"/>
              <a:buChar char="•"/>
            </a:pPr>
            <a:r>
              <a:rPr lang="de-DE" dirty="0"/>
              <a:t>Ausliefern und Starten</a:t>
            </a:r>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19</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pic>
        <p:nvPicPr>
          <p:cNvPr id="3" name="Picture 2" descr="A screenshot of a cell phone&#10;&#10;Description automatically generated">
            <a:extLst>
              <a:ext uri="{FF2B5EF4-FFF2-40B4-BE49-F238E27FC236}">
                <a16:creationId xmlns:a16="http://schemas.microsoft.com/office/drawing/2014/main" id="{32BB83FB-F5F0-DC40-966A-5C6C5D7AD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31199"/>
            <a:ext cx="12192000" cy="2510358"/>
          </a:xfrm>
          <a:prstGeom prst="rect">
            <a:avLst/>
          </a:prstGeom>
        </p:spPr>
      </p:pic>
    </p:spTree>
    <p:extLst>
      <p:ext uri="{BB962C8B-B14F-4D97-AF65-F5344CB8AC3E}">
        <p14:creationId xmlns:p14="http://schemas.microsoft.com/office/powerpoint/2010/main" val="164775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Agenda</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Portal als Rollout Management Tool</a:t>
            </a:r>
          </a:p>
          <a:p>
            <a:pPr>
              <a:buFont typeface="Arial" panose="020B0604020202020204" pitchFamily="34" charset="0"/>
              <a:buChar char="•"/>
            </a:pPr>
            <a:r>
              <a:rPr lang="de-DE" dirty="0"/>
              <a:t>Konfiguration und Auslieferung der ft.Middleware</a:t>
            </a:r>
          </a:p>
          <a:p>
            <a:pPr>
              <a:buFont typeface="Arial" panose="020B0604020202020204" pitchFamily="34" charset="0"/>
              <a:buChar char="•"/>
            </a:pPr>
            <a:r>
              <a:rPr lang="de-DE" dirty="0"/>
              <a:t>Automatisierungsoptionen</a:t>
            </a:r>
          </a:p>
          <a:p>
            <a:pPr>
              <a:buFont typeface="Arial" panose="020B0604020202020204" pitchFamily="34" charset="0"/>
              <a:buChar char="•"/>
            </a:pPr>
            <a:r>
              <a:rPr lang="de-DE" dirty="0"/>
              <a:t>Rollout Szenarien</a:t>
            </a:r>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39134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Hoher Automatisierungsgrad</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Bulk-Import der Outlets</a:t>
            </a:r>
          </a:p>
          <a:p>
            <a:pPr>
              <a:buFont typeface="Arial" panose="020B0604020202020204" pitchFamily="34" charset="0"/>
              <a:buChar char="•"/>
            </a:pPr>
            <a:r>
              <a:rPr lang="de-DE" dirty="0"/>
              <a:t>Automatisches Ausführen von Templates</a:t>
            </a:r>
          </a:p>
          <a:p>
            <a:pPr>
              <a:buFont typeface="Arial" panose="020B0604020202020204" pitchFamily="34" charset="0"/>
              <a:buChar char="•"/>
            </a:pPr>
            <a:r>
              <a:rPr lang="de-DE" dirty="0"/>
              <a:t>Automatisches Ausliefern des Launcher</a:t>
            </a:r>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20</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2978367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Rollout Szenarien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hlinkClick r:id="rId3"/>
              </a:rPr>
              <a:t>Vorführung anhand der Dokumentation</a:t>
            </a:r>
            <a:endParaRPr lang="de-DE" dirty="0"/>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21</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540515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Nächste Schritte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hlinkClick r:id="rId3"/>
              </a:rPr>
              <a:t>Getting Started für Kassenhändler</a:t>
            </a:r>
            <a:endParaRPr lang="de-DE" dirty="0"/>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22</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83638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Portal als Rollout Management Tool</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lstStyle/>
          <a:p>
            <a:pPr>
              <a:buFont typeface="Arial" panose="020B0604020202020204" pitchFamily="34" charset="0"/>
              <a:buChar char="•"/>
            </a:pPr>
            <a:endParaRPr lang="de-DE" dirty="0"/>
          </a:p>
          <a:p>
            <a:pPr>
              <a:buFont typeface="Arial" panose="020B0604020202020204" pitchFamily="34" charset="0"/>
              <a:buChar char="•"/>
            </a:pPr>
            <a:r>
              <a:rPr lang="de-DE" dirty="0"/>
              <a:t>Live Portal und Sandbox Portal zum Testen</a:t>
            </a:r>
          </a:p>
          <a:p>
            <a:pPr>
              <a:buFont typeface="Arial" panose="020B0604020202020204" pitchFamily="34" charset="0"/>
              <a:buChar char="•"/>
            </a:pPr>
            <a:r>
              <a:rPr lang="de-DE" dirty="0"/>
              <a:t>Einladung der Kassenbetreiber</a:t>
            </a:r>
          </a:p>
          <a:p>
            <a:pPr>
              <a:buFont typeface="Arial" panose="020B0604020202020204" pitchFamily="34" charset="0"/>
              <a:buChar char="•"/>
            </a:pPr>
            <a:r>
              <a:rPr lang="de-DE" dirty="0"/>
              <a:t>Vorbereitung der Konfiguration (Cashbox)</a:t>
            </a:r>
          </a:p>
          <a:p>
            <a:pPr>
              <a:buFont typeface="Arial" panose="020B0604020202020204" pitchFamily="34" charset="0"/>
              <a:buChar char="•"/>
            </a:pPr>
            <a:r>
              <a:rPr lang="de-DE" dirty="0"/>
              <a:t>Download der ft.Middleware (Launcher)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3</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49249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Einladung der Kassenbetreiber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4</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graphicFrame>
        <p:nvGraphicFramePr>
          <p:cNvPr id="8" name="Diagramm 8">
            <a:extLst>
              <a:ext uri="{FF2B5EF4-FFF2-40B4-BE49-F238E27FC236}">
                <a16:creationId xmlns:a16="http://schemas.microsoft.com/office/drawing/2014/main" id="{83FCB137-C3FE-E949-B604-FF61EBFB7B98}"/>
              </a:ext>
            </a:extLst>
          </p:cNvPr>
          <p:cNvGraphicFramePr>
            <a:graphicFrameLocks noGrp="1"/>
          </p:cNvGraphicFramePr>
          <p:nvPr>
            <p:ph idx="1"/>
            <p:extLst>
              <p:ext uri="{D42A27DB-BD31-4B8C-83A1-F6EECF244321}">
                <p14:modId xmlns:p14="http://schemas.microsoft.com/office/powerpoint/2010/main" val="1507651787"/>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915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Vorbereitung der Konfiguration (Cashbox)</a:t>
            </a:r>
          </a:p>
        </p:txBody>
      </p:sp>
      <p:pic>
        <p:nvPicPr>
          <p:cNvPr id="3" name="Content Placeholder 2" descr="A screen shot of a monitor&#10;&#10;Description automatically generated">
            <a:extLst>
              <a:ext uri="{FF2B5EF4-FFF2-40B4-BE49-F238E27FC236}">
                <a16:creationId xmlns:a16="http://schemas.microsoft.com/office/drawing/2014/main" id="{4AC75084-C981-9140-8165-1EF69879A2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2625" y="1551781"/>
            <a:ext cx="10972800" cy="4305300"/>
          </a:xfrm>
        </p:spPr>
      </p:pic>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5</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75063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Vorbereitung der Konfiguration (Cashbox)</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Anlegen und konfigurieren der Queue</a:t>
            </a:r>
          </a:p>
          <a:p>
            <a:pPr>
              <a:buFont typeface="Arial" panose="020B0604020202020204" pitchFamily="34" charset="0"/>
              <a:buChar char="•"/>
            </a:pPr>
            <a:r>
              <a:rPr lang="de-DE" dirty="0"/>
              <a:t>Anlegen und konfigurieren der SCU</a:t>
            </a:r>
          </a:p>
          <a:p>
            <a:pPr>
              <a:buFont typeface="Arial" panose="020B0604020202020204" pitchFamily="34" charset="0"/>
              <a:buChar char="•"/>
            </a:pPr>
            <a:r>
              <a:rPr lang="de-DE" dirty="0"/>
              <a:t>Verknüpfen der Queue mit der SCU</a:t>
            </a:r>
          </a:p>
          <a:p>
            <a:pPr>
              <a:buFont typeface="Arial" panose="020B0604020202020204" pitchFamily="34" charset="0"/>
              <a:buChar char="•"/>
            </a:pPr>
            <a:r>
              <a:rPr lang="de-DE" dirty="0"/>
              <a:t>Erstellen und konfigurieren der Cashbox</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6</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89918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Download der ft.Middleware (Launcher)</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Online Launcher vs. Offline Launcher</a:t>
            </a:r>
          </a:p>
          <a:p>
            <a:pPr>
              <a:buFont typeface="Arial" panose="020B0604020202020204" pitchFamily="34" charset="0"/>
              <a:buChar char="•"/>
            </a:pPr>
            <a:r>
              <a:rPr lang="de-DE" dirty="0"/>
              <a:t>„</a:t>
            </a:r>
            <a:r>
              <a:rPr lang="de-DE" dirty="0" err="1"/>
              <a:t>Rebuild</a:t>
            </a:r>
            <a:r>
              <a:rPr lang="de-DE" dirty="0"/>
              <a:t> </a:t>
            </a:r>
            <a:r>
              <a:rPr lang="de-DE" dirty="0" err="1"/>
              <a:t>configuration</a:t>
            </a:r>
            <a:r>
              <a:rPr lang="de-DE" dirty="0"/>
              <a:t>“</a:t>
            </a:r>
          </a:p>
          <a:p>
            <a:pPr>
              <a:buFont typeface="Arial" panose="020B0604020202020204" pitchFamily="34" charset="0"/>
              <a:buChar char="•"/>
            </a:pPr>
            <a:r>
              <a:rPr lang="de-DE" dirty="0"/>
              <a:t>Download des Launcher</a:t>
            </a:r>
          </a:p>
          <a:p>
            <a:pPr>
              <a:buFont typeface="Arial" panose="020B0604020202020204" pitchFamily="34" charset="0"/>
              <a:buChar char="•"/>
            </a:pPr>
            <a:r>
              <a:rPr lang="de-DE" dirty="0"/>
              <a:t>Starten des Launcher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7</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62625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Automatisierungsoptionen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Massenupdate der Cashboxen</a:t>
            </a:r>
          </a:p>
          <a:p>
            <a:pPr>
              <a:buFont typeface="Arial" panose="020B0604020202020204" pitchFamily="34" charset="0"/>
              <a:buChar char="•"/>
            </a:pPr>
            <a:r>
              <a:rPr lang="de-DE" dirty="0"/>
              <a:t>Templating zum Erstellen von Cashboxen</a:t>
            </a:r>
          </a:p>
          <a:p>
            <a:pPr>
              <a:buFont typeface="Arial" panose="020B0604020202020204" pitchFamily="34" charset="0"/>
              <a:buChar char="•"/>
            </a:pPr>
            <a:r>
              <a:rPr lang="de-DE" dirty="0"/>
              <a:t>Bulk-Import der Standorte</a:t>
            </a:r>
          </a:p>
          <a:p>
            <a:pPr>
              <a:buFont typeface="Arial" panose="020B0604020202020204" pitchFamily="34" charset="0"/>
              <a:buChar char="•"/>
            </a:pPr>
            <a:r>
              <a:rPr lang="de-DE" dirty="0"/>
              <a:t>Automatisierte Auslieferung der Middleware</a:t>
            </a:r>
          </a:p>
          <a:p>
            <a:pPr>
              <a:buFont typeface="Arial" panose="020B0604020202020204" pitchFamily="34" charset="0"/>
              <a:buChar char="•"/>
            </a:pPr>
            <a:r>
              <a:rPr lang="de-DE" dirty="0"/>
              <a:t>Hoher Automatisierungsgrad</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8</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269881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Massenupdate der Cashboxen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marL="0" indent="0">
              <a:buNone/>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9</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pic>
        <p:nvPicPr>
          <p:cNvPr id="3" name="Picture 2" descr="A screenshot of a cell phone&#10;&#10;Description automatically generated">
            <a:extLst>
              <a:ext uri="{FF2B5EF4-FFF2-40B4-BE49-F238E27FC236}">
                <a16:creationId xmlns:a16="http://schemas.microsoft.com/office/drawing/2014/main" id="{B6DBD797-F131-7F49-B617-E6C9EA46A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03554"/>
            <a:ext cx="12192000" cy="4402327"/>
          </a:xfrm>
          <a:prstGeom prst="rect">
            <a:avLst/>
          </a:prstGeom>
        </p:spPr>
      </p:pic>
    </p:spTree>
    <p:extLst>
      <p:ext uri="{BB962C8B-B14F-4D97-AF65-F5344CB8AC3E}">
        <p14:creationId xmlns:p14="http://schemas.microsoft.com/office/powerpoint/2010/main" val="4016155620"/>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igrationWizIdPermissions xmlns="86d55d5a-583b-4ffa-ba38-1d7d24766b92" xsi:nil="true"/>
    <MigrationWizIdSecurityGroups xmlns="86d55d5a-583b-4ffa-ba38-1d7d24766b92" xsi:nil="true"/>
    <MigrationWizIdPermissionLevels xmlns="86d55d5a-583b-4ffa-ba38-1d7d24766b92" xsi:nil="true"/>
    <MigrationWizId xmlns="86d55d5a-583b-4ffa-ba38-1d7d24766b92" xsi:nil="true"/>
    <MigrationWizIdDocumentLibraryPermissions xmlns="86d55d5a-583b-4ffa-ba38-1d7d24766b9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EDDAB4B22929B54F9C6B97FCF3506A69" ma:contentTypeVersion="18" ma:contentTypeDescription="Ein neues Dokument erstellen." ma:contentTypeScope="" ma:versionID="48f0b89e718592fa7287d62064933d84">
  <xsd:schema xmlns:xsd="http://www.w3.org/2001/XMLSchema" xmlns:xs="http://www.w3.org/2001/XMLSchema" xmlns:p="http://schemas.microsoft.com/office/2006/metadata/properties" xmlns:ns3="86d55d5a-583b-4ffa-ba38-1d7d24766b92" xmlns:ns4="79e3e85f-1e38-4ceb-855f-9704f5188ae9" targetNamespace="http://schemas.microsoft.com/office/2006/metadata/properties" ma:root="true" ma:fieldsID="756dd8eefc7eaabc214879ed16408efd" ns3:_="" ns4:_="">
    <xsd:import namespace="86d55d5a-583b-4ffa-ba38-1d7d24766b92"/>
    <xsd:import namespace="79e3e85f-1e38-4ceb-855f-9704f5188ae9"/>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55d5a-583b-4ffa-ba38-1d7d24766b92"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AutoKeyPoints" ma:index="24" nillable="true" ma:displayName="MediaServiceAutoKeyPoints" ma:hidden="true" ma:internalName="MediaServiceAutoKeyPoints" ma:readOnly="true">
      <xsd:simpleType>
        <xsd:restriction base="dms:Note"/>
      </xsd:simpleType>
    </xsd:element>
    <xsd:element name="MediaServiceKeyPoints" ma:index="2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9e3e85f-1e38-4ceb-855f-9704f5188ae9" elementFormDefault="qualified">
    <xsd:import namespace="http://schemas.microsoft.com/office/2006/documentManagement/types"/>
    <xsd:import namespace="http://schemas.microsoft.com/office/infopath/2007/PartnerControls"/>
    <xsd:element name="SharedWithUsers" ma:index="19"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Freigegeben für - Details" ma:internalName="SharedWithDetails" ma:readOnly="true">
      <xsd:simpleType>
        <xsd:restriction base="dms:Note">
          <xsd:maxLength value="255"/>
        </xsd:restriction>
      </xsd:simpleType>
    </xsd:element>
    <xsd:element name="SharingHintHash" ma:index="21"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 ds:uri="86d55d5a-583b-4ffa-ba38-1d7d24766b92"/>
  </ds:schemaRefs>
</ds:datastoreItem>
</file>

<file path=customXml/itemProps2.xml><?xml version="1.0" encoding="utf-8"?>
<ds:datastoreItem xmlns:ds="http://schemas.openxmlformats.org/officeDocument/2006/customXml" ds:itemID="{3F407387-4BEA-45E7-A546-EAF24BCEADF4}">
  <ds:schemaRefs>
    <ds:schemaRef ds:uri="http://schemas.microsoft.com/sharepoint/v3/contenttype/forms"/>
  </ds:schemaRefs>
</ds:datastoreItem>
</file>

<file path=customXml/itemProps3.xml><?xml version="1.0" encoding="utf-8"?>
<ds:datastoreItem xmlns:ds="http://schemas.openxmlformats.org/officeDocument/2006/customXml" ds:itemID="{C858B782-02BD-4534-B5E2-DFF71202A8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d55d5a-583b-4ffa-ba38-1d7d24766b92"/>
    <ds:schemaRef ds:uri="79e3e85f-1e38-4ceb-855f-9704f5188a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377</TotalTime>
  <Words>1650</Words>
  <Application>Microsoft Macintosh PowerPoint</Application>
  <PresentationFormat>Widescreen</PresentationFormat>
  <Paragraphs>279</Paragraphs>
  <Slides>22</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22</vt:i4>
      </vt:variant>
      <vt:variant>
        <vt:lpstr>Custom Shows</vt:lpstr>
      </vt:variant>
      <vt:variant>
        <vt:i4>2</vt:i4>
      </vt:variant>
    </vt:vector>
  </HeadingPairs>
  <TitlesOfParts>
    <vt:vector size="31" baseType="lpstr">
      <vt:lpstr>Arial</vt:lpstr>
      <vt:lpstr>Calibri</vt:lpstr>
      <vt:lpstr>Klavika Bd</vt:lpstr>
      <vt:lpstr>Klavika Regular</vt:lpstr>
      <vt:lpstr>Roboto</vt:lpstr>
      <vt:lpstr>Roboto Slab</vt:lpstr>
      <vt:lpstr>1_Office</vt:lpstr>
      <vt:lpstr>fiskaltrust für Kassenhändler</vt:lpstr>
      <vt:lpstr>Agenda</vt:lpstr>
      <vt:lpstr>Portal als Rollout Management Tool</vt:lpstr>
      <vt:lpstr>Einladung der Kassenbetreiber</vt:lpstr>
      <vt:lpstr>Vorbereitung der Konfiguration (Cashbox)</vt:lpstr>
      <vt:lpstr>Vorbereitung der Konfiguration (Cashbox)</vt:lpstr>
      <vt:lpstr>Download der ft.Middleware (Launcher)</vt:lpstr>
      <vt:lpstr>Automatisierungsoptionen</vt:lpstr>
      <vt:lpstr>Massenupdate der Cashboxen</vt:lpstr>
      <vt:lpstr>Templating zum Erstellen von Cashboxen</vt:lpstr>
      <vt:lpstr>Templating zum Erstellen von Cashboxen</vt:lpstr>
      <vt:lpstr>Manuelles Anlegen von Templates</vt:lpstr>
      <vt:lpstr>Manuelles Ausführen von Templates</vt:lpstr>
      <vt:lpstr>Automatisiertes Ausführen von Templates</vt:lpstr>
      <vt:lpstr>Automatisiertes Ausführen von Templates</vt:lpstr>
      <vt:lpstr>Outlets im Portal anlegen</vt:lpstr>
      <vt:lpstr>Ausführen von Templates je Outlet</vt:lpstr>
      <vt:lpstr>Ausführen von Templates je Outlet</vt:lpstr>
      <vt:lpstr>Automatisierte Auslieferung der Middleware</vt:lpstr>
      <vt:lpstr>Hoher Automatisierungsgrad</vt:lpstr>
      <vt:lpstr>Rollout Szenarien</vt:lpstr>
      <vt:lpstr>Nächste Schritte</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211</cp:revision>
  <cp:lastPrinted>2019-11-01T15:49:21Z</cp:lastPrinted>
  <dcterms:created xsi:type="dcterms:W3CDTF">2018-10-20T12:01:50Z</dcterms:created>
  <dcterms:modified xsi:type="dcterms:W3CDTF">2020-09-09T06:53:16Z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0x010100EDDAB4B22929B54F9C6B97FCF3506A69</vt:lpwstr>
  </property>
  <property fmtid="{D5CDD505-2E9C-101B-9397-08002B2CF9AE}" pid="3" name="AuthorIds_UIVersion_4096">
    <vt:lpwstr>13</vt:lpwstr>
  </property>
  <property fmtid="{D5CDD505-2E9C-101B-9397-08002B2CF9AE}" pid="4" name="AuthorIds_UIVersion_2560">
    <vt:lpwstr>13</vt:lpwstr>
  </property>
</Properties>
</file>