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71" r:id="rId5"/>
    <p:sldId id="289" r:id="rId6"/>
    <p:sldId id="290" r:id="rId7"/>
    <p:sldId id="291" r:id="rId8"/>
    <p:sldId id="292" r:id="rId9"/>
    <p:sldId id="310"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288"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0932"/>
  </p:normalViewPr>
  <p:slideViewPr>
    <p:cSldViewPr snapToGrid="0">
      <p:cViewPr varScale="1">
        <p:scale>
          <a:sx n="128" d="100"/>
          <a:sy n="128" d="100"/>
        </p:scale>
        <p:origin x="4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Manuell oder Import mit CSV-Datei</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E-Mail link</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Passwort setzen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Anfordern von Zugriffsrechten (Surrogation)</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08.10.20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Update des SQL Package auf Version 1.3.5 für aller Cashboxen die aktuell mit der Version 1.3.3 konfiguriert sind + </a:t>
            </a:r>
            <a:r>
              <a:rPr lang="de-DE" dirty="0" err="1"/>
              <a:t>Rebuild</a:t>
            </a:r>
            <a:r>
              <a:rPr lang="de-DE" dirty="0"/>
              <a:t> </a:t>
            </a:r>
            <a:r>
              <a:rPr lang="de-DE" dirty="0" err="1"/>
              <a:t>Configuration</a:t>
            </a:r>
            <a:r>
              <a:rPr lang="de-DE" dirty="0"/>
              <a:t> </a:t>
            </a:r>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386401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55598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93729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13</a:t>
            </a:fld>
            <a:endParaRPr lang="de-DE"/>
          </a:p>
        </p:txBody>
      </p:sp>
    </p:spTree>
    <p:extLst>
      <p:ext uri="{BB962C8B-B14F-4D97-AF65-F5344CB8AC3E}">
        <p14:creationId xmlns:p14="http://schemas.microsoft.com/office/powerpoint/2010/main" val="70875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14</a:t>
            </a:fld>
            <a:endParaRPr lang="de-DE"/>
          </a:p>
        </p:txBody>
      </p:sp>
    </p:spTree>
    <p:extLst>
      <p:ext uri="{BB962C8B-B14F-4D97-AF65-F5344CB8AC3E}">
        <p14:creationId xmlns:p14="http://schemas.microsoft.com/office/powerpoint/2010/main" val="186204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15</a:t>
            </a:fld>
            <a:endParaRPr lang="de-DE"/>
          </a:p>
        </p:txBody>
      </p:sp>
    </p:spTree>
    <p:extLst>
      <p:ext uri="{BB962C8B-B14F-4D97-AF65-F5344CB8AC3E}">
        <p14:creationId xmlns:p14="http://schemas.microsoft.com/office/powerpoint/2010/main" val="2289535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16</a:t>
            </a:fld>
            <a:endParaRPr lang="de-DE"/>
          </a:p>
        </p:txBody>
      </p:sp>
    </p:spTree>
    <p:extLst>
      <p:ext uri="{BB962C8B-B14F-4D97-AF65-F5344CB8AC3E}">
        <p14:creationId xmlns:p14="http://schemas.microsoft.com/office/powerpoint/2010/main" val="80614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a:p>
            <a:r>
              <a:rPr lang="de-DE" dirty="0"/>
              <a:t>Hinweis auf den Umgang mit der Outlet-Nummer. Das ist das Bindeglied welches vom Händler oder Betreiber </a:t>
            </a:r>
            <a:r>
              <a:rPr lang="de-DE" dirty="0" err="1"/>
              <a:t>menschenleslich</a:t>
            </a:r>
            <a:r>
              <a:rPr lang="de-DE" dirty="0"/>
              <a:t> definiert werden kann.</a:t>
            </a:r>
          </a:p>
        </p:txBody>
      </p:sp>
      <p:sp>
        <p:nvSpPr>
          <p:cNvPr id="4" name="Slide Number Placeholder 3"/>
          <p:cNvSpPr>
            <a:spLocks noGrp="1"/>
          </p:cNvSpPr>
          <p:nvPr>
            <p:ph type="sldNum" sz="quarter" idx="5"/>
          </p:nvPr>
        </p:nvSpPr>
        <p:spPr/>
        <p:txBody>
          <a:bodyPr/>
          <a:lstStyle/>
          <a:p>
            <a:fld id="{87FB5468-8034-4A81-91AF-9E789D7C7320}" type="slidenum">
              <a:rPr lang="de-DE" smtClean="0"/>
              <a:t>17</a:t>
            </a:fld>
            <a:endParaRPr lang="de-DE"/>
          </a:p>
        </p:txBody>
      </p:sp>
    </p:spTree>
    <p:extLst>
      <p:ext uri="{BB962C8B-B14F-4D97-AF65-F5344CB8AC3E}">
        <p14:creationId xmlns:p14="http://schemas.microsoft.com/office/powerpoint/2010/main" val="1503803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18</a:t>
            </a:fld>
            <a:endParaRPr lang="de-DE"/>
          </a:p>
        </p:txBody>
      </p:sp>
    </p:spTree>
    <p:extLst>
      <p:ext uri="{BB962C8B-B14F-4D97-AF65-F5344CB8AC3E}">
        <p14:creationId xmlns:p14="http://schemas.microsoft.com/office/powerpoint/2010/main" val="2603407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19</a:t>
            </a:fld>
            <a:endParaRPr lang="de-DE"/>
          </a:p>
        </p:txBody>
      </p:sp>
    </p:spTree>
    <p:extLst>
      <p:ext uri="{BB962C8B-B14F-4D97-AF65-F5344CB8AC3E}">
        <p14:creationId xmlns:p14="http://schemas.microsoft.com/office/powerpoint/2010/main" val="4129027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 werden auf folgende Themen eingehen:</a:t>
            </a:r>
          </a:p>
          <a:p>
            <a:r>
              <a:rPr lang="de-DE" dirty="0"/>
              <a:t>-  Das fiskaltrust Portal wird als Rollout Management Tool verwendet. Es unterstützt Kassenhändler bei der Vorbereitung und Ausführung des Rollout.</a:t>
            </a:r>
          </a:p>
          <a:p>
            <a:pPr marL="171450" indent="-171450">
              <a:buFontTx/>
              <a:buChar char="-"/>
            </a:pPr>
            <a:r>
              <a:rPr lang="de-DE" dirty="0"/>
              <a:t>Die Middleware muss vor der Auslieferung spezifisch auf die Gegebenheiten des Betreibers Konfiguriert werden. Wir werden erläutern, wie diese Konfiguration mit Hilfe des Portals vorgenommen werden kann, was genau konfiguriert werden muss und wie nach der Konfiguration die Auslieferung der Middleware über das Portal erfolgen kann (manueller Download des Launcher)</a:t>
            </a:r>
          </a:p>
          <a:p>
            <a:pPr marL="171450" indent="-171450">
              <a:buFontTx/>
              <a:buChar char="-"/>
            </a:pPr>
            <a:r>
              <a:rPr lang="de-DE" dirty="0"/>
              <a:t>Als nächstes werden wir unsere Automatisierungsoptionen vorstellen die Kassenherstellern ermöglichen bei einem Rollout mit vielen betroffenen Kassen einen Massenrollout durchzuführen</a:t>
            </a:r>
          </a:p>
          <a:p>
            <a:pPr marL="171450" indent="-171450">
              <a:buFontTx/>
              <a:buChar char="-"/>
            </a:pPr>
            <a:r>
              <a:rPr lang="de-DE" dirty="0"/>
              <a:t>Zum Schluss stellen wir diverse Rollout-Szenarien vor, die die Flexibilität unserer Lösung verdeutlichen</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a:t>
            </a:fld>
            <a:endParaRPr lang="de-DE"/>
          </a:p>
        </p:txBody>
      </p:sp>
    </p:spTree>
    <p:extLst>
      <p:ext uri="{BB962C8B-B14F-4D97-AF65-F5344CB8AC3E}">
        <p14:creationId xmlns:p14="http://schemas.microsoft.com/office/powerpoint/2010/main" val="2070228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20</a:t>
            </a:fld>
            <a:endParaRPr lang="de-DE"/>
          </a:p>
        </p:txBody>
      </p:sp>
    </p:spTree>
    <p:extLst>
      <p:ext uri="{BB962C8B-B14F-4D97-AF65-F5344CB8AC3E}">
        <p14:creationId xmlns:p14="http://schemas.microsoft.com/office/powerpoint/2010/main" val="2580291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21</a:t>
            </a:fld>
            <a:endParaRPr lang="de-DE"/>
          </a:p>
        </p:txBody>
      </p:sp>
    </p:spTree>
    <p:extLst>
      <p:ext uri="{BB962C8B-B14F-4D97-AF65-F5344CB8AC3E}">
        <p14:creationId xmlns:p14="http://schemas.microsoft.com/office/powerpoint/2010/main" val="3201717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/02-pre-sales/rollout-</a:t>
            </a:r>
            <a:r>
              <a:rPr lang="de-DE" dirty="0" err="1"/>
              <a:t>scenarios.html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22</a:t>
            </a:fld>
            <a:endParaRPr lang="de-DE"/>
          </a:p>
        </p:txBody>
      </p:sp>
    </p:spTree>
    <p:extLst>
      <p:ext uri="{BB962C8B-B14F-4D97-AF65-F5344CB8AC3E}">
        <p14:creationId xmlns:p14="http://schemas.microsoft.com/office/powerpoint/2010/main" val="2987153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a:t>
            </a:r>
            <a:r>
              <a:rPr lang="de-DE" dirty="0" err="1"/>
              <a:t>getting-started.html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23</a:t>
            </a:fld>
            <a:endParaRPr lang="de-DE"/>
          </a:p>
        </p:txBody>
      </p:sp>
    </p:spTree>
    <p:extLst>
      <p:ext uri="{BB962C8B-B14F-4D97-AF65-F5344CB8AC3E}">
        <p14:creationId xmlns:p14="http://schemas.microsoft.com/office/powerpoint/2010/main" val="453208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24</a:t>
            </a:fld>
            <a:endParaRPr lang="de-DE"/>
          </a:p>
        </p:txBody>
      </p:sp>
    </p:spTree>
    <p:extLst>
      <p:ext uri="{BB962C8B-B14F-4D97-AF65-F5344CB8AC3E}">
        <p14:creationId xmlns:p14="http://schemas.microsoft.com/office/powerpoint/2010/main" val="55152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Das fiskaltrust Portal wird als Rollout Management Tool verwendet. Es unterstützt Kassenhändler bei der Vorbereitung und Ausführung des Rollouts.</a:t>
            </a:r>
          </a:p>
          <a:p>
            <a:r>
              <a:rPr lang="de-DE" sz="1200" b="1" dirty="0"/>
              <a:t>Live und Sandbox Portal</a:t>
            </a:r>
            <a:r>
              <a:rPr lang="de-DE" sz="1200" dirty="0"/>
              <a:t>: fiskaltrust stellt neben der Live-Umgebung auch eine Testumgebung namens Sandbox zur Verfügung</a:t>
            </a:r>
          </a:p>
          <a:p>
            <a:r>
              <a:rPr lang="de-DE" sz="1200" dirty="0"/>
              <a:t>(https://</a:t>
            </a:r>
            <a:r>
              <a:rPr lang="de-DE" sz="1200" dirty="0" err="1"/>
              <a:t>portal.fiskaltrust.de</a:t>
            </a:r>
            <a:r>
              <a:rPr lang="de-DE" sz="1200" dirty="0"/>
              <a:t> und https://portal-</a:t>
            </a:r>
            <a:r>
              <a:rPr lang="de-DE" sz="1200" dirty="0" err="1"/>
              <a:t>sandbox.fiskaltrust.de</a:t>
            </a:r>
            <a:r>
              <a:rPr lang="de-DE"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Im Portal kann die Einladung der Kassenbetreiber die Vorbereitung der Konfiguration und der Download des Launchers erfolgen. Im Folgenden gehen wir auf die Details hierzu ein.</a:t>
            </a:r>
          </a:p>
          <a:p>
            <a:endParaRPr lang="de-DE" sz="1200" dirty="0"/>
          </a:p>
          <a:p>
            <a:endParaRPr lang="de-DE" sz="120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427000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werden kann.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initiiert wurde, sendet fiskaltrust eine Einladungs-E-Mail an den Kassenbetreiber. Sie enthält Informationen und einem Email-Bestätigungs-Link.</a:t>
            </a:r>
          </a:p>
          <a:p>
            <a:pPr>
              <a:defRPr/>
            </a:pPr>
            <a:r>
              <a:rPr lang="de-DE" sz="1200" dirty="0"/>
              <a:t>Der Betreiber drückt den Link und wird auf das fiskaltrust Portal weiter geleitet wo er seine Daten überprüfen und sein Passwort setzen kann. Im nächsten Schritt muss er</a:t>
            </a:r>
            <a:r>
              <a:rPr lang="de-DE" sz="1200" dirty="0">
                <a:solidFill>
                  <a:srgbClr val="000000"/>
                </a:solidFill>
              </a:rPr>
              <a:t> die Kassenbetreiber-Nutzungsvereinbarung digital unterzeichnen.</a:t>
            </a:r>
            <a:endParaRPr lang="de-DE" sz="1200" strike="sngStrike" dirty="0">
              <a:solidFill>
                <a:srgbClr val="FF0000"/>
              </a:solidFill>
              <a:highlight>
                <a:srgbClr val="FFFF00"/>
              </a:highlight>
            </a:endParaRPr>
          </a:p>
          <a:p>
            <a:pPr>
              <a:defRPr/>
            </a:pPr>
            <a:r>
              <a:rPr lang="de-DE" sz="1200" dirty="0"/>
              <a:t>Der Händler kann Zugriffsrechte für die sogenannte Surrogation Funktion anfordern. Damit kann der Händler in den Portal-Account des Betreibers </a:t>
            </a:r>
            <a:r>
              <a:rPr lang="de-DE" sz="1200" dirty="0" err="1"/>
              <a:t>switchen</a:t>
            </a:r>
            <a:r>
              <a:rPr lang="de-DE" sz="1200" dirty="0"/>
              <a:t> und im Namen des Betreibers den </a:t>
            </a:r>
            <a:r>
              <a:rPr lang="de-DE" sz="1200" dirty="0" err="1"/>
              <a:t>fiskaltrist.Shop</a:t>
            </a:r>
            <a:r>
              <a:rPr lang="de-DE" sz="1200" dirty="0"/>
              <a:t> bedienen und benötigte technische Konfigurationen vornehmen.</a:t>
            </a:r>
            <a:endParaRPr lang="de-DE" sz="1200" strike="sngStrike" dirty="0">
              <a:solidFill>
                <a:srgbClr val="FF0000"/>
              </a:solidFill>
              <a:highlight>
                <a:srgbClr val="FFFF00"/>
              </a:highlight>
              <a:cs typeface="Calibri"/>
            </a:endParaRPr>
          </a:p>
          <a:p>
            <a:endParaRPr lang="de-DE" sz="120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299953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de-DE" dirty="0"/>
              <a:t> Das Kassensystem kommuniziert mit der ft.Middleware über das </a:t>
            </a:r>
            <a:r>
              <a:rPr lang="de-DE" dirty="0" err="1"/>
              <a:t>iPOS</a:t>
            </a:r>
            <a:r>
              <a:rPr lang="de-DE" dirty="0"/>
              <a:t> Interface. </a:t>
            </a:r>
            <a:endParaRPr lang="de-DE" dirty="0">
              <a:cs typeface="Calibri" panose="020F0502020204030204"/>
            </a:endParaRPr>
          </a:p>
          <a:p>
            <a:pPr>
              <a:buFont typeface="Arial"/>
              <a:buChar char="•"/>
            </a:pPr>
            <a:r>
              <a:rPr lang="de-DE" dirty="0"/>
              <a:t> Das </a:t>
            </a:r>
            <a:r>
              <a:rPr lang="de-DE" dirty="0" err="1"/>
              <a:t>iPOS</a:t>
            </a:r>
            <a:r>
              <a:rPr lang="de-DE" dirty="0"/>
              <a:t> Interface ist identisch für alle unterstützen Länder (Länderübergreifend).</a:t>
            </a:r>
            <a:endParaRPr lang="de-DE" dirty="0">
              <a:cs typeface="Calibri"/>
            </a:endParaRPr>
          </a:p>
          <a:p>
            <a:pPr>
              <a:buFont typeface="Arial"/>
              <a:buChar char="•"/>
            </a:pPr>
            <a:r>
              <a:rPr lang="de-DE" dirty="0"/>
              <a:t> Das </a:t>
            </a:r>
            <a:r>
              <a:rPr lang="de-DE" dirty="0" err="1"/>
              <a:t>iPOS</a:t>
            </a:r>
            <a:r>
              <a:rPr lang="de-DE" dirty="0"/>
              <a:t> Interface ist über REST, </a:t>
            </a:r>
            <a:r>
              <a:rPr lang="de-DE" dirty="0" err="1"/>
              <a:t>gRPC</a:t>
            </a:r>
            <a:r>
              <a:rPr lang="de-DE" dirty="0"/>
              <a:t>, WCF, TCP-Stream und Serial-Stream erreichbar.</a:t>
            </a:r>
            <a:endParaRPr lang="de-DE" dirty="0">
              <a:cs typeface="Calibri"/>
            </a:endParaRPr>
          </a:p>
          <a:p>
            <a:pPr>
              <a:buFont typeface="Arial"/>
              <a:buChar char="•"/>
            </a:pPr>
            <a:r>
              <a:rPr lang="de-DE" dirty="0"/>
              <a:t> Das </a:t>
            </a:r>
            <a:r>
              <a:rPr lang="de-DE" dirty="0" err="1"/>
              <a:t>iPOS</a:t>
            </a:r>
            <a:r>
              <a:rPr lang="de-DE" dirty="0"/>
              <a:t> Interface bietet 3 Schnittstellen-Methoden: </a:t>
            </a:r>
            <a:r>
              <a:rPr lang="de-DE" b="1" dirty="0"/>
              <a:t>echo</a:t>
            </a:r>
            <a:r>
              <a:rPr lang="de-DE" dirty="0"/>
              <a:t> (Verfügbarkeit prüfen), </a:t>
            </a:r>
            <a:r>
              <a:rPr lang="de-DE" b="1" dirty="0" err="1"/>
              <a:t>sign</a:t>
            </a:r>
            <a:r>
              <a:rPr lang="de-DE" dirty="0"/>
              <a:t> (Signieren der Belegdaten, Absetzen von Sonderbelegen), </a:t>
            </a:r>
            <a:r>
              <a:rPr lang="de-DE" b="1" dirty="0" err="1"/>
              <a:t>journal</a:t>
            </a:r>
            <a:r>
              <a:rPr lang="de-DE" dirty="0"/>
              <a:t> (Export von Daten)</a:t>
            </a:r>
            <a:endParaRPr lang="de-DE" dirty="0">
              <a:cs typeface="Calibri"/>
            </a:endParaRPr>
          </a:p>
          <a:p>
            <a:pPr>
              <a:buFont typeface="Arial"/>
              <a:buChar char="•"/>
            </a:pPr>
            <a:r>
              <a:rPr lang="de-DE" dirty="0"/>
              <a:t> Die Requests werden im ft.SecurityMechanism bearbeitet. Dieser kümmert sich um die Erstellung der eindeutigen, fortlaufenden Belegnummer, um die Verkettung, Signierung und die Persistenz der Daten.</a:t>
            </a:r>
            <a:endParaRPr lang="de-DE" dirty="0">
              <a:cs typeface="Calibri"/>
            </a:endParaRPr>
          </a:p>
          <a:p>
            <a:pPr>
              <a:buFont typeface="Arial"/>
              <a:buChar char="•"/>
            </a:pPr>
            <a:r>
              <a:rPr lang="de-DE" dirty="0"/>
              <a:t> Die SCU übernimmt die länderspezifische Implementierung der Sicherheitslösung (z.B. in Deutschland die Erstellung der Signaturen mit Hilfe einer TSE)</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94156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noProof="0" dirty="0"/>
              <a:t>Die Konfiguration einer ft.Middleware Instanz wird über eine sogenannte Cashbox im Portal vorgenommen.</a:t>
            </a:r>
          </a:p>
          <a:p>
            <a:endParaRPr lang="de-DE" sz="1200" noProof="0" dirty="0"/>
          </a:p>
          <a:p>
            <a:r>
              <a:rPr lang="de-DE" sz="1200" b="0" i="0" kern="1200" dirty="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sendet das POS System die Belegdaten und erhält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sz="1200" noProof="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6</a:t>
            </a:fld>
            <a:endParaRPr lang="de-DE"/>
          </a:p>
        </p:txBody>
      </p:sp>
    </p:spTree>
    <p:extLst>
      <p:ext uri="{BB962C8B-B14F-4D97-AF65-F5344CB8AC3E}">
        <p14:creationId xmlns:p14="http://schemas.microsoft.com/office/powerpoint/2010/main" val="110714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Schritte sind bei einem manuellen Anlegen über das Portal vorzunehmen um eine Cashbox zusammen zu stellen.</a:t>
            </a:r>
          </a:p>
        </p:txBody>
      </p:sp>
      <p:sp>
        <p:nvSpPr>
          <p:cNvPr id="4" name="Slide Number Placeholder 3"/>
          <p:cNvSpPr>
            <a:spLocks noGrp="1"/>
          </p:cNvSpPr>
          <p:nvPr>
            <p:ph type="sldNum" sz="quarter" idx="5"/>
          </p:nvPr>
        </p:nvSpPr>
        <p:spPr/>
        <p:txBody>
          <a:bodyPr/>
          <a:lstStyle/>
          <a:p>
            <a:fld id="{87FB5468-8034-4A81-91AF-9E789D7C7320}" type="slidenum">
              <a:rPr lang="de-DE" smtClean="0"/>
              <a:t>7</a:t>
            </a:fld>
            <a:endParaRPr lang="de-DE"/>
          </a:p>
        </p:txBody>
      </p:sp>
    </p:spTree>
    <p:extLst>
      <p:ext uri="{BB962C8B-B14F-4D97-AF65-F5344CB8AC3E}">
        <p14:creationId xmlns:p14="http://schemas.microsoft.com/office/powerpoint/2010/main" val="74833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fiskaltrust.Middleware wird lokal mit Hilfe eines Launcher gestartet.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 dem Download des Launcher sollte die Cashbox neu zusammengebaut werden („</a:t>
            </a:r>
            <a:r>
              <a:rPr lang="de-DE" dirty="0" err="1"/>
              <a:t>Rebuild</a:t>
            </a:r>
            <a:r>
              <a:rPr lang="de-DE" dirty="0"/>
              <a:t> </a:t>
            </a:r>
            <a:r>
              <a:rPr lang="de-DE" dirty="0" err="1"/>
              <a:t>configuration</a:t>
            </a:r>
            <a:r>
              <a:rPr lang="de-DE" dirty="0"/>
              <a:t>“ – Button) um sicher zu sein, dass zwischenzeitlich vorgenommene Änderungen an den einzelnen Konfigurationen (Queue, SCU) auch angewendet werden. Die „</a:t>
            </a:r>
            <a:r>
              <a:rPr lang="de-DE" dirty="0" err="1"/>
              <a:t>Rebuild</a:t>
            </a:r>
            <a:r>
              <a:rPr lang="de-DE" dirty="0"/>
              <a:t> </a:t>
            </a:r>
            <a:r>
              <a:rPr lang="de-DE" dirty="0" err="1"/>
              <a:t>Configuration</a:t>
            </a:r>
            <a:r>
              <a:rPr lang="de-DE" dirty="0"/>
              <a:t>“ Funktionalität wird auch zum Aktualisieren einer bereits ausgelieferten </a:t>
            </a:r>
            <a:r>
              <a:rPr lang="de-DE" dirty="0" err="1"/>
              <a:t>fiskaltrust.Middlware</a:t>
            </a:r>
            <a:r>
              <a:rPr lang="de-DE" dirty="0"/>
              <a:t> Instanz verwendet. Wird die Cashbox aktualisiert, der „</a:t>
            </a:r>
            <a:r>
              <a:rPr lang="de-DE" dirty="0" err="1"/>
              <a:t>Rebuild</a:t>
            </a:r>
            <a:r>
              <a:rPr lang="de-DE" dirty="0"/>
              <a:t> </a:t>
            </a:r>
            <a:r>
              <a:rPr lang="de-DE" dirty="0" err="1"/>
              <a:t>Configuration</a:t>
            </a:r>
            <a:r>
              <a:rPr lang="de-DE" dirty="0"/>
              <a:t>“  Button gedrückt und der Online-Launcher neu gestartet, so lädt sich dieser automatisch die neue Konfiguration herunter und wendet diese 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Download des Launcher aus dem Portal nach „</a:t>
            </a:r>
            <a:r>
              <a:rPr lang="de-DE" dirty="0" err="1"/>
              <a:t>Rebuild</a:t>
            </a:r>
            <a:r>
              <a:rPr lang="de-DE" dirty="0"/>
              <a:t> </a:t>
            </a:r>
            <a:r>
              <a:rPr lang="de-DE" dirty="0" err="1"/>
              <a:t>configuration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Verschiedenen typen des Launcher werden durch die </a:t>
            </a:r>
            <a:r>
              <a:rPr lang="de-DE" dirty="0" err="1"/>
              <a:t>Platform</a:t>
            </a:r>
            <a:r>
              <a:rPr lang="de-DE" dirty="0"/>
              <a:t> definiert: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.net 4.6/4.8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mono</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android</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cloudservice</a:t>
            </a:r>
            <a:r>
              <a:rPr lang="de-DE" dirty="0"/>
              <a:t> (</a:t>
            </a:r>
            <a:r>
              <a:rPr lang="de-DE" dirty="0" err="1"/>
              <a:t>österreich</a:t>
            </a:r>
            <a:r>
              <a:rPr lang="de-DE" dirty="0"/>
              <a:t>, </a:t>
            </a:r>
            <a:r>
              <a:rPr lang="de-DE" dirty="0" err="1"/>
              <a:t>frankreich</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container</a:t>
            </a:r>
            <a:r>
              <a:rPr lang="de-DE" dirty="0"/>
              <a:t> (</a:t>
            </a:r>
            <a:r>
              <a:rPr lang="de-DE" dirty="0" err="1"/>
              <a:t>deutschland</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a:t>
            </a:r>
            <a:r>
              <a:rPr lang="de-DE" dirty="0" err="1"/>
              <a:t>fiskaltrust.exe</a:t>
            </a:r>
            <a:r>
              <a:rPr lang="de-DE" dirty="0"/>
              <a:t> macht ist parameter-gesteuert: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r>
            <a:r>
              <a:rPr lang="de-DE" dirty="0" err="1"/>
              <a:t>install</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r>
            <a:r>
              <a:rPr lang="de-DE" dirty="0" err="1"/>
              <a:t>uninstall</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-test</a:t>
            </a:r>
          </a:p>
        </p:txBody>
      </p:sp>
      <p:sp>
        <p:nvSpPr>
          <p:cNvPr id="4" name="Slide Number Placeholder 3"/>
          <p:cNvSpPr>
            <a:spLocks noGrp="1"/>
          </p:cNvSpPr>
          <p:nvPr>
            <p:ph type="sldNum" sz="quarter" idx="5"/>
          </p:nvPr>
        </p:nvSpPr>
        <p:spPr/>
        <p:txBody>
          <a:bodyPr/>
          <a:lstStyle/>
          <a:p>
            <a:fld id="{87FB5468-8034-4A81-91AF-9E789D7C7320}" type="slidenum">
              <a:rPr lang="de-DE" smtClean="0"/>
              <a:t>8</a:t>
            </a:fld>
            <a:endParaRPr lang="de-DE"/>
          </a:p>
        </p:txBody>
      </p:sp>
    </p:spTree>
    <p:extLst>
      <p:ext uri="{BB962C8B-B14F-4D97-AF65-F5344CB8AC3E}">
        <p14:creationId xmlns:p14="http://schemas.microsoft.com/office/powerpoint/2010/main" val="319787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Für Massenrollouts bietet fiskaltrust diverse Automatisierungsoptionen. Wir werden im Folgenden die aufgelisteten Punkte vorstellen.</a:t>
            </a:r>
          </a:p>
          <a:p>
            <a:endParaRPr lang="de-DE" dirty="0"/>
          </a:p>
          <a:p>
            <a:r>
              <a:rPr lang="de-DE" dirty="0"/>
              <a:t>Für die weiteren Inhalte zur Präsentation der Automatisierung wird als Vorlage folgende Dokumentation verwendet:</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4271929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08.10.20</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08.10.20</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2.gif"/><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4.xml"/><Relationship Id="rId16"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hyperlink" Target="https://pixabay.com/de/%C3%B6sterreich-flagge-nationalflagge-162233/" TargetMode="External"/><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13.gif"/><Relationship Id="rId9" Type="http://schemas.openxmlformats.org/officeDocument/2006/relationships/image" Target="../media/image17.png"/><Relationship Id="rId14"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DE" sz="6600" dirty="0"/>
              <a:t>fiskaltrust für Kassenhändler</a:t>
            </a:r>
            <a:endParaRPr lang="de-AT" sz="6600" dirty="0">
              <a:latin typeface="Klavika" panose="02000803050000020004" pitchFamily="2" charset="0"/>
            </a:endParaRP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technisches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08.10.20</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Massenupdate der Cashboxen</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10</a:t>
            </a:fld>
            <a:endParaRPr lang="de-DE"/>
          </a:p>
        </p:txBody>
      </p:sp>
      <p:pic>
        <p:nvPicPr>
          <p:cNvPr id="7" name="Picture 6" descr="A screenshot of a cell phone&#10;&#10;Description automatically generated">
            <a:extLst>
              <a:ext uri="{FF2B5EF4-FFF2-40B4-BE49-F238E27FC236}">
                <a16:creationId xmlns:a16="http://schemas.microsoft.com/office/drawing/2014/main" id="{C717F9DD-0039-3B41-A54F-6F6F75DF0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3554"/>
            <a:ext cx="12192000" cy="4402327"/>
          </a:xfrm>
          <a:prstGeom prst="rect">
            <a:avLst/>
          </a:prstGeom>
        </p:spPr>
      </p:pic>
    </p:spTree>
    <p:extLst>
      <p:ext uri="{BB962C8B-B14F-4D97-AF65-F5344CB8AC3E}">
        <p14:creationId xmlns:p14="http://schemas.microsoft.com/office/powerpoint/2010/main" val="150282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Templating zum Erstellen von Cashboxen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Aufbau und Funktionsweise</a:t>
            </a:r>
          </a:p>
          <a:p>
            <a:r>
              <a:rPr lang="de-AT" dirty="0">
                <a:latin typeface="Roboto" panose="02000000000000000000" pitchFamily="2" charset="0"/>
                <a:ea typeface="Roboto" panose="02000000000000000000" pitchFamily="2" charset="0"/>
              </a:rPr>
              <a:t>Manuelles Anlegen und Ausführen über das Portal </a:t>
            </a:r>
          </a:p>
          <a:p>
            <a:r>
              <a:rPr lang="de-AT" dirty="0">
                <a:latin typeface="Roboto" panose="02000000000000000000" pitchFamily="2" charset="0"/>
                <a:ea typeface="Roboto" panose="02000000000000000000" pitchFamily="2" charset="0"/>
              </a:rPr>
              <a:t>Automatisiertes Ausführen über API</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393030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Templating zum Erstellen von Cashboxen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r>
              <a:rPr lang="de-AT" dirty="0">
                <a:latin typeface="Roboto" panose="02000000000000000000" pitchFamily="2" charset="0"/>
                <a:ea typeface="Roboto" panose="02000000000000000000" pitchFamily="2" charset="0"/>
              </a:rPr>
              <a:t>Parametrisierbare Variante der Cashbox</a:t>
            </a:r>
          </a:p>
          <a:p>
            <a:r>
              <a:rPr lang="de-AT" dirty="0">
                <a:latin typeface="Roboto" panose="02000000000000000000" pitchFamily="2" charset="0"/>
                <a:ea typeface="Roboto" panose="02000000000000000000" pitchFamily="2" charset="0"/>
              </a:rPr>
              <a:t>Definiert die Struktur (z.B. zwei Queues und eine SCU)</a:t>
            </a:r>
          </a:p>
          <a:p>
            <a:r>
              <a:rPr lang="de-AT" dirty="0">
                <a:latin typeface="Roboto" panose="02000000000000000000" pitchFamily="2" charset="0"/>
                <a:ea typeface="Roboto" panose="02000000000000000000" pitchFamily="2" charset="0"/>
              </a:rPr>
              <a:t>Verwendet Variablen als Platzhalter (Systemvariablen und eigene)</a:t>
            </a:r>
          </a:p>
          <a:p>
            <a:r>
              <a:rPr lang="de-AT" dirty="0">
                <a:latin typeface="Roboto" panose="02000000000000000000" pitchFamily="2" charset="0"/>
                <a:ea typeface="Roboto" panose="02000000000000000000" pitchFamily="2" charset="0"/>
              </a:rPr>
              <a:t>Kann im Portal hinterlegt werden oder per API direkt ausgeführt werden</a:t>
            </a:r>
          </a:p>
          <a:p>
            <a:r>
              <a:rPr lang="de-AT" dirty="0">
                <a:latin typeface="Roboto" panose="02000000000000000000" pitchFamily="2" charset="0"/>
                <a:ea typeface="Roboto" panose="02000000000000000000" pitchFamily="2" charset="0"/>
              </a:rPr>
              <a:t>Branding über Portal möglich, sichtbar im ft.Shop</a:t>
            </a:r>
          </a:p>
          <a:p>
            <a:r>
              <a:rPr lang="de-AT" dirty="0">
                <a:latin typeface="Roboto" panose="02000000000000000000" pitchFamily="2" charset="0"/>
                <a:ea typeface="Roboto" panose="02000000000000000000" pitchFamily="2" charset="0"/>
              </a:rPr>
              <a:t>Generiert eine Cashbox beim Ausführen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12</a:t>
            </a:fld>
            <a:endParaRPr lang="de-DE"/>
          </a:p>
        </p:txBody>
      </p:sp>
    </p:spTree>
    <p:extLst>
      <p:ext uri="{BB962C8B-B14F-4D97-AF65-F5344CB8AC3E}">
        <p14:creationId xmlns:p14="http://schemas.microsoft.com/office/powerpoint/2010/main" val="409469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Manuelles Anlegen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Portal -&gt; Konfiguration -&gt; Templates</a:t>
            </a:r>
          </a:p>
          <a:p>
            <a:r>
              <a:rPr lang="de-AT" dirty="0">
                <a:latin typeface="Roboto" panose="02000000000000000000" pitchFamily="2" charset="0"/>
                <a:ea typeface="Roboto" panose="02000000000000000000" pitchFamily="2" charset="0"/>
              </a:rPr>
              <a:t>Template-Content</a:t>
            </a:r>
          </a:p>
          <a:p>
            <a:r>
              <a:rPr lang="de-AT" dirty="0">
                <a:latin typeface="Roboto" panose="02000000000000000000" pitchFamily="2" charset="0"/>
                <a:ea typeface="Roboto" panose="02000000000000000000" pitchFamily="2" charset="0"/>
              </a:rPr>
              <a:t>Freigabeoptionen</a:t>
            </a:r>
          </a:p>
          <a:p>
            <a:r>
              <a:rPr lang="de-AT" dirty="0">
                <a:latin typeface="Roboto" panose="02000000000000000000" pitchFamily="2" charset="0"/>
                <a:ea typeface="Roboto" panose="02000000000000000000" pitchFamily="2" charset="0"/>
              </a:rPr>
              <a:t>Branding für den ft.Shop</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13</a:t>
            </a:fld>
            <a:endParaRPr lang="de-DE"/>
          </a:p>
        </p:txBody>
      </p:sp>
    </p:spTree>
    <p:extLst>
      <p:ext uri="{BB962C8B-B14F-4D97-AF65-F5344CB8AC3E}">
        <p14:creationId xmlns:p14="http://schemas.microsoft.com/office/powerpoint/2010/main" val="427961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Manuelles Anlegen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Betreiber: Portal -&gt; Shop -&gt; Auschecken -&gt; Cashbox</a:t>
            </a:r>
          </a:p>
          <a:p>
            <a:r>
              <a:rPr lang="de-AT" dirty="0">
                <a:latin typeface="Roboto" panose="02000000000000000000" pitchFamily="2" charset="0"/>
                <a:ea typeface="Roboto" panose="02000000000000000000" pitchFamily="2" charset="0"/>
              </a:rPr>
              <a:t>Surrogation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14</a:t>
            </a:fld>
            <a:endParaRPr lang="de-DE"/>
          </a:p>
        </p:txBody>
      </p:sp>
    </p:spTree>
    <p:extLst>
      <p:ext uri="{BB962C8B-B14F-4D97-AF65-F5344CB8AC3E}">
        <p14:creationId xmlns:p14="http://schemas.microsoft.com/office/powerpoint/2010/main" val="75731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Automatisiertes Ausführen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Aufruf HTTP-API</a:t>
            </a:r>
          </a:p>
          <a:p>
            <a:pPr lvl="1"/>
            <a:r>
              <a:rPr lang="de-AT" dirty="0">
                <a:latin typeface="Roboto" panose="02000000000000000000" pitchFamily="2" charset="0"/>
                <a:ea typeface="Roboto" panose="02000000000000000000" pitchFamily="2" charset="0"/>
              </a:rPr>
              <a:t>Headers: </a:t>
            </a:r>
            <a:r>
              <a:rPr lang="de-AT" dirty="0" err="1">
                <a:latin typeface="Roboto" panose="02000000000000000000" pitchFamily="2" charset="0"/>
                <a:ea typeface="Roboto" panose="02000000000000000000" pitchFamily="2" charset="0"/>
              </a:rPr>
              <a:t>accountid</a:t>
            </a:r>
            <a:r>
              <a:rPr lang="de-AT" dirty="0">
                <a:latin typeface="Roboto" panose="02000000000000000000" pitchFamily="2" charset="0"/>
                <a:ea typeface="Roboto" panose="02000000000000000000" pitchFamily="2" charset="0"/>
              </a:rPr>
              <a:t>, </a:t>
            </a:r>
            <a:r>
              <a:rPr lang="de-AT" dirty="0" err="1">
                <a:latin typeface="Roboto" panose="02000000000000000000" pitchFamily="2" charset="0"/>
                <a:ea typeface="Roboto" panose="02000000000000000000" pitchFamily="2" charset="0"/>
              </a:rPr>
              <a:t>accesstoken</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Body: Template (</a:t>
            </a:r>
            <a:r>
              <a:rPr lang="de-AT" dirty="0" err="1">
                <a:latin typeface="Roboto" panose="02000000000000000000" pitchFamily="2" charset="0"/>
                <a:ea typeface="Roboto" panose="02000000000000000000" pitchFamily="2" charset="0"/>
              </a:rPr>
              <a:t>escaped</a:t>
            </a:r>
            <a:r>
              <a:rPr lang="de-AT" dirty="0">
                <a:latin typeface="Roboto" panose="02000000000000000000" pitchFamily="2" charset="0"/>
                <a:ea typeface="Roboto" panose="02000000000000000000" pitchFamily="2" charset="0"/>
              </a:rPr>
              <a:t> JSON String)</a:t>
            </a:r>
          </a:p>
          <a:p>
            <a:pPr lvl="1"/>
            <a:r>
              <a:rPr lang="de-AT" dirty="0">
                <a:latin typeface="Roboto" panose="02000000000000000000" pitchFamily="2" charset="0"/>
                <a:ea typeface="Roboto" panose="02000000000000000000" pitchFamily="2" charset="0"/>
              </a:rPr>
              <a:t>Vordefinierte Parameter über </a:t>
            </a:r>
            <a:r>
              <a:rPr lang="de-AT" dirty="0" err="1">
                <a:latin typeface="Roboto" panose="02000000000000000000" pitchFamily="2" charset="0"/>
                <a:ea typeface="Roboto" panose="02000000000000000000" pitchFamily="2" charset="0"/>
              </a:rPr>
              <a:t>QueryString</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Werte von Variablen über </a:t>
            </a:r>
            <a:r>
              <a:rPr lang="de-AT" dirty="0" err="1">
                <a:latin typeface="Roboto" panose="02000000000000000000" pitchFamily="2" charset="0"/>
                <a:ea typeface="Roboto" panose="02000000000000000000" pitchFamily="2" charset="0"/>
              </a:rPr>
              <a:t>QueryString</a:t>
            </a:r>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Rückgabe: </a:t>
            </a:r>
            <a:r>
              <a:rPr lang="de-AT" dirty="0" err="1">
                <a:latin typeface="Roboto" panose="02000000000000000000" pitchFamily="2" charset="0"/>
                <a:ea typeface="Roboto" panose="02000000000000000000" pitchFamily="2" charset="0"/>
              </a:rPr>
              <a:t>cashboxid</a:t>
            </a:r>
            <a:r>
              <a:rPr lang="de-AT" dirty="0">
                <a:latin typeface="Roboto" panose="02000000000000000000" pitchFamily="2" charset="0"/>
                <a:ea typeface="Roboto" panose="02000000000000000000" pitchFamily="2" charset="0"/>
              </a:rPr>
              <a:t>, </a:t>
            </a:r>
            <a:r>
              <a:rPr lang="de-AT" dirty="0" err="1">
                <a:latin typeface="Roboto" panose="02000000000000000000" pitchFamily="2" charset="0"/>
                <a:ea typeface="Roboto" panose="02000000000000000000" pitchFamily="2" charset="0"/>
              </a:rPr>
              <a:t>accesstoken</a:t>
            </a:r>
            <a:r>
              <a:rPr lang="de-AT" dirty="0">
                <a:latin typeface="Roboto" panose="02000000000000000000" pitchFamily="2" charset="0"/>
                <a:ea typeface="Roboto" panose="02000000000000000000" pitchFamily="2" charset="0"/>
              </a:rPr>
              <a:t>, </a:t>
            </a:r>
            <a:r>
              <a:rPr lang="de-AT" dirty="0" err="1">
                <a:latin typeface="Roboto" panose="02000000000000000000" pitchFamily="2" charset="0"/>
                <a:ea typeface="Roboto" panose="02000000000000000000" pitchFamily="2" charset="0"/>
              </a:rPr>
              <a:t>template</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15</a:t>
            </a:fld>
            <a:endParaRPr lang="de-DE"/>
          </a:p>
        </p:txBody>
      </p:sp>
    </p:spTree>
    <p:extLst>
      <p:ext uri="{BB962C8B-B14F-4D97-AF65-F5344CB8AC3E}">
        <p14:creationId xmlns:p14="http://schemas.microsoft.com/office/powerpoint/2010/main" val="3614386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Automatisiertes Ausführen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Beispiel mit </a:t>
            </a:r>
            <a:r>
              <a:rPr lang="de-AT" dirty="0" err="1">
                <a:latin typeface="Roboto" panose="02000000000000000000" pitchFamily="2" charset="0"/>
                <a:ea typeface="Roboto" panose="02000000000000000000" pitchFamily="2" charset="0"/>
              </a:rPr>
              <a:t>PowerShell</a:t>
            </a: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16</a:t>
            </a:fld>
            <a:endParaRPr lang="de-DE"/>
          </a:p>
        </p:txBody>
      </p:sp>
      <p:pic>
        <p:nvPicPr>
          <p:cNvPr id="7" name="Picture 6" descr="A screenshot of a cell phone&#10;&#10;Description automatically generated">
            <a:extLst>
              <a:ext uri="{FF2B5EF4-FFF2-40B4-BE49-F238E27FC236}">
                <a16:creationId xmlns:a16="http://schemas.microsoft.com/office/drawing/2014/main" id="{1351DC20-FCB8-0642-8BFC-8C3E455C8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1253"/>
            <a:ext cx="12192000" cy="3133458"/>
          </a:xfrm>
          <a:prstGeom prst="rect">
            <a:avLst/>
          </a:prstGeom>
        </p:spPr>
      </p:pic>
    </p:spTree>
    <p:extLst>
      <p:ext uri="{BB962C8B-B14F-4D97-AF65-F5344CB8AC3E}">
        <p14:creationId xmlns:p14="http://schemas.microsoft.com/office/powerpoint/2010/main" val="390078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Outlets im Portal anlegen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Manuell</a:t>
            </a:r>
          </a:p>
          <a:p>
            <a:r>
              <a:rPr lang="de-AT" dirty="0">
                <a:latin typeface="Roboto" panose="02000000000000000000" pitchFamily="2" charset="0"/>
                <a:ea typeface="Roboto" panose="02000000000000000000" pitchFamily="2" charset="0"/>
              </a:rPr>
              <a:t>Automatisiert über Bulk-Import (CSV Datei)</a:t>
            </a:r>
          </a:p>
          <a:p>
            <a:r>
              <a:rPr lang="de-AT" dirty="0">
                <a:latin typeface="Roboto" panose="02000000000000000000" pitchFamily="2" charset="0"/>
                <a:ea typeface="Roboto" panose="02000000000000000000" pitchFamily="2" charset="0"/>
              </a:rPr>
              <a:t>Outlet-Nummer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17</a:t>
            </a:fld>
            <a:endParaRPr lang="de-DE"/>
          </a:p>
        </p:txBody>
      </p:sp>
    </p:spTree>
    <p:extLst>
      <p:ext uri="{BB962C8B-B14F-4D97-AF65-F5344CB8AC3E}">
        <p14:creationId xmlns:p14="http://schemas.microsoft.com/office/powerpoint/2010/main" val="61524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Ausführen von Templates je Outlet</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DE" dirty="0">
                <a:latin typeface="Roboto" panose="02000000000000000000" pitchFamily="2" charset="0"/>
                <a:ea typeface="Roboto" panose="02000000000000000000" pitchFamily="2" charset="0"/>
              </a:rPr>
              <a:t>CSV Datei (Bulk-Import + Vorlage für API Aufruf)</a:t>
            </a:r>
          </a:p>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18</a:t>
            </a:fld>
            <a:endParaRPr lang="de-DE"/>
          </a:p>
        </p:txBody>
      </p:sp>
      <p:pic>
        <p:nvPicPr>
          <p:cNvPr id="8" name="Picture 7" descr="A screenshot of a cell phone&#10;&#10;Description automatically generated">
            <a:extLst>
              <a:ext uri="{FF2B5EF4-FFF2-40B4-BE49-F238E27FC236}">
                <a16:creationId xmlns:a16="http://schemas.microsoft.com/office/drawing/2014/main" id="{9D82BCCD-592F-0143-A4F8-1DBB6FDC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89877"/>
            <a:ext cx="12192000" cy="2560728"/>
          </a:xfrm>
          <a:prstGeom prst="rect">
            <a:avLst/>
          </a:prstGeom>
        </p:spPr>
      </p:pic>
    </p:spTree>
    <p:extLst>
      <p:ext uri="{BB962C8B-B14F-4D97-AF65-F5344CB8AC3E}">
        <p14:creationId xmlns:p14="http://schemas.microsoft.com/office/powerpoint/2010/main" val="167864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Ausführen von Templates je Outlet</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19</a:t>
            </a:fld>
            <a:endParaRPr lang="de-DE"/>
          </a:p>
        </p:txBody>
      </p:sp>
      <p:pic>
        <p:nvPicPr>
          <p:cNvPr id="7" name="Picture 6">
            <a:extLst>
              <a:ext uri="{FF2B5EF4-FFF2-40B4-BE49-F238E27FC236}">
                <a16:creationId xmlns:a16="http://schemas.microsoft.com/office/drawing/2014/main" id="{DD7D4424-5856-8D42-9C2C-6358997678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1564" y="1040818"/>
            <a:ext cx="11274785" cy="5817182"/>
          </a:xfrm>
          <a:prstGeom prst="rect">
            <a:avLst/>
          </a:prstGeom>
        </p:spPr>
      </p:pic>
    </p:spTree>
    <p:extLst>
      <p:ext uri="{BB962C8B-B14F-4D97-AF65-F5344CB8AC3E}">
        <p14:creationId xmlns:p14="http://schemas.microsoft.com/office/powerpoint/2010/main" val="26603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panose="02000803050000020004" pitchFamily="2" charset="0"/>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Portal als Rollout Management Tool</a:t>
            </a:r>
          </a:p>
          <a:p>
            <a:r>
              <a:rPr lang="de-AT" dirty="0">
                <a:latin typeface="Roboto" panose="02000000000000000000" pitchFamily="2" charset="0"/>
                <a:ea typeface="Roboto" panose="02000000000000000000" pitchFamily="2" charset="0"/>
              </a:rPr>
              <a:t>Konfiguration und Auslieferung der ft.Middleware</a:t>
            </a:r>
          </a:p>
          <a:p>
            <a:r>
              <a:rPr lang="de-AT" dirty="0">
                <a:latin typeface="Roboto" panose="02000000000000000000" pitchFamily="2" charset="0"/>
                <a:ea typeface="Roboto" panose="02000000000000000000" pitchFamily="2" charset="0"/>
              </a:rPr>
              <a:t>Automatisierungsoptionen</a:t>
            </a:r>
          </a:p>
          <a:p>
            <a:r>
              <a:rPr lang="de-AT" dirty="0">
                <a:latin typeface="Roboto" panose="02000000000000000000" pitchFamily="2" charset="0"/>
                <a:ea typeface="Roboto" panose="02000000000000000000" pitchFamily="2" charset="0"/>
              </a:rPr>
              <a:t>Rollout Szenarien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Ausführen von Templates je Outlet</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r>
              <a:rPr lang="de-DE" dirty="0">
                <a:latin typeface="Roboto" panose="02000000000000000000" pitchFamily="2" charset="0"/>
                <a:ea typeface="Roboto" panose="02000000000000000000" pitchFamily="2" charset="0"/>
              </a:rPr>
              <a:t>Launcher als Nugget-Package</a:t>
            </a:r>
          </a:p>
          <a:p>
            <a:r>
              <a:rPr lang="de-DE" dirty="0">
                <a:latin typeface="Roboto" panose="02000000000000000000" pitchFamily="2" charset="0"/>
                <a:ea typeface="Roboto" panose="02000000000000000000" pitchFamily="2" charset="0"/>
              </a:rPr>
              <a:t>Konfiguration anpassen (</a:t>
            </a:r>
            <a:r>
              <a:rPr lang="de-DE" dirty="0" err="1">
                <a:latin typeface="Roboto" panose="02000000000000000000" pitchFamily="2" charset="0"/>
                <a:ea typeface="Roboto" panose="02000000000000000000" pitchFamily="2" charset="0"/>
              </a:rPr>
              <a:t>cashboxid</a:t>
            </a:r>
            <a:r>
              <a:rPr lang="de-DE" dirty="0">
                <a:latin typeface="Roboto" panose="02000000000000000000" pitchFamily="2" charset="0"/>
                <a:ea typeface="Roboto" panose="02000000000000000000" pitchFamily="2" charset="0"/>
              </a:rPr>
              <a:t>, </a:t>
            </a:r>
            <a:r>
              <a:rPr lang="de-DE" dirty="0" err="1">
                <a:latin typeface="Roboto" panose="02000000000000000000" pitchFamily="2" charset="0"/>
                <a:ea typeface="Roboto" panose="02000000000000000000" pitchFamily="2" charset="0"/>
              </a:rPr>
              <a:t>accesstoken</a:t>
            </a:r>
            <a:r>
              <a:rPr lang="de-DE" dirty="0">
                <a:latin typeface="Roboto" panose="02000000000000000000" pitchFamily="2" charset="0"/>
                <a:ea typeface="Roboto" panose="02000000000000000000" pitchFamily="2" charset="0"/>
              </a:rPr>
              <a:t>)</a:t>
            </a:r>
          </a:p>
          <a:p>
            <a:r>
              <a:rPr lang="de-DE" dirty="0">
                <a:latin typeface="Roboto" panose="02000000000000000000" pitchFamily="2" charset="0"/>
                <a:ea typeface="Roboto" panose="02000000000000000000" pitchFamily="2" charset="0"/>
              </a:rPr>
              <a:t>Ausliefern und Starten</a:t>
            </a: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20</a:t>
            </a:fld>
            <a:endParaRPr lang="de-DE"/>
          </a:p>
        </p:txBody>
      </p:sp>
      <p:pic>
        <p:nvPicPr>
          <p:cNvPr id="7" name="Picture 6">
            <a:extLst>
              <a:ext uri="{FF2B5EF4-FFF2-40B4-BE49-F238E27FC236}">
                <a16:creationId xmlns:a16="http://schemas.microsoft.com/office/drawing/2014/main" id="{1F422E22-0860-E449-B8CB-699930E929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976" y="3514331"/>
            <a:ext cx="7638969" cy="2510358"/>
          </a:xfrm>
          <a:prstGeom prst="rect">
            <a:avLst/>
          </a:prstGeom>
        </p:spPr>
      </p:pic>
    </p:spTree>
    <p:extLst>
      <p:ext uri="{BB962C8B-B14F-4D97-AF65-F5344CB8AC3E}">
        <p14:creationId xmlns:p14="http://schemas.microsoft.com/office/powerpoint/2010/main" val="944677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Hoher Automatisierungsgrad</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Bulk-Import der Outlets</a:t>
            </a:r>
          </a:p>
          <a:p>
            <a:r>
              <a:rPr lang="de-AT" dirty="0">
                <a:latin typeface="Roboto" panose="02000000000000000000" pitchFamily="2" charset="0"/>
                <a:ea typeface="Roboto" panose="02000000000000000000" pitchFamily="2" charset="0"/>
              </a:rPr>
              <a:t>Automatisches Ausführen von Templates</a:t>
            </a:r>
          </a:p>
          <a:p>
            <a:r>
              <a:rPr lang="de-AT" dirty="0">
                <a:latin typeface="Roboto" panose="02000000000000000000" pitchFamily="2" charset="0"/>
                <a:ea typeface="Roboto" panose="02000000000000000000" pitchFamily="2" charset="0"/>
              </a:rPr>
              <a:t>Automatisches Ausliefern des Launcher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21</a:t>
            </a:fld>
            <a:endParaRPr lang="de-DE"/>
          </a:p>
        </p:txBody>
      </p:sp>
    </p:spTree>
    <p:extLst>
      <p:ext uri="{BB962C8B-B14F-4D97-AF65-F5344CB8AC3E}">
        <p14:creationId xmlns:p14="http://schemas.microsoft.com/office/powerpoint/2010/main" val="203719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Rollout Szenarien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DE" dirty="0">
                <a:latin typeface="Roboto" panose="02000000000000000000" pitchFamily="2" charset="0"/>
                <a:ea typeface="Roboto" panose="02000000000000000000" pitchFamily="2" charset="0"/>
                <a:hlinkClick r:id="rId3"/>
              </a:rPr>
              <a:t>Vorführung anhand der Dokumentation</a:t>
            </a:r>
            <a:endParaRPr lang="de-DE"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22</a:t>
            </a:fld>
            <a:endParaRPr lang="de-DE"/>
          </a:p>
        </p:txBody>
      </p:sp>
    </p:spTree>
    <p:extLst>
      <p:ext uri="{BB962C8B-B14F-4D97-AF65-F5344CB8AC3E}">
        <p14:creationId xmlns:p14="http://schemas.microsoft.com/office/powerpoint/2010/main" val="217043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Nächste Schritte</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DE" dirty="0">
                <a:hlinkClick r:id="rId3"/>
              </a:rPr>
              <a:t>Getting Started für Kassenhändler</a:t>
            </a:r>
            <a:endParaRPr lang="de-DE"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23</a:t>
            </a:fld>
            <a:endParaRPr lang="de-DE"/>
          </a:p>
        </p:txBody>
      </p:sp>
    </p:spTree>
    <p:extLst>
      <p:ext uri="{BB962C8B-B14F-4D97-AF65-F5344CB8AC3E}">
        <p14:creationId xmlns:p14="http://schemas.microsoft.com/office/powerpoint/2010/main" val="4209621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24</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a:t>fiskaltrust gmbh</a:t>
            </a:r>
          </a:p>
          <a:p>
            <a:pPr>
              <a:defRPr/>
            </a:pPr>
            <a:r>
              <a:rPr lang="de-DE" sz="2000">
                <a:solidFill>
                  <a:srgbClr val="00A7CE"/>
                </a:solidFill>
              </a:rPr>
              <a:t>www.fiskaltrust.de</a:t>
            </a:r>
          </a:p>
          <a:p>
            <a:pPr lvl="0"/>
            <a:r>
              <a:rPr lang="de-DE" sz="2000">
                <a:solidFill>
                  <a:schemeClr val="bg2">
                    <a:lumMod val="50000"/>
                  </a:schemeClr>
                </a:solidFill>
              </a:rPr>
              <a:t>        Berlin</a:t>
            </a:r>
          </a:p>
          <a:p>
            <a:pPr lvl="0"/>
            <a:r>
              <a:rPr lang="de-DE" sz="2000">
                <a:solidFill>
                  <a:schemeClr val="bg2">
                    <a:lumMod val="50000"/>
                  </a:schemeClr>
                </a:solidFill>
              </a:rPr>
              <a:t>        Düsseldorf</a:t>
            </a: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info@fiskaltrust.de</a:t>
            </a:r>
          </a:p>
          <a:p>
            <a:r>
              <a:rPr lang="de-DE" sz="2000">
                <a:solidFill>
                  <a:schemeClr val="bg2">
                    <a:lumMod val="50000"/>
                  </a:schemeClr>
                </a:solidFill>
              </a:rPr>
              <a:t>        +49 211 54013 432</a:t>
            </a:r>
          </a:p>
          <a:p>
            <a:endParaRPr lang="de-DE" sz="200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Portal als Rollout Management Tool</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Live Portal und Sandbox Portal zum Testen</a:t>
            </a:r>
          </a:p>
          <a:p>
            <a:r>
              <a:rPr lang="de-AT" dirty="0">
                <a:latin typeface="Roboto" panose="02000000000000000000" pitchFamily="2" charset="0"/>
                <a:ea typeface="Roboto" panose="02000000000000000000" pitchFamily="2" charset="0"/>
              </a:rPr>
              <a:t>Einladung der Kassenbetreiber</a:t>
            </a:r>
          </a:p>
          <a:p>
            <a:r>
              <a:rPr lang="de-AT" dirty="0">
                <a:latin typeface="Roboto" panose="02000000000000000000" pitchFamily="2" charset="0"/>
                <a:ea typeface="Roboto" panose="02000000000000000000" pitchFamily="2" charset="0"/>
              </a:rPr>
              <a:t>Vorbereitung der Konfiguration (Cashbox)</a:t>
            </a:r>
          </a:p>
          <a:p>
            <a:r>
              <a:rPr lang="de-AT" dirty="0">
                <a:latin typeface="Roboto" panose="02000000000000000000" pitchFamily="2" charset="0"/>
                <a:ea typeface="Roboto" panose="02000000000000000000" pitchFamily="2" charset="0"/>
              </a:rPr>
              <a:t>Download der ft.Middleware (Launcher)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3</a:t>
            </a:fld>
            <a:endParaRPr lang="de-DE"/>
          </a:p>
        </p:txBody>
      </p:sp>
    </p:spTree>
    <p:extLst>
      <p:ext uri="{BB962C8B-B14F-4D97-AF65-F5344CB8AC3E}">
        <p14:creationId xmlns:p14="http://schemas.microsoft.com/office/powerpoint/2010/main" val="278193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Einladung der Kassenbetreiber</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4</a:t>
            </a:fld>
            <a:endParaRPr lang="de-DE"/>
          </a:p>
        </p:txBody>
      </p:sp>
      <p:graphicFrame>
        <p:nvGraphicFramePr>
          <p:cNvPr id="7" name="Diagramm 8">
            <a:extLst>
              <a:ext uri="{FF2B5EF4-FFF2-40B4-BE49-F238E27FC236}">
                <a16:creationId xmlns:a16="http://schemas.microsoft.com/office/drawing/2014/main" id="{81406C4D-0D8B-B740-B39D-21FFA6B8C385}"/>
              </a:ext>
            </a:extLst>
          </p:cNvPr>
          <p:cNvGraphicFramePr>
            <a:graphicFrameLocks/>
          </p:cNvGraphicFramePr>
          <p:nvPr>
            <p:extLst>
              <p:ext uri="{D42A27DB-BD31-4B8C-83A1-F6EECF244321}">
                <p14:modId xmlns:p14="http://schemas.microsoft.com/office/powerpoint/2010/main" val="2998114256"/>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6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fiskaltrust Middleware</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12.10.20</a:t>
            </a:fld>
            <a:r>
              <a:rPr lang="de-DE"/>
              <a:t> - Folie </a:t>
            </a:r>
            <a:fld id="{4D3E4D3B-16BA-4843-8361-4E45D113E984}" type="slidenum">
              <a:rPr lang="de-DE" smtClean="0"/>
              <a:pPr/>
              <a:t>5</a:t>
            </a:fld>
            <a:endParaRPr lang="de-DE"/>
          </a:p>
        </p:txBody>
      </p:sp>
      <p:pic>
        <p:nvPicPr>
          <p:cNvPr id="3" name="Picture 2" descr="Diagram&#10;&#10;Description automatically generated">
            <a:extLst>
              <a:ext uri="{FF2B5EF4-FFF2-40B4-BE49-F238E27FC236}">
                <a16:creationId xmlns:a16="http://schemas.microsoft.com/office/drawing/2014/main" id="{3741FFC4-ABF4-2849-B267-484B749D5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87" y="1718603"/>
            <a:ext cx="11025449" cy="3780154"/>
          </a:xfrm>
          <a:prstGeom prst="rect">
            <a:avLst/>
          </a:prstGeom>
        </p:spPr>
      </p:pic>
    </p:spTree>
    <p:extLst>
      <p:ext uri="{BB962C8B-B14F-4D97-AF65-F5344CB8AC3E}">
        <p14:creationId xmlns:p14="http://schemas.microsoft.com/office/powerpoint/2010/main" val="318426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Vorbereitung der Konfiguration (Cashbox)</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12.10.20</a:t>
            </a:fld>
            <a:r>
              <a:rPr lang="de-DE"/>
              <a:t> - Folie </a:t>
            </a:r>
            <a:fld id="{4D3E4D3B-16BA-4843-8361-4E45D113E984}" type="slidenum">
              <a:rPr lang="de-DE" smtClean="0"/>
              <a:pPr/>
              <a:t>6</a:t>
            </a:fld>
            <a:endParaRPr lang="de-DE"/>
          </a:p>
        </p:txBody>
      </p:sp>
      <p:pic>
        <p:nvPicPr>
          <p:cNvPr id="10" name="Picture 9" descr="A screenshot of a cell phone&#10;&#10;Description automatically generated">
            <a:extLst>
              <a:ext uri="{FF2B5EF4-FFF2-40B4-BE49-F238E27FC236}">
                <a16:creationId xmlns:a16="http://schemas.microsoft.com/office/drawing/2014/main" id="{BF5D6A97-8909-2144-AD64-A00807299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2120900"/>
            <a:ext cx="10490200" cy="3530600"/>
          </a:xfrm>
          <a:prstGeom prst="rect">
            <a:avLst/>
          </a:prstGeom>
        </p:spPr>
      </p:pic>
    </p:spTree>
    <p:extLst>
      <p:ext uri="{BB962C8B-B14F-4D97-AF65-F5344CB8AC3E}">
        <p14:creationId xmlns:p14="http://schemas.microsoft.com/office/powerpoint/2010/main" val="231523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Vorbereitung der Konfiguration (Cashbox)</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Anlegen und konfigurieren der Queue</a:t>
            </a:r>
          </a:p>
          <a:p>
            <a:r>
              <a:rPr lang="de-AT" dirty="0">
                <a:latin typeface="Roboto" panose="02000000000000000000" pitchFamily="2" charset="0"/>
                <a:ea typeface="Roboto" panose="02000000000000000000" pitchFamily="2" charset="0"/>
              </a:rPr>
              <a:t>Anlegen und konfigurieren der SCU</a:t>
            </a:r>
          </a:p>
          <a:p>
            <a:r>
              <a:rPr lang="de-AT" dirty="0">
                <a:latin typeface="Roboto" panose="02000000000000000000" pitchFamily="2" charset="0"/>
                <a:ea typeface="Roboto" panose="02000000000000000000" pitchFamily="2" charset="0"/>
              </a:rPr>
              <a:t>Verknüpfen der Queue mit der SCU</a:t>
            </a:r>
          </a:p>
          <a:p>
            <a:r>
              <a:rPr lang="de-AT" dirty="0">
                <a:latin typeface="Roboto" panose="02000000000000000000" pitchFamily="2" charset="0"/>
                <a:ea typeface="Roboto" panose="02000000000000000000" pitchFamily="2" charset="0"/>
              </a:rPr>
              <a:t>Erstellen und konfigurieren der Cashbox</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19816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Download der ft.Middleware (Launcher)</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„Rebuild configuration“</a:t>
            </a:r>
          </a:p>
          <a:p>
            <a:r>
              <a:rPr lang="de-AT" dirty="0">
                <a:latin typeface="Roboto" panose="02000000000000000000" pitchFamily="2" charset="0"/>
                <a:ea typeface="Roboto" panose="02000000000000000000" pitchFamily="2" charset="0"/>
              </a:rPr>
              <a:t>Download des Launcher</a:t>
            </a:r>
          </a:p>
          <a:p>
            <a:r>
              <a:rPr lang="de-AT" dirty="0">
                <a:latin typeface="Roboto" panose="02000000000000000000" pitchFamily="2" charset="0"/>
                <a:ea typeface="Roboto" panose="02000000000000000000" pitchFamily="2" charset="0"/>
              </a:rPr>
              <a:t>Installation und Starten des 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8</a:t>
            </a:fld>
            <a:endParaRPr lang="de-DE"/>
          </a:p>
        </p:txBody>
      </p:sp>
    </p:spTree>
    <p:extLst>
      <p:ext uri="{BB962C8B-B14F-4D97-AF65-F5344CB8AC3E}">
        <p14:creationId xmlns:p14="http://schemas.microsoft.com/office/powerpoint/2010/main" val="192348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Automatisierungsoptionen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Massenupdate der Cashboxen</a:t>
            </a:r>
          </a:p>
          <a:p>
            <a:r>
              <a:rPr lang="de-AT" dirty="0">
                <a:latin typeface="Roboto" panose="02000000000000000000" pitchFamily="2" charset="0"/>
                <a:ea typeface="Roboto" panose="02000000000000000000" pitchFamily="2" charset="0"/>
              </a:rPr>
              <a:t>Templating zum Erstellen von Cashboxen</a:t>
            </a:r>
          </a:p>
          <a:p>
            <a:r>
              <a:rPr lang="de-AT" dirty="0">
                <a:latin typeface="Roboto" panose="02000000000000000000" pitchFamily="2" charset="0"/>
                <a:ea typeface="Roboto" panose="02000000000000000000" pitchFamily="2" charset="0"/>
              </a:rPr>
              <a:t>Bulk-Import der Standorte</a:t>
            </a:r>
          </a:p>
          <a:p>
            <a:r>
              <a:rPr lang="de-AT" dirty="0">
                <a:latin typeface="Roboto" panose="02000000000000000000" pitchFamily="2" charset="0"/>
                <a:ea typeface="Roboto" panose="02000000000000000000" pitchFamily="2" charset="0"/>
              </a:rPr>
              <a:t>Automatisierte Auslieferung der Middleware</a:t>
            </a:r>
          </a:p>
          <a:p>
            <a:r>
              <a:rPr lang="de-AT" dirty="0">
                <a:latin typeface="Roboto" panose="02000000000000000000" pitchFamily="2" charset="0"/>
                <a:ea typeface="Roboto" panose="02000000000000000000" pitchFamily="2" charset="0"/>
              </a:rPr>
              <a:t>Hoher Automatisierungsgrad</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08.10.20</a:t>
            </a:fld>
            <a:r>
              <a:rPr lang="de-DE"/>
              <a:t> - Folie </a:t>
            </a:r>
            <a:fld id="{4D3E4D3B-16BA-4843-8361-4E45D113E984}" type="slidenum">
              <a:rPr lang="de-DE" smtClean="0"/>
              <a:pPr/>
              <a:t>9</a:t>
            </a:fld>
            <a:endParaRPr lang="de-DE"/>
          </a:p>
        </p:txBody>
      </p:sp>
    </p:spTree>
    <p:extLst>
      <p:ext uri="{BB962C8B-B14F-4D97-AF65-F5344CB8AC3E}">
        <p14:creationId xmlns:p14="http://schemas.microsoft.com/office/powerpoint/2010/main" val="31526474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13D6CB1D-6628-4D5C-8ECC-C7DF45EC7E07}">
  <ds:schemaRefs>
    <ds:schemaRef ds:uri="http://schemas.microsoft.com/sharepoint/v3/contenttype/forms"/>
  </ds:schemaRefs>
</ds:datastoreItem>
</file>

<file path=customXml/itemProps3.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7281</TotalTime>
  <Words>1878</Words>
  <Application>Microsoft Macintosh PowerPoint</Application>
  <PresentationFormat>Widescreen</PresentationFormat>
  <Paragraphs>267</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Klavika</vt:lpstr>
      <vt:lpstr>Roboto</vt:lpstr>
      <vt:lpstr>Roboto Slab</vt:lpstr>
      <vt:lpstr>Roboto Slab light</vt:lpstr>
      <vt:lpstr>Office</vt:lpstr>
      <vt:lpstr>fiskaltrust für Kassenhändler</vt:lpstr>
      <vt:lpstr>Agenda</vt:lpstr>
      <vt:lpstr>Portal als Rollout Management Tool</vt:lpstr>
      <vt:lpstr>Einladung der Kassenbetreiber</vt:lpstr>
      <vt:lpstr>fiskaltrust Middleware</vt:lpstr>
      <vt:lpstr>Vorbereitung der Konfiguration (Cashbox)</vt:lpstr>
      <vt:lpstr>Vorbereitung der Konfiguration (Cashbox)</vt:lpstr>
      <vt:lpstr>Download der ft.Middleware (Launcher)</vt:lpstr>
      <vt:lpstr>Automatisierungsoptionen</vt:lpstr>
      <vt:lpstr>Massenupdate der Cashboxen</vt:lpstr>
      <vt:lpstr>Templating zum Erstellen von Cashboxen</vt:lpstr>
      <vt:lpstr>Templating zum Erstellen von Cashboxen</vt:lpstr>
      <vt:lpstr>Manuelles Anlegen von Templates</vt:lpstr>
      <vt:lpstr>Manuelles Anlegen von Templates</vt:lpstr>
      <vt:lpstr>Automatisiertes Ausführen von Templates</vt:lpstr>
      <vt:lpstr>Automatisiertes Ausführen von Templates</vt:lpstr>
      <vt:lpstr>Outlets im Portal anlegen</vt:lpstr>
      <vt:lpstr>Ausführen von Templates je Outlet</vt:lpstr>
      <vt:lpstr>Ausführen von Templates je Outlet</vt:lpstr>
      <vt:lpstr>Ausführen von Templates je Outlet</vt:lpstr>
      <vt:lpstr>Hoher Automatisierungsgrad</vt:lpstr>
      <vt:lpstr>Rollout Szenarien</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Christian Rogobete</cp:lastModifiedBy>
  <cp:revision>60</cp:revision>
  <dcterms:created xsi:type="dcterms:W3CDTF">2020-01-03T15:29:44Z</dcterms:created>
  <dcterms:modified xsi:type="dcterms:W3CDTF">2020-10-13T10:24:06Z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