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87" r:id="rId3"/>
    <p:sldId id="288" r:id="rId4"/>
    <p:sldId id="298" r:id="rId5"/>
    <p:sldId id="289" r:id="rId6"/>
    <p:sldId id="290" r:id="rId7"/>
    <p:sldId id="291" r:id="rId8"/>
    <p:sldId id="292" r:id="rId9"/>
    <p:sldId id="304" r:id="rId10"/>
    <p:sldId id="293" r:id="rId11"/>
    <p:sldId id="295" r:id="rId12"/>
    <p:sldId id="296" r:id="rId13"/>
    <p:sldId id="301" r:id="rId14"/>
    <p:sldId id="297" r:id="rId15"/>
    <p:sldId id="299" r:id="rId16"/>
    <p:sldId id="300" r:id="rId17"/>
    <p:sldId id="303" r:id="rId18"/>
    <p:sldId id="305" r:id="rId19"/>
    <p:sldId id="306" r:id="rId20"/>
    <p:sldId id="307" r:id="rId21"/>
    <p:sldId id="308" r:id="rId22"/>
    <p:sldId id="309" r:id="rId23"/>
    <p:sldId id="310" r:id="rId24"/>
    <p:sldId id="311" r:id="rId2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68776"/>
  </p:normalViewPr>
  <p:slideViewPr>
    <p:cSldViewPr snapToGrid="0" snapToObjects="1">
      <p:cViewPr varScale="1">
        <p:scale>
          <a:sx n="86" d="100"/>
          <a:sy n="86" d="100"/>
        </p:scale>
        <p:origin x="21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 Sie werden immer über einen Request mit dem Beleg-Case „</a:t>
            </a:r>
            <a:r>
              <a:rPr lang="de-DE" noProof="0" dirty="0" err="1"/>
              <a:t>zero</a:t>
            </a:r>
            <a:r>
              <a:rPr lang="de-DE" noProof="0" dirty="0"/>
              <a:t> receipt“ also Nullbeleg an die ft.Middleware gesendet.</a:t>
            </a:r>
          </a:p>
          <a:p>
            <a:endParaRPr lang="de-DE" noProof="0" dirty="0"/>
          </a:p>
          <a:p>
            <a:pPr marL="228600" indent="-228600">
              <a:buAutoNum type="arabicPeriod"/>
            </a:pPr>
            <a:r>
              <a:rPr lang="de-DE" noProof="0" dirty="0"/>
              <a:t>Das POS-System bereitet den Nullbeleg vor (je nach Funktionalität die ausgeführt werden soll)</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zusammen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werden die Daten nicht signiert – stattdessen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Im Falle eines Request, der signiert werden muss, werden die relevanten Daten an die angeschossenen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Middleware persistiert und alle 5 Sekunden an den fiskaltrust „</a:t>
            </a:r>
            <a:r>
              <a:rPr lang="de-DE" noProof="0" dirty="0" err="1"/>
              <a:t>Helipad</a:t>
            </a:r>
            <a:r>
              <a:rPr lang="de-DE" noProof="0" dirty="0"/>
              <a:t>“ Server zur Archivierung gesendet.</a:t>
            </a:r>
          </a:p>
          <a:p>
            <a:pPr marL="228600" indent="-228600">
              <a:buAutoNum type="arabicPeriod"/>
            </a:pPr>
            <a:r>
              <a:rPr lang="de-DE" noProof="0" dirty="0"/>
              <a:t>Der Response mit Fehlercode wird aufgebaut und zurück an das POS-System gesendet (der Response gibt im Feld </a:t>
            </a:r>
            <a:r>
              <a:rPr lang="de-DE" noProof="0" dirty="0" err="1"/>
              <a:t>ftState</a:t>
            </a:r>
            <a:r>
              <a:rPr lang="de-DE" noProof="0" dirty="0"/>
              <a:t> den Fehlercode an.)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POS-System einen Nullbeleg an die ft.Middleware senden. Diese versucht daraufhin die Kommunikation mit der TSE wiederherzustellen. Klappt die Kommunikation weiterhin nicht, so wird weiterhin der </a:t>
            </a:r>
            <a:r>
              <a:rPr lang="de-DE" noProof="0" dirty="0" err="1"/>
              <a:t>ftState</a:t>
            </a:r>
            <a:r>
              <a:rPr lang="de-DE" noProof="0" dirty="0"/>
              <a:t> =  0x02 (TSE Kommunikation ausgefallen) im Response zurückgegeben. Klappt die Kommunikation nun wieder, so wird an das POS-System der </a:t>
            </a:r>
            <a:r>
              <a:rPr lang="de-DE" noProof="0" dirty="0" err="1"/>
              <a:t>ftState</a:t>
            </a:r>
            <a:r>
              <a:rPr lang="de-DE" noProof="0" dirty="0"/>
              <a:t> = 0x00 (ok) über den Response zurückgegeben und die ft.Middleware ist wieder bereit für den Normalbetrieb. Des Weiteren beinhaltet der Response ein Listing der Requests, die nicht von der TSE signiert wurden.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POS-System im sogenannten „Late Signing Mode“ die zuvor zum Wiederholen markierten Requests an die Middleware gesendet. Jeder Request wird dabei über ein Flag markiert (</a:t>
            </a:r>
            <a:r>
              <a:rPr lang="de-DE" noProof="0" dirty="0" err="1"/>
              <a:t>ftReceiptCase</a:t>
            </a:r>
            <a:r>
              <a:rPr lang="de-DE" noProof="0" dirty="0"/>
              <a:t> + „</a:t>
            </a:r>
            <a:r>
              <a:rPr lang="de-DE" noProof="0" dirty="0" err="1"/>
              <a:t>failed</a:t>
            </a:r>
            <a:r>
              <a:rPr lang="de-DE" noProof="0" dirty="0"/>
              <a:t> receipt“ Flag - 0x0000000000010000).</a:t>
            </a:r>
          </a:p>
          <a:p>
            <a:endParaRPr lang="de-DE" noProof="0" dirty="0"/>
          </a:p>
          <a:p>
            <a:r>
              <a:rPr lang="de-DE" noProof="0" dirty="0"/>
              <a:t>Sobald die Middleware den ersten markierten Request erhält wechselt sie in den „Late Signing Mode“. Es können nun vom POS-System weitere Requests in diesem Modus gesendet werden. Die Middleware antwortet mit den </a:t>
            </a:r>
            <a:r>
              <a:rPr lang="de-DE" noProof="0" dirty="0" err="1"/>
              <a:t>ftState</a:t>
            </a:r>
            <a:r>
              <a:rPr lang="de-DE" noProof="0" dirty="0"/>
              <a:t> 0x08 was soviel bedeutet, dass sie sich im „Late Signing Mode“ befindet. Um den „Late Signing Mode“ zu verlassen muss das POS-System einen Nullbeleg an die 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POS-System einen Nullbeleg an die Middleware senden. Die Middleware antwortet mit dem </a:t>
            </a:r>
            <a:r>
              <a:rPr lang="de-DE" noProof="0" dirty="0" err="1"/>
              <a:t>ftState</a:t>
            </a:r>
            <a:r>
              <a:rPr lang="de-DE" noProof="0" dirty="0"/>
              <a:t>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err="1">
                <a:solidFill>
                  <a:schemeClr val="tx1"/>
                </a:solidFill>
                <a:effectLst/>
                <a:latin typeface="+mn-lt"/>
                <a:ea typeface="+mn-ea"/>
                <a:cs typeface="+mn-cs"/>
              </a:rPr>
              <a:t>DSFinV</a:t>
            </a:r>
            <a:r>
              <a:rPr lang="en-GB" sz="1200" b="0" i="0" kern="1200" dirty="0">
                <a:solidFill>
                  <a:schemeClr val="tx1"/>
                </a:solidFill>
                <a:effectLst/>
                <a:latin typeface="+mn-lt"/>
                <a:ea typeface="+mn-ea"/>
                <a:cs typeface="+mn-cs"/>
              </a:rPr>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Middleware Instanz wird über eine sogenannte Cashbox im Portal vorgenommen.</a:t>
            </a:r>
          </a:p>
          <a:p>
            <a:endParaRPr lang="de-DE" noProof="0" dirty="0"/>
          </a:p>
          <a:p>
            <a:r>
              <a:rPr lang="de-DE" sz="1200" b="0" i="0" kern="1200" dirty="0">
                <a:solidFill>
                  <a:schemeClr val="tx1"/>
                </a:solidFill>
                <a:effectLst/>
                <a:latin typeface="+mn-lt"/>
                <a:ea typeface="+mn-ea"/>
                <a:cs typeface="+mn-cs"/>
              </a:rPr>
              <a:t>Die Cashbox ist ein Konfigurationscontainer, der die Konfiguration der </a:t>
            </a:r>
            <a:r>
              <a:rPr lang="de-DE" sz="1200" b="0" i="0" kern="1200" dirty="0" err="1">
                <a:solidFill>
                  <a:schemeClr val="tx1"/>
                </a:solidFill>
                <a:effectLst/>
                <a:latin typeface="+mn-lt"/>
                <a:ea typeface="+mn-ea"/>
                <a:cs typeface="+mn-cs"/>
              </a:rPr>
              <a:t>einzelenen</a:t>
            </a:r>
            <a:r>
              <a:rPr lang="de-DE" sz="1200" b="0" i="0" kern="1200" dirty="0">
                <a:solidFill>
                  <a:schemeClr val="tx1"/>
                </a:solidFill>
                <a:effectLst/>
                <a:latin typeface="+mn-lt"/>
                <a:ea typeface="+mn-ea"/>
                <a:cs typeface="+mn-cs"/>
              </a:rPr>
              <a:t> Komponenten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endParaRPr lang="de-DE" sz="1200" b="0" i="0" kern="1200" noProof="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Die SCU (Security Creation Unit, </a:t>
            </a:r>
            <a:r>
              <a:rPr lang="en-GB" sz="1200" b="0" i="0" kern="1200" dirty="0" err="1">
                <a:solidFill>
                  <a:schemeClr val="tx1"/>
                </a:solidFill>
                <a:effectLst/>
                <a:latin typeface="+mn-lt"/>
                <a:ea typeface="+mn-ea"/>
                <a:cs typeface="+mn-cs"/>
              </a:rPr>
              <a:t>deutsch</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Signatur</a:t>
            </a:r>
            <a:r>
              <a:rPr lang="en-GB" sz="1200" b="0" i="0" kern="1200" dirty="0">
                <a:solidFill>
                  <a:schemeClr val="tx1"/>
                </a:solidFill>
                <a:effectLst/>
                <a:latin typeface="+mn-lt"/>
                <a:ea typeface="+mn-ea"/>
                <a:cs typeface="+mn-cs"/>
              </a:rPr>
              <a:t>-</a:t>
            </a:r>
            <a:r>
              <a:rPr lang="en-GB" sz="1200" b="0" i="0" kern="1200" dirty="0" err="1">
                <a:solidFill>
                  <a:schemeClr val="tx1"/>
                </a:solidFill>
                <a:effectLst/>
                <a:latin typeface="+mn-lt"/>
                <a:ea typeface="+mn-ea"/>
                <a:cs typeface="+mn-cs"/>
              </a:rPr>
              <a:t>Erstellungs</a:t>
            </a:r>
            <a:r>
              <a:rPr lang="en-GB" sz="1200" b="0" i="0" kern="1200" dirty="0">
                <a:solidFill>
                  <a:schemeClr val="tx1"/>
                </a:solidFill>
                <a:effectLst/>
                <a:latin typeface="+mn-lt"/>
                <a:ea typeface="+mn-ea"/>
                <a:cs typeface="+mn-cs"/>
              </a:rPr>
              <a:t>-Einheit) </a:t>
            </a:r>
            <a:r>
              <a:rPr lang="en-GB" sz="1200" b="0" i="0" kern="1200" dirty="0" err="1">
                <a:solidFill>
                  <a:schemeClr val="tx1"/>
                </a:solidFill>
                <a:effectLst/>
                <a:latin typeface="+mn-lt"/>
                <a:ea typeface="+mn-ea"/>
                <a:cs typeface="+mn-cs"/>
              </a:rPr>
              <a:t>ist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eine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Komponente</a:t>
            </a:r>
            <a:r>
              <a:rPr lang="en-GB" sz="1200" b="0" i="0" kern="1200" dirty="0">
                <a:solidFill>
                  <a:schemeClr val="tx1"/>
                </a:solidFill>
                <a:effectLst/>
                <a:latin typeface="+mn-lt"/>
                <a:ea typeface="+mn-ea"/>
                <a:cs typeface="+mn-cs"/>
              </a:rPr>
              <a:t> der </a:t>
            </a:r>
            <a:r>
              <a:rPr lang="en-GB" sz="1200" b="0" i="0" kern="1200" dirty="0" err="1">
                <a:solidFill>
                  <a:schemeClr val="tx1"/>
                </a:solidFill>
                <a:effectLst/>
                <a:latin typeface="+mn-lt"/>
                <a:ea typeface="+mn-ea"/>
                <a:cs typeface="+mn-cs"/>
              </a:rPr>
              <a:t>ft.Middelware</a:t>
            </a:r>
            <a:r>
              <a:rPr lang="en-GB" sz="1200" b="0" i="0" kern="1200" dirty="0">
                <a:solidFill>
                  <a:schemeClr val="tx1"/>
                </a:solidFill>
                <a:effectLst/>
                <a:latin typeface="+mn-lt"/>
                <a:ea typeface="+mn-ea"/>
                <a:cs typeface="+mn-cs"/>
              </a:rPr>
              <a:t>, die </a:t>
            </a:r>
            <a:r>
              <a:rPr lang="en-GB" sz="1200" b="0" i="0" kern="1200" dirty="0" err="1">
                <a:solidFill>
                  <a:schemeClr val="tx1"/>
                </a:solidFill>
                <a:effectLst/>
                <a:latin typeface="+mn-lt"/>
                <a:ea typeface="+mn-ea"/>
                <a:cs typeface="+mn-cs"/>
              </a:rPr>
              <a:t>für</a:t>
            </a:r>
            <a:r>
              <a:rPr lang="en-GB" sz="1200" b="0" i="0" kern="1200" dirty="0">
                <a:solidFill>
                  <a:schemeClr val="tx1"/>
                </a:solidFill>
                <a:effectLst/>
                <a:latin typeface="+mn-lt"/>
                <a:ea typeface="+mn-ea"/>
                <a:cs typeface="+mn-cs"/>
              </a:rPr>
              <a:t> die </a:t>
            </a:r>
            <a:r>
              <a:rPr lang="en-GB" sz="1200" b="0" i="0" kern="1200" dirty="0" err="1">
                <a:solidFill>
                  <a:schemeClr val="tx1"/>
                </a:solidFill>
                <a:effectLst/>
                <a:latin typeface="+mn-lt"/>
                <a:ea typeface="+mn-ea"/>
                <a:cs typeface="+mn-cs"/>
              </a:rPr>
              <a:t>Signierung</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zuständig</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ist</a:t>
            </a:r>
            <a:r>
              <a:rPr lang="en-GB" sz="1200" b="0" i="0" kern="1200" dirty="0">
                <a:solidFill>
                  <a:schemeClr val="tx1"/>
                </a:solidFill>
                <a:effectLst/>
                <a:latin typeface="+mn-lt"/>
                <a:ea typeface="+mn-ea"/>
                <a:cs typeface="+mn-cs"/>
              </a:rPr>
              <a:t>. In </a:t>
            </a:r>
            <a:r>
              <a:rPr lang="en-GB" sz="1200" b="0" i="0" kern="1200" dirty="0" err="1">
                <a:solidFill>
                  <a:schemeClr val="tx1"/>
                </a:solidFill>
                <a:effectLst/>
                <a:latin typeface="+mn-lt"/>
                <a:ea typeface="+mn-ea"/>
                <a:cs typeface="+mn-cs"/>
              </a:rPr>
              <a:t>Deuchland</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übernimmt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sie</a:t>
            </a:r>
            <a:r>
              <a:rPr lang="en-GB" sz="1200" b="0" i="0" kern="1200" dirty="0">
                <a:solidFill>
                  <a:schemeClr val="tx1"/>
                </a:solidFill>
                <a:effectLst/>
                <a:latin typeface="+mn-lt"/>
                <a:ea typeface="+mn-ea"/>
                <a:cs typeface="+mn-cs"/>
              </a:rPr>
              <a:t> die </a:t>
            </a:r>
            <a:r>
              <a:rPr lang="en-GB" sz="1200" b="0" i="0" kern="1200" dirty="0" err="1">
                <a:solidFill>
                  <a:schemeClr val="tx1"/>
                </a:solidFill>
                <a:effectLst/>
                <a:latin typeface="+mn-lt"/>
                <a:ea typeface="+mn-ea"/>
                <a:cs typeface="+mn-cs"/>
              </a:rPr>
              <a:t>Kommunikation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mit</a:t>
            </a:r>
            <a:r>
              <a:rPr lang="en-GB" sz="1200" b="0" i="0" kern="1200" dirty="0">
                <a:solidFill>
                  <a:schemeClr val="tx1"/>
                </a:solidFill>
                <a:effectLst/>
                <a:latin typeface="+mn-lt"/>
                <a:ea typeface="+mn-ea"/>
                <a:cs typeface="+mn-cs"/>
              </a:rPr>
              <a:t> der TSE, die </a:t>
            </a:r>
            <a:r>
              <a:rPr lang="en-GB" sz="1200" b="0" i="0" kern="1200" dirty="0" err="1">
                <a:solidFill>
                  <a:schemeClr val="tx1"/>
                </a:solidFill>
                <a:effectLst/>
                <a:latin typeface="+mn-lt"/>
                <a:ea typeface="+mn-ea"/>
                <a:cs typeface="+mn-cs"/>
              </a:rPr>
              <a:t>schlußendlich</a:t>
            </a:r>
            <a:r>
              <a:rPr lang="en-GB" sz="1200" b="0" i="0" kern="1200" dirty="0">
                <a:solidFill>
                  <a:schemeClr val="tx1"/>
                </a:solidFill>
                <a:effectLst/>
                <a:latin typeface="+mn-lt"/>
                <a:ea typeface="+mn-ea"/>
                <a:cs typeface="+mn-cs"/>
              </a:rPr>
              <a:t> die </a:t>
            </a:r>
            <a:r>
              <a:rPr lang="en-GB" sz="1200" b="0" i="0" kern="1200" dirty="0" err="1">
                <a:solidFill>
                  <a:schemeClr val="tx1"/>
                </a:solidFill>
                <a:effectLst/>
                <a:latin typeface="+mn-lt"/>
                <a:ea typeface="+mn-ea"/>
                <a:cs typeface="+mn-cs"/>
              </a:rPr>
              <a:t>Signierungen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vornimmt</a:t>
            </a:r>
            <a:r>
              <a:rPr lang="en-GB" sz="1200" b="0" i="0" kern="1200" dirty="0">
                <a:solidFill>
                  <a:schemeClr val="tx1"/>
                </a:solidFill>
                <a:effectLst/>
                <a:latin typeface="+mn-lt"/>
                <a:ea typeface="+mn-ea"/>
                <a:cs typeface="+mn-cs"/>
              </a:rPr>
              <a:t>. Je </a:t>
            </a:r>
            <a:r>
              <a:rPr lang="en-GB" sz="1200" b="0" i="0" kern="1200" dirty="0" err="1">
                <a:solidFill>
                  <a:schemeClr val="tx1"/>
                </a:solidFill>
                <a:effectLst/>
                <a:latin typeface="+mn-lt"/>
                <a:ea typeface="+mn-ea"/>
                <a:cs typeface="+mn-cs"/>
              </a:rPr>
              <a:t>nachdem</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welche</a:t>
            </a:r>
            <a:r>
              <a:rPr lang="en-GB" sz="1200" b="0" i="0" kern="1200" dirty="0">
                <a:solidFill>
                  <a:schemeClr val="tx1"/>
                </a:solidFill>
                <a:effectLst/>
                <a:latin typeface="+mn-lt"/>
                <a:ea typeface="+mn-ea"/>
                <a:cs typeface="+mn-cs"/>
              </a:rPr>
              <a:t> TSE </a:t>
            </a:r>
            <a:r>
              <a:rPr lang="en-GB" sz="1200" b="0" i="0" kern="1200" dirty="0" err="1">
                <a:solidFill>
                  <a:schemeClr val="tx1"/>
                </a:solidFill>
                <a:effectLst/>
                <a:latin typeface="+mn-lt"/>
                <a:ea typeface="+mn-ea"/>
                <a:cs typeface="+mn-cs"/>
              </a:rPr>
              <a:t>sie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benutzen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möchten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benötigt</a:t>
            </a:r>
            <a:r>
              <a:rPr lang="en-GB" sz="1200" b="0" i="0" kern="1200" dirty="0">
                <a:solidFill>
                  <a:schemeClr val="tx1"/>
                </a:solidFill>
                <a:effectLst/>
                <a:latin typeface="+mn-lt"/>
                <a:ea typeface="+mn-ea"/>
                <a:cs typeface="+mn-cs"/>
              </a:rPr>
              <a:t> die SCU </a:t>
            </a:r>
            <a:r>
              <a:rPr lang="en-GB" sz="1200" b="0" i="0" kern="1200" dirty="0" err="1">
                <a:solidFill>
                  <a:schemeClr val="tx1"/>
                </a:solidFill>
                <a:effectLst/>
                <a:latin typeface="+mn-lt"/>
                <a:ea typeface="+mn-ea"/>
                <a:cs typeface="+mn-cs"/>
              </a:rPr>
              <a:t>eine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entsprechende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Konfiguration</a:t>
            </a:r>
            <a:r>
              <a:rPr lang="en-GB" sz="1200" b="0" i="0" kern="1200" dirty="0">
                <a:solidFill>
                  <a:schemeClr val="tx1"/>
                </a:solidFill>
                <a:effectLst/>
                <a:latin typeface="+mn-lt"/>
                <a:ea typeface="+mn-ea"/>
                <a:cs typeface="+mn-cs"/>
              </a:rPr>
              <a:t> um auf </a:t>
            </a:r>
            <a:r>
              <a:rPr lang="en-GB" sz="1200" b="0" i="0" kern="1200" dirty="0" err="1">
                <a:solidFill>
                  <a:schemeClr val="tx1"/>
                </a:solidFill>
                <a:effectLst/>
                <a:latin typeface="+mn-lt"/>
                <a:ea typeface="+mn-ea"/>
                <a:cs typeface="+mn-cs"/>
              </a:rPr>
              <a:t>diese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zugreifen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zu</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können</a:t>
            </a:r>
            <a:r>
              <a:rPr lang="en-GB" sz="1200" b="0" i="0" kern="1200" dirty="0">
                <a:solidFill>
                  <a:schemeClr val="tx1"/>
                </a:solidFill>
                <a:effectLst/>
                <a:latin typeface="+mn-lt"/>
                <a:ea typeface="+mn-ea"/>
                <a:cs typeface="+mn-cs"/>
              </a:rPr>
              <a:t>.</a:t>
            </a:r>
          </a:p>
          <a:p>
            <a:endParaRPr lang="en-GB" sz="1200" b="0" i="0" kern="1200" noProof="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Die Queue </a:t>
            </a:r>
            <a:r>
              <a:rPr lang="en-GB" sz="1200" b="0" i="0" kern="1200" dirty="0" err="1">
                <a:solidFill>
                  <a:schemeClr val="tx1"/>
                </a:solidFill>
                <a:effectLst/>
                <a:latin typeface="+mn-lt"/>
                <a:ea typeface="+mn-ea"/>
                <a:cs typeface="+mn-cs"/>
              </a:rPr>
              <a:t>ist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eine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Komponente</a:t>
            </a:r>
            <a:r>
              <a:rPr lang="en-GB" sz="1200" b="0" i="0" kern="1200" dirty="0">
                <a:solidFill>
                  <a:schemeClr val="tx1"/>
                </a:solidFill>
                <a:effectLst/>
                <a:latin typeface="+mn-lt"/>
                <a:ea typeface="+mn-ea"/>
                <a:cs typeface="+mn-cs"/>
              </a:rPr>
              <a:t> der </a:t>
            </a:r>
            <a:r>
              <a:rPr lang="en-GB" sz="1200" b="0" i="0" kern="1200" dirty="0" err="1">
                <a:solidFill>
                  <a:schemeClr val="tx1"/>
                </a:solidFill>
                <a:effectLst/>
                <a:latin typeface="+mn-lt"/>
                <a:ea typeface="+mn-ea"/>
                <a:cs typeface="+mn-cs"/>
              </a:rPr>
              <a:t>fiskaltrust.Middleware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sammelt</a:t>
            </a:r>
            <a:r>
              <a:rPr lang="en-GB" sz="1200" b="0" i="0" kern="1200" dirty="0">
                <a:solidFill>
                  <a:schemeClr val="tx1"/>
                </a:solidFill>
                <a:effectLst/>
                <a:latin typeface="+mn-lt"/>
                <a:ea typeface="+mn-ea"/>
                <a:cs typeface="+mn-cs"/>
              </a:rPr>
              <a:t> die </a:t>
            </a:r>
            <a:r>
              <a:rPr lang="en-GB" sz="1200" b="0" i="0" kern="1200" dirty="0" err="1">
                <a:solidFill>
                  <a:schemeClr val="tx1"/>
                </a:solidFill>
                <a:effectLst/>
                <a:latin typeface="+mn-lt"/>
                <a:ea typeface="+mn-ea"/>
                <a:cs typeface="+mn-cs"/>
              </a:rPr>
              <a:t>Belege</a:t>
            </a:r>
            <a:r>
              <a:rPr lang="en-GB" sz="1200" b="0" i="0" kern="1200" dirty="0">
                <a:solidFill>
                  <a:schemeClr val="tx1"/>
                </a:solidFill>
                <a:effectLst/>
                <a:latin typeface="+mn-lt"/>
                <a:ea typeface="+mn-ea"/>
                <a:cs typeface="+mn-cs"/>
              </a:rPr>
              <a:t> und </a:t>
            </a:r>
            <a:r>
              <a:rPr lang="en-GB" sz="1200" b="0" i="0" kern="1200" dirty="0" err="1">
                <a:solidFill>
                  <a:schemeClr val="tx1"/>
                </a:solidFill>
                <a:effectLst/>
                <a:latin typeface="+mn-lt"/>
                <a:ea typeface="+mn-ea"/>
                <a:cs typeface="+mn-cs"/>
              </a:rPr>
              <a:t>ist</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für</a:t>
            </a:r>
            <a:r>
              <a:rPr lang="en-GB" sz="1200" b="0" i="0" kern="1200" dirty="0">
                <a:solidFill>
                  <a:schemeClr val="tx1"/>
                </a:solidFill>
                <a:effectLst/>
                <a:latin typeface="+mn-lt"/>
                <a:ea typeface="+mn-ea"/>
                <a:cs typeface="+mn-cs"/>
              </a:rPr>
              <a:t> das </a:t>
            </a:r>
            <a:r>
              <a:rPr lang="en-GB" sz="1200" b="0" i="0" kern="1200" dirty="0" err="1">
                <a:solidFill>
                  <a:schemeClr val="tx1"/>
                </a:solidFill>
                <a:effectLst/>
                <a:latin typeface="+mn-lt"/>
                <a:ea typeface="+mn-ea"/>
                <a:cs typeface="+mn-cs"/>
              </a:rPr>
              <a:t>Erzeugen</a:t>
            </a:r>
            <a:r>
              <a:rPr lang="en-GB" sz="1200" b="0" i="0" kern="1200" dirty="0">
                <a:solidFill>
                  <a:schemeClr val="tx1"/>
                </a:solidFill>
                <a:effectLst/>
                <a:latin typeface="+mn-lt"/>
                <a:ea typeface="+mn-ea"/>
                <a:cs typeface="+mn-cs"/>
              </a:rPr>
              <a:t> und </a:t>
            </a:r>
            <a:r>
              <a:rPr lang="en-GB" sz="1200" b="0" i="0" kern="1200" dirty="0" err="1">
                <a:solidFill>
                  <a:schemeClr val="tx1"/>
                </a:solidFill>
                <a:effectLst/>
                <a:latin typeface="+mn-lt"/>
                <a:ea typeface="+mn-ea"/>
                <a:cs typeface="+mn-cs"/>
              </a:rPr>
              <a:t>Persistieren</a:t>
            </a:r>
            <a:r>
              <a:rPr lang="en-GB" sz="1200" b="0" i="0" kern="1200" dirty="0">
                <a:solidFill>
                  <a:schemeClr val="tx1"/>
                </a:solidFill>
                <a:effectLst/>
                <a:latin typeface="+mn-lt"/>
                <a:ea typeface="+mn-ea"/>
                <a:cs typeface="+mn-cs"/>
              </a:rPr>
              <a:t> der </a:t>
            </a:r>
            <a:r>
              <a:rPr lang="en-GB" sz="1200" b="0" i="0" kern="1200" dirty="0" err="1">
                <a:solidFill>
                  <a:schemeClr val="tx1"/>
                </a:solidFill>
                <a:effectLst/>
                <a:latin typeface="+mn-lt"/>
                <a:ea typeface="+mn-ea"/>
                <a:cs typeface="+mn-cs"/>
              </a:rPr>
              <a:t>Belegkette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verantwortlich</a:t>
            </a:r>
            <a:r>
              <a:rPr lang="en-GB" sz="1200" b="0" i="0" kern="1200" dirty="0">
                <a:solidFill>
                  <a:schemeClr val="tx1"/>
                </a:solidFill>
                <a:effectLst/>
                <a:latin typeface="+mn-lt"/>
                <a:ea typeface="+mn-ea"/>
                <a:cs typeface="+mn-cs"/>
              </a:rPr>
              <a:t>. Des </a:t>
            </a:r>
            <a:r>
              <a:rPr lang="en-GB" sz="1200" b="0" i="0" kern="1200" dirty="0" err="1">
                <a:solidFill>
                  <a:schemeClr val="tx1"/>
                </a:solidFill>
                <a:effectLst/>
                <a:latin typeface="+mn-lt"/>
                <a:ea typeface="+mn-ea"/>
                <a:cs typeface="+mn-cs"/>
              </a:rPr>
              <a:t>Weiteren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ist</a:t>
            </a:r>
            <a:r>
              <a:rPr lang="en-GB" sz="1200" b="0" i="0" kern="1200" dirty="0">
                <a:solidFill>
                  <a:schemeClr val="tx1"/>
                </a:solidFill>
                <a:effectLst/>
                <a:latin typeface="+mn-lt"/>
                <a:ea typeface="+mn-ea"/>
                <a:cs typeface="+mn-cs"/>
              </a:rPr>
              <a:t> die Queue die </a:t>
            </a:r>
            <a:r>
              <a:rPr lang="en-GB" sz="1200" b="0" i="0" kern="1200" dirty="0" err="1">
                <a:solidFill>
                  <a:schemeClr val="tx1"/>
                </a:solidFill>
                <a:effectLst/>
                <a:latin typeface="+mn-lt"/>
                <a:ea typeface="+mn-ea"/>
                <a:cs typeface="+mn-cs"/>
              </a:rPr>
              <a:t>Komponente</a:t>
            </a:r>
            <a:r>
              <a:rPr lang="en-GB" sz="1200" b="0" i="0" kern="1200" dirty="0">
                <a:solidFill>
                  <a:schemeClr val="tx1"/>
                </a:solidFill>
                <a:effectLst/>
                <a:latin typeface="+mn-lt"/>
                <a:ea typeface="+mn-ea"/>
                <a:cs typeface="+mn-cs"/>
              </a:rPr>
              <a:t> der ft.Middleware </a:t>
            </a:r>
            <a:r>
              <a:rPr lang="en-GB" sz="1200" b="0" i="0" kern="1200" dirty="0" err="1">
                <a:solidFill>
                  <a:schemeClr val="tx1"/>
                </a:solidFill>
                <a:effectLst/>
                <a:latin typeface="+mn-lt"/>
                <a:ea typeface="+mn-ea"/>
                <a:cs typeface="+mn-cs"/>
              </a:rPr>
              <a:t>mit</a:t>
            </a:r>
            <a:r>
              <a:rPr lang="en-GB" sz="1200" b="0" i="0" kern="1200" dirty="0">
                <a:solidFill>
                  <a:schemeClr val="tx1"/>
                </a:solidFill>
                <a:effectLst/>
                <a:latin typeface="+mn-lt"/>
                <a:ea typeface="+mn-ea"/>
                <a:cs typeface="+mn-cs"/>
              </a:rPr>
              <a:t> der </a:t>
            </a:r>
            <a:r>
              <a:rPr lang="en-GB" sz="1200" b="0" i="0" kern="1200" dirty="0" err="1">
                <a:solidFill>
                  <a:schemeClr val="tx1"/>
                </a:solidFill>
                <a:effectLst/>
                <a:latin typeface="+mn-lt"/>
                <a:ea typeface="+mn-ea"/>
                <a:cs typeface="+mn-cs"/>
              </a:rPr>
              <a:t>Ihr</a:t>
            </a:r>
            <a:r>
              <a:rPr lang="en-GB" sz="1200" b="0" i="0" kern="1200" dirty="0">
                <a:solidFill>
                  <a:schemeClr val="tx1"/>
                </a:solidFill>
                <a:effectLst/>
                <a:latin typeface="+mn-lt"/>
                <a:ea typeface="+mn-ea"/>
                <a:cs typeface="+mn-cs"/>
              </a:rPr>
              <a:t> POS-System </a:t>
            </a:r>
            <a:r>
              <a:rPr lang="en-GB" sz="1200" b="0" i="0" kern="1200" dirty="0" err="1">
                <a:solidFill>
                  <a:schemeClr val="tx1"/>
                </a:solidFill>
                <a:effectLst/>
                <a:latin typeface="+mn-lt"/>
                <a:ea typeface="+mn-ea"/>
                <a:cs typeface="+mn-cs"/>
              </a:rPr>
              <a:t>kommuniziert</a:t>
            </a:r>
            <a:r>
              <a:rPr lang="en-GB" sz="1200" b="0" i="0" kern="1200" dirty="0">
                <a:solidFill>
                  <a:schemeClr val="tx1"/>
                </a:solidFill>
                <a:effectLst/>
                <a:latin typeface="+mn-lt"/>
                <a:ea typeface="+mn-ea"/>
                <a:cs typeface="+mn-cs"/>
              </a:rPr>
              <a:t>. An </a:t>
            </a:r>
            <a:r>
              <a:rPr lang="en-GB" sz="1200" b="0" i="0" kern="1200" dirty="0" err="1">
                <a:solidFill>
                  <a:schemeClr val="tx1"/>
                </a:solidFill>
                <a:effectLst/>
                <a:latin typeface="+mn-lt"/>
                <a:ea typeface="+mn-ea"/>
                <a:cs typeface="+mn-cs"/>
              </a:rPr>
              <a:t>sie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senden</a:t>
            </a:r>
            <a:r>
              <a:rPr lang="en-GB" sz="1200" b="0" i="0" kern="1200" dirty="0">
                <a:solidFill>
                  <a:schemeClr val="tx1"/>
                </a:solidFill>
                <a:effectLst/>
                <a:latin typeface="+mn-lt"/>
                <a:ea typeface="+mn-ea"/>
                <a:cs typeface="+mn-cs"/>
              </a:rPr>
              <a:t> Sie </a:t>
            </a:r>
            <a:r>
              <a:rPr lang="en-GB" sz="1200" b="0" i="0" kern="1200" dirty="0" err="1">
                <a:solidFill>
                  <a:schemeClr val="tx1"/>
                </a:solidFill>
                <a:effectLst/>
                <a:latin typeface="+mn-lt"/>
                <a:ea typeface="+mn-ea"/>
                <a:cs typeface="+mn-cs"/>
              </a:rPr>
              <a:t>Ihre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Belegdaten</a:t>
            </a:r>
            <a:r>
              <a:rPr lang="en-GB" sz="1200" b="0" i="0" kern="1200" dirty="0">
                <a:solidFill>
                  <a:schemeClr val="tx1"/>
                </a:solidFill>
                <a:effectLst/>
                <a:latin typeface="+mn-lt"/>
                <a:ea typeface="+mn-ea"/>
                <a:cs typeface="+mn-cs"/>
              </a:rPr>
              <a:t> und </a:t>
            </a:r>
            <a:r>
              <a:rPr lang="en-GB" sz="1200" b="0" i="0" kern="1200" dirty="0" err="1">
                <a:solidFill>
                  <a:schemeClr val="tx1"/>
                </a:solidFill>
                <a:effectLst/>
                <a:latin typeface="+mn-lt"/>
                <a:ea typeface="+mn-ea"/>
                <a:cs typeface="+mn-cs"/>
              </a:rPr>
              <a:t>erhalten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Signaturen</a:t>
            </a:r>
            <a:r>
              <a:rPr lang="en-GB" sz="1200" b="0" i="0" kern="1200" dirty="0">
                <a:solidFill>
                  <a:schemeClr val="tx1"/>
                </a:solidFill>
                <a:effectLst/>
                <a:latin typeface="+mn-lt"/>
                <a:ea typeface="+mn-ea"/>
                <a:cs typeface="+mn-cs"/>
              </a:rPr>
              <a:t> und </a:t>
            </a:r>
            <a:r>
              <a:rPr lang="en-GB" sz="1200" b="0" i="0" kern="1200" dirty="0" err="1">
                <a:solidFill>
                  <a:schemeClr val="tx1"/>
                </a:solidFill>
                <a:effectLst/>
                <a:latin typeface="+mn-lt"/>
                <a:ea typeface="+mn-ea"/>
                <a:cs typeface="+mn-cs"/>
              </a:rPr>
              <a:t>andere</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Daten</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zurück</a:t>
            </a:r>
            <a:r>
              <a:rPr lang="en-GB" sz="1200" b="0" i="0" kern="1200" dirty="0">
                <a:solidFill>
                  <a:schemeClr val="tx1"/>
                </a:solidFill>
                <a:effectLst/>
                <a:latin typeface="+mn-lt"/>
                <a:ea typeface="+mn-ea"/>
                <a:cs typeface="+mn-cs"/>
              </a:rPr>
              <a:t>.</a:t>
            </a:r>
          </a:p>
          <a:p>
            <a:endParaRPr lang="en-GB" sz="1200" b="0" i="0" kern="1200" noProof="0" dirty="0">
              <a:solidFill>
                <a:schemeClr val="tx1"/>
              </a:solidFill>
              <a:effectLst/>
              <a:latin typeface="+mn-lt"/>
              <a:ea typeface="+mn-ea"/>
              <a:cs typeface="+mn-cs"/>
            </a:endParaRPr>
          </a:p>
          <a:p>
            <a:r>
              <a:rPr lang="en-GB" sz="1200" b="0" i="0" kern="1200" noProof="0" dirty="0">
                <a:solidFill>
                  <a:schemeClr val="tx1"/>
                </a:solidFill>
                <a:effectLst/>
                <a:latin typeface="+mn-lt"/>
                <a:ea typeface="+mn-ea"/>
                <a:cs typeface="+mn-cs"/>
              </a:rPr>
              <a:t>Die Cashbox </a:t>
            </a:r>
            <a:r>
              <a:rPr lang="en-GB" sz="1200" b="0" i="0" kern="1200" noProof="0" dirty="0" err="1">
                <a:solidFill>
                  <a:schemeClr val="tx1"/>
                </a:solidFill>
                <a:effectLst/>
                <a:latin typeface="+mn-lt"/>
                <a:ea typeface="+mn-ea"/>
                <a:cs typeface="+mn-cs"/>
              </a:rPr>
              <a:t>beinhaltet</a:t>
            </a:r>
            <a:r>
              <a:rPr lang="en-GB" sz="1200" b="0" i="0" kern="1200" noProof="0" dirty="0">
                <a:solidFill>
                  <a:schemeClr val="tx1"/>
                </a:solidFill>
                <a:effectLst/>
                <a:latin typeface="+mn-lt"/>
                <a:ea typeface="+mn-ea"/>
                <a:cs typeface="+mn-cs"/>
              </a:rPr>
              <a:t> die </a:t>
            </a:r>
            <a:r>
              <a:rPr lang="en-GB" sz="1200" b="0" i="0" kern="1200" noProof="0" dirty="0" err="1">
                <a:solidFill>
                  <a:schemeClr val="tx1"/>
                </a:solidFill>
                <a:effectLst/>
                <a:latin typeface="+mn-lt"/>
                <a:ea typeface="+mn-ea"/>
                <a:cs typeface="+mn-cs"/>
              </a:rPr>
              <a:t>benötigten</a:t>
            </a:r>
            <a:r>
              <a:rPr lang="en-GB" sz="1200" b="0" i="0" kern="1200" noProof="0" dirty="0">
                <a:solidFill>
                  <a:schemeClr val="tx1"/>
                </a:solidFill>
                <a:effectLst/>
                <a:latin typeface="+mn-lt"/>
                <a:ea typeface="+mn-ea"/>
                <a:cs typeface="+mn-cs"/>
              </a:rPr>
              <a:t> </a:t>
            </a:r>
            <a:r>
              <a:rPr lang="en-GB" sz="1200" b="0" i="0" kern="1200" noProof="0" dirty="0" err="1">
                <a:solidFill>
                  <a:schemeClr val="tx1"/>
                </a:solidFill>
                <a:effectLst/>
                <a:latin typeface="+mn-lt"/>
                <a:ea typeface="+mn-ea"/>
                <a:cs typeface="+mn-cs"/>
              </a:rPr>
              <a:t>Konfigurationen</a:t>
            </a:r>
            <a:r>
              <a:rPr lang="en-GB" sz="1200" b="0" i="0" kern="1200" noProof="0" dirty="0">
                <a:solidFill>
                  <a:schemeClr val="tx1"/>
                </a:solidFill>
                <a:effectLst/>
                <a:latin typeface="+mn-lt"/>
                <a:ea typeface="+mn-ea"/>
                <a:cs typeface="+mn-cs"/>
              </a:rPr>
              <a:t> und </a:t>
            </a:r>
            <a:r>
              <a:rPr lang="en-GB" sz="1200" b="0" i="0" kern="1200" noProof="0" dirty="0" err="1">
                <a:solidFill>
                  <a:schemeClr val="tx1"/>
                </a:solidFill>
                <a:effectLst/>
                <a:latin typeface="+mn-lt"/>
                <a:ea typeface="+mn-ea"/>
                <a:cs typeface="+mn-cs"/>
              </a:rPr>
              <a:t>verbindet</a:t>
            </a:r>
            <a:r>
              <a:rPr lang="en-GB" sz="1200" b="0" i="0" kern="1200" noProof="0" dirty="0">
                <a:solidFill>
                  <a:schemeClr val="tx1"/>
                </a:solidFill>
                <a:effectLst/>
                <a:latin typeface="+mn-lt"/>
                <a:ea typeface="+mn-ea"/>
                <a:cs typeface="+mn-cs"/>
              </a:rPr>
              <a:t> </a:t>
            </a:r>
            <a:r>
              <a:rPr lang="en-GB" sz="1200" b="0" i="0" kern="1200" noProof="0" dirty="0" err="1">
                <a:solidFill>
                  <a:schemeClr val="tx1"/>
                </a:solidFill>
                <a:effectLst/>
                <a:latin typeface="+mn-lt"/>
                <a:ea typeface="+mn-ea"/>
                <a:cs typeface="+mn-cs"/>
              </a:rPr>
              <a:t>diese</a:t>
            </a:r>
            <a:r>
              <a:rPr lang="en-GB" sz="1200" b="0" i="0" kern="1200" noProof="0" dirty="0">
                <a:solidFill>
                  <a:schemeClr val="tx1"/>
                </a:solidFill>
                <a:effectLst/>
                <a:latin typeface="+mn-lt"/>
                <a:ea typeface="+mn-ea"/>
                <a:cs typeface="+mn-cs"/>
              </a:rPr>
              <a:t> </a:t>
            </a:r>
            <a:r>
              <a:rPr lang="en-GB" sz="1200" b="0" i="0" kern="1200" noProof="0" dirty="0" err="1">
                <a:solidFill>
                  <a:schemeClr val="tx1"/>
                </a:solidFill>
                <a:effectLst/>
                <a:latin typeface="+mn-lt"/>
                <a:ea typeface="+mn-ea"/>
                <a:cs typeface="+mn-cs"/>
              </a:rPr>
              <a:t>miteinader</a:t>
            </a:r>
            <a:r>
              <a:rPr lang="en-GB" sz="1200" b="0" i="0" kern="1200" noProof="0" dirty="0">
                <a:solidFill>
                  <a:schemeClr val="tx1"/>
                </a:solidFill>
                <a:effectLst/>
                <a:latin typeface="+mn-lt"/>
                <a:ea typeface="+mn-ea"/>
                <a:cs typeface="+mn-cs"/>
              </a:rPr>
              <a:t>. </a:t>
            </a:r>
            <a:r>
              <a:rPr lang="en-GB" sz="1200" b="0" i="0" kern="1200" noProof="0" dirty="0" err="1">
                <a:solidFill>
                  <a:schemeClr val="tx1"/>
                </a:solidFill>
                <a:effectLst/>
                <a:latin typeface="+mn-lt"/>
                <a:ea typeface="+mn-ea"/>
                <a:cs typeface="+mn-cs"/>
              </a:rPr>
              <a:t>Jede</a:t>
            </a:r>
            <a:r>
              <a:rPr lang="en-GB" sz="1200" b="0" i="0" kern="1200" noProof="0" dirty="0">
                <a:solidFill>
                  <a:schemeClr val="tx1"/>
                </a:solidFill>
                <a:effectLst/>
                <a:latin typeface="+mn-lt"/>
                <a:ea typeface="+mn-ea"/>
                <a:cs typeface="+mn-cs"/>
              </a:rPr>
              <a:t> Middleware </a:t>
            </a:r>
            <a:r>
              <a:rPr lang="en-GB" sz="1200" b="0" i="0" kern="1200" noProof="0" dirty="0" err="1">
                <a:solidFill>
                  <a:schemeClr val="tx1"/>
                </a:solidFill>
                <a:effectLst/>
                <a:latin typeface="+mn-lt"/>
                <a:ea typeface="+mn-ea"/>
                <a:cs typeface="+mn-cs"/>
              </a:rPr>
              <a:t>Instanz</a:t>
            </a:r>
            <a:r>
              <a:rPr lang="en-GB" sz="1200" b="0" i="0" kern="1200" noProof="0" dirty="0">
                <a:solidFill>
                  <a:schemeClr val="tx1"/>
                </a:solidFill>
                <a:effectLst/>
                <a:latin typeface="+mn-lt"/>
                <a:ea typeface="+mn-ea"/>
                <a:cs typeface="+mn-cs"/>
              </a:rPr>
              <a:t> </a:t>
            </a:r>
            <a:r>
              <a:rPr lang="en-GB" sz="1200" b="0" i="0" kern="1200" noProof="0" dirty="0" err="1">
                <a:solidFill>
                  <a:schemeClr val="tx1"/>
                </a:solidFill>
                <a:effectLst/>
                <a:latin typeface="+mn-lt"/>
                <a:ea typeface="+mn-ea"/>
                <a:cs typeface="+mn-cs"/>
              </a:rPr>
              <a:t>benötigt</a:t>
            </a:r>
            <a:r>
              <a:rPr lang="en-GB" sz="1200" b="0" i="0" kern="1200" noProof="0" dirty="0">
                <a:solidFill>
                  <a:schemeClr val="tx1"/>
                </a:solidFill>
                <a:effectLst/>
                <a:latin typeface="+mn-lt"/>
                <a:ea typeface="+mn-ea"/>
                <a:cs typeface="+mn-cs"/>
              </a:rPr>
              <a:t> </a:t>
            </a:r>
            <a:r>
              <a:rPr lang="en-GB" sz="1200" b="0" i="0" kern="1200" noProof="0" dirty="0" err="1">
                <a:solidFill>
                  <a:schemeClr val="tx1"/>
                </a:solidFill>
                <a:effectLst/>
                <a:latin typeface="+mn-lt"/>
                <a:ea typeface="+mn-ea"/>
                <a:cs typeface="+mn-cs"/>
              </a:rPr>
              <a:t>eine</a:t>
            </a:r>
            <a:r>
              <a:rPr lang="en-GB" sz="1200" b="0" i="0" kern="1200" noProof="0" dirty="0">
                <a:solidFill>
                  <a:schemeClr val="tx1"/>
                </a:solidFill>
                <a:effectLst/>
                <a:latin typeface="+mn-lt"/>
                <a:ea typeface="+mn-ea"/>
                <a:cs typeface="+mn-cs"/>
              </a:rPr>
              <a:t> Cashbox um den </a:t>
            </a:r>
            <a:r>
              <a:rPr lang="en-GB" sz="1200" b="0" i="0" kern="1200" noProof="0" dirty="0" err="1">
                <a:solidFill>
                  <a:schemeClr val="tx1"/>
                </a:solidFill>
                <a:effectLst/>
                <a:latin typeface="+mn-lt"/>
                <a:ea typeface="+mn-ea"/>
                <a:cs typeface="+mn-cs"/>
              </a:rPr>
              <a:t>Betrieb</a:t>
            </a:r>
            <a:r>
              <a:rPr lang="en-GB" sz="1200" b="0" i="0" kern="1200" noProof="0" dirty="0">
                <a:solidFill>
                  <a:schemeClr val="tx1"/>
                </a:solidFill>
                <a:effectLst/>
                <a:latin typeface="+mn-lt"/>
                <a:ea typeface="+mn-ea"/>
                <a:cs typeface="+mn-cs"/>
              </a:rPr>
              <a:t> </a:t>
            </a:r>
            <a:r>
              <a:rPr lang="en-GB" sz="1200" b="0" i="0" kern="1200" noProof="0" dirty="0" err="1">
                <a:solidFill>
                  <a:schemeClr val="tx1"/>
                </a:solidFill>
                <a:effectLst/>
                <a:latin typeface="+mn-lt"/>
                <a:ea typeface="+mn-ea"/>
                <a:cs typeface="+mn-cs"/>
              </a:rPr>
              <a:t>aufnehmen</a:t>
            </a:r>
            <a:r>
              <a:rPr lang="en-GB" sz="1200" b="0" i="0" kern="1200" noProof="0" dirty="0">
                <a:solidFill>
                  <a:schemeClr val="tx1"/>
                </a:solidFill>
                <a:effectLst/>
                <a:latin typeface="+mn-lt"/>
                <a:ea typeface="+mn-ea"/>
                <a:cs typeface="+mn-cs"/>
              </a:rPr>
              <a:t> </a:t>
            </a:r>
            <a:r>
              <a:rPr lang="en-GB" sz="1200" b="0" i="0" kern="1200" noProof="0" dirty="0" err="1">
                <a:solidFill>
                  <a:schemeClr val="tx1"/>
                </a:solidFill>
                <a:effectLst/>
                <a:latin typeface="+mn-lt"/>
                <a:ea typeface="+mn-ea"/>
                <a:cs typeface="+mn-cs"/>
              </a:rPr>
              <a:t>zu</a:t>
            </a:r>
            <a:r>
              <a:rPr lang="en-GB" sz="1200" b="0" i="0" kern="1200" noProof="0" dirty="0">
                <a:solidFill>
                  <a:schemeClr val="tx1"/>
                </a:solidFill>
                <a:effectLst/>
                <a:latin typeface="+mn-lt"/>
                <a:ea typeface="+mn-ea"/>
                <a:cs typeface="+mn-cs"/>
              </a:rPr>
              <a:t> </a:t>
            </a:r>
            <a:r>
              <a:rPr lang="en-GB" sz="1200" b="0" i="0" kern="1200" noProof="0" dirty="0" err="1">
                <a:solidFill>
                  <a:schemeClr val="tx1"/>
                </a:solidFill>
                <a:effectLst/>
                <a:latin typeface="+mn-lt"/>
                <a:ea typeface="+mn-ea"/>
                <a:cs typeface="+mn-cs"/>
              </a:rPr>
              <a:t>können</a:t>
            </a:r>
            <a:r>
              <a:rPr lang="en-GB" sz="1200" b="0" i="0" kern="1200" noProof="0" dirty="0">
                <a:solidFill>
                  <a:schemeClr val="tx1"/>
                </a:solidFill>
                <a:effectLst/>
                <a:latin typeface="+mn-lt"/>
                <a:ea typeface="+mn-ea"/>
                <a:cs typeface="+mn-cs"/>
              </a:rPr>
              <a:t>.</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2485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provisiorisch</a:t>
            </a:r>
            <a:r>
              <a:rPr lang="de-DE" noProof="0" dirty="0"/>
              <a:t>,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2442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a:t>
            </a:r>
            <a:r>
              <a:rPr lang="de-DE" sz="1200" kern="1200" dirty="0" err="1">
                <a:solidFill>
                  <a:schemeClr val="tx1"/>
                </a:solidFill>
                <a:effectLst/>
                <a:latin typeface="+mn-lt"/>
                <a:ea typeface="+mn-ea"/>
                <a:cs typeface="+mn-cs"/>
              </a:rPr>
              <a:t>DSFinV</a:t>
            </a:r>
            <a:r>
              <a:rPr lang="de-DE" sz="1200" kern="1200" dirty="0">
                <a:solidFill>
                  <a:schemeClr val="tx1"/>
                </a:solidFill>
                <a:effectLst/>
                <a:latin typeface="+mn-lt"/>
                <a:ea typeface="+mn-ea"/>
                <a:cs typeface="+mn-cs"/>
              </a:rPr>
              <a:t>-K)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a:t>
            </a:r>
            <a:r>
              <a:rPr lang="de-DE" noProof="0" dirty="0" err="1"/>
              <a:t>iPOS</a:t>
            </a:r>
            <a:r>
              <a:rPr lang="de-DE" noProof="0" dirty="0"/>
              <a:t> Interface. </a:t>
            </a:r>
          </a:p>
          <a:p>
            <a:r>
              <a:rPr lang="de-DE" noProof="0" dirty="0"/>
              <a:t>Das </a:t>
            </a:r>
            <a:r>
              <a:rPr lang="de-DE" noProof="0" dirty="0" err="1"/>
              <a:t>iPOS</a:t>
            </a:r>
            <a:r>
              <a:rPr lang="de-DE" noProof="0" dirty="0"/>
              <a:t> Interface ist identisch für alle unterstützen Länder.</a:t>
            </a:r>
          </a:p>
          <a:p>
            <a:r>
              <a:rPr lang="de-DE" noProof="0" dirty="0"/>
              <a:t>Das </a:t>
            </a:r>
            <a:r>
              <a:rPr lang="de-DE" noProof="0" dirty="0" err="1"/>
              <a:t>iPOS</a:t>
            </a:r>
            <a:r>
              <a:rPr lang="de-DE" noProof="0" dirty="0"/>
              <a:t> Interface ist über REST, </a:t>
            </a:r>
            <a:r>
              <a:rPr lang="de-DE" noProof="0" dirty="0" err="1"/>
              <a:t>gRPC</a:t>
            </a:r>
            <a:r>
              <a:rPr lang="de-DE" noProof="0" dirty="0"/>
              <a:t>, WCF, TCP-Stream und Serial-Stream erreichbar.</a:t>
            </a:r>
          </a:p>
          <a:p>
            <a:r>
              <a:rPr lang="de-DE" noProof="0" dirty="0"/>
              <a:t>Das </a:t>
            </a:r>
            <a:r>
              <a:rPr lang="de-DE" noProof="0" dirty="0" err="1"/>
              <a:t>iPOS</a:t>
            </a:r>
            <a:r>
              <a:rPr lang="de-DE" noProof="0" dirty="0"/>
              <a:t> Interface bietet 3 Schnittstellen-Methoden: Echo (Verfügbarkeit prüfen), Sign (Signieren der Belegdaten, Absetzen von Sonderbelegen), Journal (Export von Daten)</a:t>
            </a:r>
          </a:p>
          <a:p>
            <a:r>
              <a:rPr lang="de-DE" noProof="0" dirty="0"/>
              <a:t>Die Requests werden im </a:t>
            </a:r>
            <a:r>
              <a:rPr lang="de-DE" noProof="0" dirty="0" err="1"/>
              <a:t>ft.SecurityMechanism</a:t>
            </a:r>
            <a:r>
              <a:rPr lang="de-DE" noProof="0" dirty="0"/>
              <a:t> bearbeitet. Dieser kümmert sich um die </a:t>
            </a:r>
            <a:r>
              <a:rPr lang="de-DE" noProof="0" dirty="0" err="1"/>
              <a:t>Erstellug</a:t>
            </a:r>
            <a:r>
              <a:rPr lang="de-DE" noProof="0" dirty="0"/>
              <a:t> der eindeutigen, fortlaufenden Belegnummer, um die Verkettung, Signierung und die Persistenz der Daten.</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ft.Middleware. </a:t>
            </a:r>
          </a:p>
          <a:p>
            <a:r>
              <a:rPr lang="de-DE" noProof="0" dirty="0"/>
              <a:t>Ist die ft.Middleware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POS-System, Identifikationsnummer des verwendeten Terminal, Referenznummer des Request, etc.</a:t>
            </a:r>
          </a:p>
          <a:p>
            <a:r>
              <a:rPr lang="de-DE" noProof="0" dirty="0"/>
              <a:t>Bsp. – Charge - Item: 1 Bier, 19% MwSt. – Menge, Betrag, </a:t>
            </a:r>
            <a:r>
              <a:rPr lang="de-DE" noProof="0" dirty="0" err="1"/>
              <a:t>ChargeItem</a:t>
            </a:r>
            <a:r>
              <a:rPr lang="de-DE" noProof="0" dirty="0"/>
              <a:t>-Case (</a:t>
            </a:r>
            <a:r>
              <a:rPr lang="de-DE" noProof="0" dirty="0" err="1"/>
              <a:t>delivery</a:t>
            </a:r>
            <a:r>
              <a:rPr lang="de-DE" noProof="0" dirty="0"/>
              <a:t> normal, 19%), Zeitpunkt der Bestellung, etc.</a:t>
            </a:r>
          </a:p>
          <a:p>
            <a:r>
              <a:rPr lang="de-DE" noProof="0" dirty="0"/>
              <a:t>Bsp. – Pay - Item: Barzahlung - Betrag, </a:t>
            </a:r>
            <a:r>
              <a:rPr lang="de-DE" noProof="0" dirty="0" err="1"/>
              <a:t>PayItem</a:t>
            </a:r>
            <a:r>
              <a:rPr lang="de-DE" noProof="0" dirty="0"/>
              <a:t>-Case (Barzahlung), Zeitpunkt der Bezahlung etc.</a:t>
            </a:r>
          </a:p>
          <a:p>
            <a:r>
              <a:rPr lang="de-DE" noProof="0" dirty="0"/>
              <a:t>Bsp. – Request - Footerdaten: Bedienername, Beleg-Case (</a:t>
            </a:r>
            <a:r>
              <a:rPr lang="de-DE" noProof="0" dirty="0" err="1"/>
              <a:t>z.b.</a:t>
            </a:r>
            <a:r>
              <a:rPr lang="de-DE" noProof="0" dirty="0"/>
              <a:t> „</a:t>
            </a:r>
            <a:r>
              <a:rPr lang="de-DE" noProof="0" dirty="0" err="1"/>
              <a:t>pos</a:t>
            </a:r>
            <a:r>
              <a:rPr lang="de-DE" noProof="0" dirty="0"/>
              <a:t>-receipt“ oder „zero-receipt“ - Nullbeleg), Referenz zum vorherigen - damit zusammenhängenden Beleg (z.B. bei Storno), Individuelle Daten, etc.</a:t>
            </a:r>
          </a:p>
          <a:p>
            <a:r>
              <a:rPr lang="de-DE" noProof="0" dirty="0"/>
              <a:t>Die Middleware prozessiert die Daten und sendet Response-Daten </a:t>
            </a:r>
            <a:r>
              <a:rPr lang="de-DE" b="0" noProof="0" dirty="0"/>
              <a:t>an das Kassensystem zurück. Wichtigster Block ist hierbei der „</a:t>
            </a:r>
            <a:r>
              <a:rPr lang="de-DE" b="0" noProof="0" dirty="0" err="1"/>
              <a:t>Signatures</a:t>
            </a:r>
            <a:r>
              <a:rPr lang="de-DE" b="0" noProof="0" dirty="0"/>
              <a:t>“ Block. Die hier enthaltenen Daten müssen auf den Beleg gedruckt werden um Compliance sicher zu stellen. </a:t>
            </a:r>
          </a:p>
          <a:p>
            <a:r>
              <a:rPr lang="de-DE" b="1" noProof="0" dirty="0"/>
              <a:t>Die initial an die ft.Middleware gesendeten Charge- und </a:t>
            </a:r>
            <a:r>
              <a:rPr lang="de-DE" b="1" noProof="0" dirty="0" err="1"/>
              <a:t>PayItem</a:t>
            </a:r>
            <a:r>
              <a:rPr lang="de-DE" b="1" noProof="0" dirty="0"/>
              <a:t> Blöcke werden nicht zurückgesendet</a:t>
            </a:r>
            <a:r>
              <a:rPr lang="de-DE" b="0" noProof="0" dirty="0"/>
              <a:t>! Es werden optional nur zusätzliche Charge- und </a:t>
            </a:r>
            <a:r>
              <a:rPr lang="de-DE" b="0" noProof="0" dirty="0" err="1"/>
              <a:t>PayItem</a:t>
            </a:r>
            <a:r>
              <a:rPr lang="de-DE" b="0" noProof="0" dirty="0"/>
              <a:t>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Middleware, etc.</a:t>
            </a:r>
          </a:p>
          <a:p>
            <a:r>
              <a:rPr lang="de-DE" b="0" noProof="0" dirty="0"/>
              <a:t>Bsp. Signaturen: QR-Code, TSE </a:t>
            </a:r>
            <a:r>
              <a:rPr lang="de-DE" b="0" noProof="0" dirty="0" err="1"/>
              <a:t>process</a:t>
            </a:r>
            <a:r>
              <a:rPr lang="de-DE" b="0" noProof="0" dirty="0"/>
              <a:t>-type, TSE </a:t>
            </a:r>
            <a:r>
              <a:rPr lang="de-DE" b="0" noProof="0" dirty="0" err="1"/>
              <a:t>process-data</a:t>
            </a:r>
            <a:r>
              <a:rPr lang="de-DE" b="0" noProof="0" dirty="0"/>
              <a:t>, Transaktionsnummer, Signaturzähler, Kassenseriennummer etc. (diese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sollte die Daten lokal persistieren. Das Persistieren der Daten ist wichtig, weil die Request-Daten nicht von der Middleware zurückgesendet werden. Zudem ist die lokale Archivierung </a:t>
            </a:r>
            <a:r>
              <a:rPr lang="de-DE" noProof="0" dirty="0" err="1"/>
              <a:t>esentiell</a:t>
            </a:r>
            <a:r>
              <a:rPr lang="de-DE" noProof="0" dirty="0"/>
              <a:t> für den Fall, dass die fiskaltrust Archivierung nicht verfügbar ist.</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Request, der signiert werden muss, werden die relevanten Daten an die angeschossene TSE übertragen und von dieser signiert. (Im Falle eines Sonderbelegs werden die Daten nicht von der TSE signiert - siehe dazu nächste Folie)</a:t>
            </a:r>
          </a:p>
          <a:p>
            <a:pPr marL="228600" indent="-228600">
              <a:buAutoNum type="arabicPeriod"/>
            </a:pPr>
            <a:r>
              <a:rPr lang="de-DE" noProof="0" dirty="0"/>
              <a:t>Die Daten werden von der Middleware persistiert und alle 5 Sekunden an den fiskaltrust „</a:t>
            </a:r>
            <a:r>
              <a:rPr lang="de-DE" noProof="0" dirty="0" err="1"/>
              <a:t>Helipad</a:t>
            </a:r>
            <a:r>
              <a:rPr lang="de-DE" noProof="0" dirty="0"/>
              <a:t>“ Server zur Archivierung gesendet.</a:t>
            </a:r>
          </a:p>
          <a:p>
            <a:pPr marL="228600" indent="-228600">
              <a:buAutoNum type="arabicPeriod"/>
            </a:pPr>
            <a:r>
              <a:rPr lang="de-DE" noProof="0" dirty="0"/>
              <a:t>Der Response wird erstellt und zurück an das POS-System gesendet (der Response beinhaltet wichtige Daten, die auf den Beleg gedruckt werden müssen)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348220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8/18/20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8/18/20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mq1hHL8ezOg?feature=oembed"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Sonderbelege </a:t>
            </a:r>
            <a:br>
              <a:rPr lang="de-DE" sz="2800" dirty="0"/>
            </a:br>
            <a:r>
              <a:rPr lang="de-DE" sz="2000" dirty="0"/>
              <a:t>(aktivieren Funktionalität: initial-, zero-, </a:t>
            </a:r>
            <a:r>
              <a:rPr lang="de-DE" sz="2000" dirty="0" err="1"/>
              <a:t>daily</a:t>
            </a:r>
            <a:r>
              <a:rPr lang="de-DE" sz="2000" dirty="0"/>
              <a:t>-, </a:t>
            </a:r>
            <a:r>
              <a:rPr lang="de-DE" sz="2000" dirty="0" err="1"/>
              <a:t>monthly</a:t>
            </a:r>
            <a:r>
              <a:rPr lang="de-DE" sz="2000" dirty="0"/>
              <a:t>-, …)</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7" y="1690688"/>
            <a:ext cx="8508238" cy="4613402"/>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506162"/>
            <a:ext cx="9129600" cy="4618966"/>
          </a:xfr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27864"/>
            <a:ext cx="9129600" cy="4375561"/>
          </a:xfr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2"/>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82007" y="1564249"/>
            <a:ext cx="10600196" cy="4230263"/>
          </a:xfr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474797"/>
            <a:ext cx="9717157" cy="4568734"/>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7"/>
            <a:ext cx="8979578" cy="2808427"/>
          </a:xfr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lstStyle/>
          <a:p>
            <a:r>
              <a:rPr lang="de-DE" dirty="0"/>
              <a:t>Erfassung Ihrer POS-Systeme</a:t>
            </a:r>
          </a:p>
          <a:p>
            <a:r>
              <a:rPr lang="de-DE" dirty="0"/>
              <a:t>Konfiguration und </a:t>
            </a:r>
            <a:r>
              <a:rPr lang="de-DE" dirty="0" err="1"/>
              <a:t>Testing</a:t>
            </a:r>
            <a:r>
              <a:rPr lang="de-DE" dirty="0"/>
              <a:t> der Middleware-Integration</a:t>
            </a:r>
          </a:p>
          <a:p>
            <a:r>
              <a:rPr lang="de-DE" dirty="0"/>
              <a:t>Erfassung und Einladung Ihrer Kassenhändler</a:t>
            </a:r>
          </a:p>
          <a:p>
            <a:r>
              <a:rPr lang="de-DE" dirty="0"/>
              <a:t>Vorbereitung des Rollout mit Hilfe von Templates für Ihre Kassenhändler</a:t>
            </a:r>
          </a:p>
          <a:p>
            <a:r>
              <a:rPr lang="de-DE" dirty="0"/>
              <a:t>Unterstützende Materialien für Ihre Kassenhändler</a:t>
            </a:r>
          </a:p>
        </p:txBody>
      </p:sp>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Konfiguration einer Middleware Instanz (Cashbox)</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838201" y="1938338"/>
            <a:ext cx="10515598" cy="4125912"/>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lnSpcReduction="10000"/>
          </a:bodyPr>
          <a:lstStyle/>
          <a:p>
            <a:r>
              <a:rPr lang="de-DE" dirty="0"/>
              <a:t>Herausforderungen für Kassenhersteller</a:t>
            </a:r>
          </a:p>
          <a:p>
            <a:r>
              <a:rPr lang="de-DE" dirty="0"/>
              <a:t>ft.Middleware als Lösung</a:t>
            </a:r>
          </a:p>
          <a:p>
            <a:r>
              <a:rPr lang="de-DE" dirty="0"/>
              <a:t>Funktionsweise</a:t>
            </a:r>
          </a:p>
          <a:p>
            <a:r>
              <a:rPr lang="de-DE" dirty="0"/>
              <a:t>Schnittstelle &amp; Datenfluss</a:t>
            </a:r>
          </a:p>
          <a:p>
            <a:r>
              <a:rPr lang="de-DE" dirty="0"/>
              <a:t>Portal und Konfiguration</a:t>
            </a:r>
          </a:p>
          <a:p>
            <a:r>
              <a:rPr lang="de-DE" dirty="0"/>
              <a:t>Demo</a:t>
            </a:r>
          </a:p>
          <a:p>
            <a:r>
              <a:rPr lang="de-DE" dirty="0"/>
              <a:t>Phasen der Integration</a:t>
            </a:r>
          </a:p>
          <a:p>
            <a:r>
              <a:rPr lang="de-DE" dirty="0"/>
              <a:t>Rollout &amp; Templates</a:t>
            </a:r>
          </a:p>
          <a:p>
            <a:r>
              <a:rPr lang="de-DE" dirty="0"/>
              <a:t>Getting started &amp; Dokumentation</a:t>
            </a:r>
          </a:p>
        </p:txBody>
      </p:sp>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Integration der Middleware und </a:t>
            </a:r>
            <a:r>
              <a:rPr lang="de-DE" sz="2800" dirty="0" err="1"/>
              <a:t>Testing</a:t>
            </a:r>
            <a:endParaRPr lang="de-DE" sz="2800"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lstStyle/>
          <a:p>
            <a:r>
              <a:rPr lang="de-DE" dirty="0"/>
              <a:t>Testumgebung „Sandbox“</a:t>
            </a:r>
          </a:p>
          <a:p>
            <a:pPr marL="0" indent="0">
              <a:buNone/>
            </a:pPr>
            <a:endParaRPr lang="de-DE" dirty="0"/>
          </a:p>
          <a:p>
            <a:r>
              <a:rPr lang="de-DE" dirty="0"/>
              <a:t>Getting started Guide</a:t>
            </a:r>
          </a:p>
          <a:p>
            <a:pPr lvl="1"/>
            <a:r>
              <a:rPr lang="de-DE" dirty="0"/>
              <a:t>Anlegen einer Cashbox</a:t>
            </a:r>
          </a:p>
          <a:p>
            <a:pPr lvl="1"/>
            <a:r>
              <a:rPr lang="de-DE" dirty="0"/>
              <a:t>Download des Launcher aus dem Portal</a:t>
            </a:r>
          </a:p>
          <a:p>
            <a:pPr lvl="1"/>
            <a:r>
              <a:rPr lang="de-DE" dirty="0"/>
              <a:t>Starten des Launcher (lokal)</a:t>
            </a:r>
          </a:p>
          <a:p>
            <a:pPr lvl="1"/>
            <a:r>
              <a:rPr lang="de-DE" dirty="0"/>
              <a:t>Aufruf der Middleware aus dem POS-System</a:t>
            </a:r>
          </a:p>
          <a:p>
            <a:pPr marL="457200" lvl="1" indent="0">
              <a:buNone/>
            </a:pPr>
            <a:endParaRPr lang="de-DE" dirty="0"/>
          </a:p>
          <a:p>
            <a:r>
              <a:rPr lang="de-DE" dirty="0"/>
              <a:t>Support bei Unterzeichnung der Partnerverträge im Live-Portal</a:t>
            </a:r>
          </a:p>
        </p:txBody>
      </p:sp>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Phasen der Integration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t>Aufruf der lokalen Middleware</a:t>
            </a:r>
          </a:p>
          <a:p>
            <a:r>
              <a:rPr lang="de-DE" dirty="0"/>
              <a:t>Senden der Daten und Verarbeiten der Responses (Kassenbeleg, Nullbeleg, eigene Geschäftsfälle, Kassenabschluss, Tagesende, etc.)</a:t>
            </a:r>
          </a:p>
          <a:p>
            <a:r>
              <a:rPr lang="de-DE" dirty="0"/>
              <a:t>Branchenspezifische Diskussion komplexer Geschäftsfälle mit dem fiskaltrust Support Team</a:t>
            </a:r>
          </a:p>
          <a:p>
            <a:r>
              <a:rPr lang="de-DE" dirty="0"/>
              <a:t>Einladung der Kassenhändler, Rollout/</a:t>
            </a:r>
            <a:r>
              <a:rPr lang="de-DE" dirty="0" err="1"/>
              <a:t>Templating</a:t>
            </a:r>
            <a:r>
              <a:rPr lang="de-DE" dirty="0"/>
              <a:t> vorbereiten</a:t>
            </a:r>
          </a:p>
          <a:p>
            <a:r>
              <a:rPr lang="de-DE" dirty="0"/>
              <a:t>Pilotinstallation</a:t>
            </a:r>
          </a:p>
        </p:txBody>
      </p:sp>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Rollout &amp; Templates</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t>TODO</a:t>
            </a:r>
          </a:p>
        </p:txBody>
      </p:sp>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a:t>
            </a:r>
            <a:r>
              <a:rPr lang="de-DE" dirty="0" err="1">
                <a:hlinkClick r:id="rId7"/>
              </a:rPr>
              <a:t>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=&gt; Konformität mit den nationalen Gesetzen implementieren</a:t>
            </a:r>
          </a:p>
        </p:txBody>
      </p:sp>
    </p:spTree>
    <p:extLst>
      <p:ext uri="{BB962C8B-B14F-4D97-AF65-F5344CB8AC3E}">
        <p14:creationId xmlns:p14="http://schemas.microsoft.com/office/powerpoint/2010/main" val="3681872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dirty="0"/>
              <a:t>Neue Pflichten für Kassensysteme (01.01.2020)</a:t>
            </a:r>
          </a:p>
          <a:p>
            <a:pPr lvl="1"/>
            <a:r>
              <a:rPr lang="de-DE" dirty="0"/>
              <a:t>Einzelaufzeichnung</a:t>
            </a:r>
          </a:p>
          <a:p>
            <a:pPr lvl="1"/>
            <a:r>
              <a:rPr lang="de-DE" dirty="0"/>
              <a:t>TSE-Pflicht</a:t>
            </a:r>
          </a:p>
          <a:p>
            <a:pPr lvl="1"/>
            <a:r>
              <a:rPr lang="de-DE" dirty="0"/>
              <a:t>Archivierung</a:t>
            </a:r>
          </a:p>
          <a:p>
            <a:pPr lvl="1"/>
            <a:r>
              <a:rPr lang="de-DE" dirty="0"/>
              <a:t>Belegausgabepflicht</a:t>
            </a:r>
          </a:p>
          <a:p>
            <a:pPr lvl="1"/>
            <a:r>
              <a:rPr lang="de-DE" dirty="0"/>
              <a:t>Meldepflicht </a:t>
            </a:r>
          </a:p>
          <a:p>
            <a:endParaRPr lang="de-DE" dirty="0"/>
          </a:p>
          <a:p>
            <a:r>
              <a:rPr lang="de-DE" dirty="0"/>
              <a:t>Integration einer oder mehrerer TSE-Lösungen</a:t>
            </a:r>
          </a:p>
          <a:p>
            <a:r>
              <a:rPr lang="de-DE" dirty="0"/>
              <a:t>Anpassungen für DSFinV-K</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Compliance-As-A-Service durch Integration ins Kassensystem.</a:t>
            </a:r>
          </a:p>
          <a:p>
            <a:pPr marL="0" indent="0">
              <a:buNone/>
            </a:pPr>
            <a:endParaRPr lang="de-DE" dirty="0"/>
          </a:p>
          <a:p>
            <a:pPr marL="0" indent="0">
              <a:buNone/>
            </a:pPr>
            <a:r>
              <a:rPr lang="de-DE" u="sng" dirty="0"/>
              <a:t>Vorteile:</a:t>
            </a:r>
          </a:p>
          <a:p>
            <a:r>
              <a:rPr lang="de-DE" dirty="0"/>
              <a:t>International gleiche Schnittstelle (DE, AT, FR)</a:t>
            </a:r>
          </a:p>
          <a:p>
            <a:r>
              <a:rPr lang="de-DE" dirty="0"/>
              <a:t>In Deutschland: Anbindung aller TSE-Lösungen</a:t>
            </a:r>
          </a:p>
          <a:p>
            <a:r>
              <a:rPr lang="de-DE" dirty="0"/>
              <a:t>Export der Daten in den gesetzlich vorgegebenen Formaten</a:t>
            </a:r>
          </a:p>
          <a:p>
            <a:r>
              <a:rPr lang="de-DE" dirty="0"/>
              <a:t>Kann lokal oder im Rechenzentrum betrieben werden</a:t>
            </a:r>
          </a:p>
          <a:p>
            <a:r>
              <a:rPr lang="de-DE" dirty="0"/>
              <a:t>Kostenlos</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dirty="0"/>
              <a:t>Wieso ist die ft.Middleware kostenlos?</a:t>
            </a:r>
          </a:p>
          <a:p>
            <a:pPr marL="0" indent="0">
              <a:buNone/>
            </a:pPr>
            <a:endParaRPr lang="de-DE" dirty="0"/>
          </a:p>
          <a:p>
            <a:r>
              <a:rPr lang="de-DE" dirty="0"/>
              <a:t>erleichtert die „make or buy“ Entscheidung</a:t>
            </a:r>
          </a:p>
          <a:p>
            <a:r>
              <a:rPr lang="de-DE" dirty="0"/>
              <a:t>fiskaltrust bietet dafür über Kassenhändler Fiskalisierungsprodukte für Kassenbetreiber an, z.B.:</a:t>
            </a:r>
          </a:p>
          <a:p>
            <a:pPr lvl="1"/>
            <a:r>
              <a:rPr lang="de-DE" dirty="0"/>
              <a:t>Revisionssichere Archivierung der Daten</a:t>
            </a:r>
          </a:p>
          <a:p>
            <a:pPr lvl="1"/>
            <a:r>
              <a:rPr lang="de-DE" dirty="0"/>
              <a:t>Automatisierte Meldungen ans Finanzamt</a:t>
            </a:r>
          </a:p>
          <a:p>
            <a:pPr lvl="1"/>
            <a:r>
              <a:rPr lang="de-DE" dirty="0"/>
              <a:t>Sorglos-Pakete mit und ohne TSE As-A-Service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Funktionsweise</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825625"/>
            <a:ext cx="8979579" cy="4351337"/>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6"/>
            <a:ext cx="8979578" cy="2808427"/>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684563"/>
            <a:ext cx="8979578" cy="4037114"/>
          </a:xfr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2757</TotalTime>
  <Words>2442</Words>
  <Application>Microsoft Macintosh PowerPoint</Application>
  <PresentationFormat>Widescreen</PresentationFormat>
  <Paragraphs>209</Paragraphs>
  <Slides>24</Slides>
  <Notes>23</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ft.Middleware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initial-, zero-, daily-, monthly-, …)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vt:lpstr>
      <vt:lpstr>Rollout &amp; Templates</vt:lpstr>
      <vt:lpstr>Getting started &amp; Dokumentation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205</cp:revision>
  <dcterms:created xsi:type="dcterms:W3CDTF">2020-08-07T09:00:55Z</dcterms:created>
  <dcterms:modified xsi:type="dcterms:W3CDTF">2020-08-18T13:08:22Z</dcterms:modified>
</cp:coreProperties>
</file>