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71"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288"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7823"/>
  </p:normalViewPr>
  <p:slideViewPr>
    <p:cSldViewPr snapToGrid="0">
      <p:cViewPr varScale="1">
        <p:scale>
          <a:sx n="84" d="100"/>
          <a:sy n="84" d="100"/>
        </p:scale>
        <p:origin x="2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24.09.20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555986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93729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70875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1862044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2289535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80614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a:p>
            <a:endParaRPr lang="de-DE" dirty="0"/>
          </a:p>
          <a:p>
            <a:r>
              <a:rPr lang="de-DE" dirty="0"/>
              <a:t>Hinweis auf den Umgang mit der Outlet-Nummer. Das ist das Bindeglied welches vom Händler oder Betreiber </a:t>
            </a:r>
            <a:r>
              <a:rPr lang="de-DE" dirty="0" err="1"/>
              <a:t>menschenleslich</a:t>
            </a:r>
            <a:r>
              <a:rPr lang="de-DE" dirty="0"/>
              <a:t> definiert werden kann.</a:t>
            </a:r>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150380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2603407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4129027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258029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(manueller Download des Launcher)</a:t>
            </a:r>
          </a:p>
          <a:p>
            <a:pPr marL="171450" indent="-171450">
              <a:buFontTx/>
              <a:buChar char="-"/>
            </a:pPr>
            <a:r>
              <a:rPr lang="de-DE" dirty="0"/>
              <a:t>Als nächstes werden wir unsere Automatisierungsoptionen vorstellen die Kassenherstellern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a:t>
            </a:fld>
            <a:endParaRPr lang="de-DE"/>
          </a:p>
        </p:txBody>
      </p:sp>
    </p:spTree>
    <p:extLst>
      <p:ext uri="{BB962C8B-B14F-4D97-AF65-F5344CB8AC3E}">
        <p14:creationId xmlns:p14="http://schemas.microsoft.com/office/powerpoint/2010/main" val="2070228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Vorführung Anhand:</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3201717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/02-pre-sales/rollout-</a:t>
            </a:r>
            <a:r>
              <a:rPr lang="de-DE" dirty="0" err="1"/>
              <a:t>scenarios.html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2987153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a:t>
            </a:r>
            <a:r>
              <a:rPr lang="de-DE" dirty="0" err="1"/>
              <a:t>getting-started.html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22</a:t>
            </a:fld>
            <a:endParaRPr lang="de-DE"/>
          </a:p>
        </p:txBody>
      </p:sp>
    </p:spTree>
    <p:extLst>
      <p:ext uri="{BB962C8B-B14F-4D97-AF65-F5344CB8AC3E}">
        <p14:creationId xmlns:p14="http://schemas.microsoft.com/office/powerpoint/2010/main" val="453208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23</a:t>
            </a:fld>
            <a:endParaRPr lang="de-DE"/>
          </a:p>
        </p:txBody>
      </p:sp>
    </p:spTree>
    <p:extLst>
      <p:ext uri="{BB962C8B-B14F-4D97-AF65-F5344CB8AC3E}">
        <p14:creationId xmlns:p14="http://schemas.microsoft.com/office/powerpoint/2010/main" val="551520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Das fiskaltrust Portal wird als Rollout Management Tool verwendet. Es unterstützt Kassenhändler bei der Vorbereitung und Ausführung des Rollouts.</a:t>
            </a:r>
          </a:p>
          <a:p>
            <a:r>
              <a:rPr lang="de-DE" sz="1200" b="1" dirty="0"/>
              <a:t>Live und Sandbox Portal</a:t>
            </a:r>
            <a:r>
              <a:rPr lang="de-DE" sz="1200" dirty="0"/>
              <a:t>: fiskaltrust stellt neben der Live-Umgebung auch eine Testumgebung namens Sandbox zur Verfügung</a:t>
            </a:r>
          </a:p>
          <a:p>
            <a:r>
              <a:rPr lang="de-DE" sz="1200" dirty="0"/>
              <a:t>(https://</a:t>
            </a:r>
            <a:r>
              <a:rPr lang="de-DE" sz="1200" dirty="0" err="1"/>
              <a:t>portal.fiskaltrust.de</a:t>
            </a:r>
            <a:r>
              <a:rPr lang="de-DE" sz="1200" dirty="0"/>
              <a:t> und https://portal-</a:t>
            </a:r>
            <a:r>
              <a:rPr lang="de-DE" sz="1200" dirty="0" err="1"/>
              <a:t>sandbox.fiskaltrust.de</a:t>
            </a:r>
            <a:r>
              <a:rPr lang="de-DE"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Im Portal kann die Einladung der Kassenbetreiber die Vorbereitung der Konfiguration und der Download des Launchers erfolgen. Im Folgenden gehen wir auf die Details hierzu ein.</a:t>
            </a:r>
          </a:p>
          <a:p>
            <a:endParaRPr lang="de-DE" sz="1200" dirty="0"/>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427000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werden kann.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initiiert wurde, sendet fiskaltrust eine Einladungs-E-Mail an den Kassenbetreiber. Sie enthält Informationen und einem Email-Bestätigungs-Link.</a:t>
            </a:r>
          </a:p>
          <a:p>
            <a:pPr>
              <a:defRPr/>
            </a:pPr>
            <a:r>
              <a:rPr lang="de-DE" sz="1200" dirty="0"/>
              <a:t>Der Betreiber drückt den Link und wird auf das fiskaltrust Portal weiter geleitet wo er seine Daten überprüfen und sein Passwort setzen kann. Im nächsten Schritt muss er</a:t>
            </a:r>
            <a:r>
              <a:rPr lang="de-DE" sz="1200" dirty="0">
                <a:solidFill>
                  <a:srgbClr val="000000"/>
                </a:solidFill>
              </a:rPr>
              <a:t> die Kassenbetreiber-Nutzungsvereinbarung digital unterzeichnen.</a:t>
            </a:r>
            <a:endParaRPr lang="de-DE" sz="1200" strike="sngStrike" dirty="0">
              <a:solidFill>
                <a:srgbClr val="FF0000"/>
              </a:solidFill>
              <a:highlight>
                <a:srgbClr val="FFFF00"/>
              </a:highlight>
            </a:endParaRPr>
          </a:p>
          <a:p>
            <a:pPr>
              <a:defRPr/>
            </a:pPr>
            <a:r>
              <a:rPr lang="de-DE" sz="1200" dirty="0"/>
              <a:t>Der Händler kann Zugriffsrechte für die sogenannte Surrogation Funktion anfordern. Damit kann der Händler in den Portal-Account des Betreibers </a:t>
            </a:r>
            <a:r>
              <a:rPr lang="de-DE" sz="1200" dirty="0" err="1"/>
              <a:t>switchen</a:t>
            </a:r>
            <a:r>
              <a:rPr lang="de-DE" sz="1200" dirty="0"/>
              <a:t> und im Namen des Betreibers den </a:t>
            </a:r>
            <a:r>
              <a:rPr lang="de-DE" sz="1200" dirty="0" err="1"/>
              <a:t>fiskaltrist.Shop</a:t>
            </a:r>
            <a:r>
              <a:rPr lang="de-DE" sz="1200" dirty="0"/>
              <a:t> bedienen und benötigte technische Konfigurationen vornehmen.</a:t>
            </a:r>
            <a:endParaRPr lang="de-DE" sz="1200" strike="sngStrike" dirty="0">
              <a:solidFill>
                <a:srgbClr val="FF0000"/>
              </a:solidFill>
              <a:highlight>
                <a:srgbClr val="FFFF00"/>
              </a:highlight>
              <a:cs typeface="Calibri"/>
            </a:endParaRPr>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299953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noProof="0" dirty="0"/>
              <a:t>Die Konfiguration einer ft.Middleware Instanz wird über eine sogenannte Cashbox im Portal vorgenommen.</a:t>
            </a:r>
          </a:p>
          <a:p>
            <a:endParaRPr lang="de-DE" sz="1200" noProof="0" dirty="0"/>
          </a:p>
          <a:p>
            <a:r>
              <a:rPr lang="de-DE" sz="12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sendet das POS System die Belegdaten und erhält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200" noProof="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94156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74833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lokal mit Hilfe eines Launcher gestartet.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neu zusammengebaut werden („</a:t>
            </a:r>
            <a:r>
              <a:rPr lang="de-DE" dirty="0" err="1"/>
              <a:t>Rebuild</a:t>
            </a:r>
            <a:r>
              <a:rPr lang="de-DE" dirty="0"/>
              <a:t> </a:t>
            </a:r>
            <a:r>
              <a:rPr lang="de-DE" dirty="0" err="1"/>
              <a:t>configuration</a:t>
            </a:r>
            <a:r>
              <a:rPr lang="de-DE" dirty="0"/>
              <a:t>“ – Button) um sicher zu sein, dass zwischenzeitlich vorgenommene Änderungen an den einzelnen Konfigurationen (Queue, SCU) auch angewendet werden. 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des Launcher aus dem Portal nach „</a:t>
            </a:r>
            <a:r>
              <a:rPr lang="de-DE" dirty="0" err="1"/>
              <a:t>Rebuild</a:t>
            </a:r>
            <a:r>
              <a:rPr lang="de-DE" dirty="0"/>
              <a:t> </a:t>
            </a:r>
            <a:r>
              <a:rPr lang="de-DE" dirty="0" err="1"/>
              <a:t>configuration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Verschiedenen typen des Launcher werden durch die </a:t>
            </a:r>
            <a:r>
              <a:rPr lang="de-DE" dirty="0" err="1"/>
              <a:t>Platform</a:t>
            </a:r>
            <a:r>
              <a:rPr lang="de-DE" dirty="0"/>
              <a:t> definiert: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.net 4.6/4.8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mono</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android</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cloudservice</a:t>
            </a:r>
            <a:r>
              <a:rPr lang="de-DE" dirty="0"/>
              <a:t> (</a:t>
            </a:r>
            <a:r>
              <a:rPr lang="de-DE" dirty="0" err="1"/>
              <a:t>österreich</a:t>
            </a:r>
            <a:r>
              <a:rPr lang="de-DE" dirty="0"/>
              <a:t>, </a:t>
            </a:r>
            <a:r>
              <a:rPr lang="de-DE" dirty="0" err="1"/>
              <a:t>frankreich</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container</a:t>
            </a:r>
            <a:r>
              <a:rPr lang="de-DE" dirty="0"/>
              <a:t> (</a:t>
            </a:r>
            <a:r>
              <a:rPr lang="de-DE" dirty="0" err="1"/>
              <a:t>deutschland</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a:t>
            </a:r>
            <a:r>
              <a:rPr lang="de-DE" dirty="0" err="1"/>
              <a:t>fiskaltrust.exe</a:t>
            </a:r>
            <a:r>
              <a:rPr lang="de-DE" dirty="0"/>
              <a:t> macht ist parameter-gesteuert: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uninstall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-test</a:t>
            </a:r>
          </a:p>
        </p:txBody>
      </p:sp>
      <p:sp>
        <p:nvSpPr>
          <p:cNvPr id="4" name="Slide Number Placeholder 3"/>
          <p:cNvSpPr>
            <a:spLocks noGrp="1"/>
          </p:cNvSpPr>
          <p:nvPr>
            <p:ph type="sldNum" sz="quarter" idx="5"/>
          </p:nvPr>
        </p:nvSpPr>
        <p:spPr/>
        <p:txBody>
          <a:bodyPr/>
          <a:lstStyle/>
          <a:p>
            <a:fld id="{87FB5468-8034-4A81-91AF-9E789D7C7320}" type="slidenum">
              <a:rPr lang="de-DE" smtClean="0"/>
              <a:t>7</a:t>
            </a:fld>
            <a:endParaRPr lang="de-DE"/>
          </a:p>
        </p:txBody>
      </p:sp>
    </p:spTree>
    <p:extLst>
      <p:ext uri="{BB962C8B-B14F-4D97-AF65-F5344CB8AC3E}">
        <p14:creationId xmlns:p14="http://schemas.microsoft.com/office/powerpoint/2010/main" val="3197874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wird als Vorlage folgende Dokumentation verwendet:</a:t>
            </a:r>
          </a:p>
          <a:p>
            <a:r>
              <a:rPr lang="de-DE" dirty="0"/>
              <a:t>https://</a:t>
            </a:r>
            <a:r>
              <a:rPr lang="de-DE" dirty="0" err="1"/>
              <a:t>docs.fiskaltrust.cloud</a:t>
            </a:r>
            <a:r>
              <a:rPr lang="de-DE" dirty="0"/>
              <a:t>/</a:t>
            </a:r>
            <a:r>
              <a:rPr lang="de-DE" dirty="0" err="1"/>
              <a:t>doc</a:t>
            </a:r>
            <a:r>
              <a:rPr lang="de-DE" dirty="0"/>
              <a:t>/</a:t>
            </a:r>
            <a:r>
              <a:rPr lang="de-DE" dirty="0" err="1"/>
              <a:t>productdescription</a:t>
            </a:r>
            <a:r>
              <a:rPr lang="de-DE" dirty="0"/>
              <a:t>-de-</a:t>
            </a:r>
            <a:r>
              <a:rPr lang="de-DE" dirty="0" err="1"/>
              <a:t>doc</a:t>
            </a:r>
            <a:r>
              <a:rPr lang="de-DE" dirty="0"/>
              <a:t>/</a:t>
            </a:r>
            <a:r>
              <a:rPr lang="de-DE" dirty="0" err="1"/>
              <a:t>for-posdealers</a:t>
            </a:r>
            <a:r>
              <a:rPr lang="de-DE" dirty="0"/>
              <a:t>/02-pre-sales/automatisierter-</a:t>
            </a:r>
            <a:r>
              <a:rPr lang="de-DE" dirty="0" err="1"/>
              <a:t>rollout.html</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8</a:t>
            </a:fld>
            <a:endParaRPr lang="de-DE"/>
          </a:p>
        </p:txBody>
      </p:sp>
    </p:spTree>
    <p:extLst>
      <p:ext uri="{BB962C8B-B14F-4D97-AF65-F5344CB8AC3E}">
        <p14:creationId xmlns:p14="http://schemas.microsoft.com/office/powerpoint/2010/main" val="4271929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Update des SQL Package auf Version 1.3.5 für aller Cashboxen die aktuell mit der Version 1.3.3 konfiguriert sind + </a:t>
            </a:r>
            <a:r>
              <a:rPr lang="de-DE" dirty="0" err="1"/>
              <a:t>Rebuild</a:t>
            </a:r>
            <a:r>
              <a:rPr lang="de-DE" dirty="0"/>
              <a:t> </a:t>
            </a:r>
            <a:r>
              <a:rPr lang="de-DE" dirty="0" err="1"/>
              <a:t>Configuration</a:t>
            </a:r>
            <a:r>
              <a:rPr lang="de-DE" dirty="0"/>
              <a:t> </a:t>
            </a:r>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38640174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24.09.20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24.09.20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1.gif"/><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23.xml"/><Relationship Id="rId16" Type="http://schemas.openxmlformats.org/officeDocument/2006/relationships/image" Target="../media/image23.svg"/><Relationship Id="rId1" Type="http://schemas.openxmlformats.org/officeDocument/2006/relationships/slideLayout" Target="../slideLayouts/slideLayout1.xml"/><Relationship Id="rId6" Type="http://schemas.openxmlformats.org/officeDocument/2006/relationships/hyperlink" Target="https://pixabay.com/de/%C3%B6sterreich-flagge-nationalflagge-162233/" TargetMode="External"/><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2.gif"/><Relationship Id="rId9" Type="http://schemas.openxmlformats.org/officeDocument/2006/relationships/image" Target="../media/image16.png"/><Relationship Id="rId14" Type="http://schemas.openxmlformats.org/officeDocument/2006/relationships/image" Target="../media/image2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DE" sz="6600" dirty="0"/>
              <a:t>fiskaltrust für Kassenhändler</a:t>
            </a:r>
            <a:endParaRPr lang="de-AT" sz="6600" dirty="0">
              <a:latin typeface="Klavika" panose="02000803050000020004" pitchFamily="2" charset="0"/>
            </a:endParaRP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technisches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24.09.20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Templating zum Erstellen von Cashboxen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Aufbau und Funktionsweise</a:t>
            </a:r>
          </a:p>
          <a:p>
            <a:r>
              <a:rPr lang="de-AT" dirty="0">
                <a:latin typeface="Roboto" panose="02000000000000000000" pitchFamily="2" charset="0"/>
                <a:ea typeface="Roboto" panose="02000000000000000000" pitchFamily="2" charset="0"/>
              </a:rPr>
              <a:t>Manuelles Anlegen und Ausführen über das Portal </a:t>
            </a:r>
          </a:p>
          <a:p>
            <a:r>
              <a:rPr lang="de-AT" dirty="0">
                <a:latin typeface="Roboto" panose="02000000000000000000" pitchFamily="2" charset="0"/>
                <a:ea typeface="Roboto" panose="02000000000000000000" pitchFamily="2" charset="0"/>
              </a:rPr>
              <a:t>Automatisiertes Ausführen über API</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393030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Templating zum Erstellen von Cashboxen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Parametrisierbare Variante der Cashbox</a:t>
            </a:r>
          </a:p>
          <a:p>
            <a:r>
              <a:rPr lang="de-AT" dirty="0">
                <a:latin typeface="Roboto" panose="02000000000000000000" pitchFamily="2" charset="0"/>
                <a:ea typeface="Roboto" panose="02000000000000000000" pitchFamily="2" charset="0"/>
              </a:rPr>
              <a:t>Definiert die Struktur (z.B. zwei Queues und eine SCU)</a:t>
            </a:r>
          </a:p>
          <a:p>
            <a:r>
              <a:rPr lang="de-AT" dirty="0">
                <a:latin typeface="Roboto" panose="02000000000000000000" pitchFamily="2" charset="0"/>
                <a:ea typeface="Roboto" panose="02000000000000000000" pitchFamily="2" charset="0"/>
              </a:rPr>
              <a:t>Verwendet Variablen als Platzhalter (Systemvariablen und eigene)</a:t>
            </a:r>
          </a:p>
          <a:p>
            <a:r>
              <a:rPr lang="de-AT" dirty="0">
                <a:latin typeface="Roboto" panose="02000000000000000000" pitchFamily="2" charset="0"/>
                <a:ea typeface="Roboto" panose="02000000000000000000" pitchFamily="2" charset="0"/>
              </a:rPr>
              <a:t>Kann im Portal hinterlegt werden oder per API direkt ausgeführt werden</a:t>
            </a:r>
          </a:p>
          <a:p>
            <a:r>
              <a:rPr lang="de-AT" dirty="0">
                <a:latin typeface="Roboto" panose="02000000000000000000" pitchFamily="2" charset="0"/>
                <a:ea typeface="Roboto" panose="02000000000000000000" pitchFamily="2" charset="0"/>
              </a:rPr>
              <a:t>Branding über Portal möglich, sichtbar im ft.Shop</a:t>
            </a:r>
          </a:p>
          <a:p>
            <a:r>
              <a:rPr lang="de-AT" dirty="0">
                <a:latin typeface="Roboto" panose="02000000000000000000" pitchFamily="2" charset="0"/>
                <a:ea typeface="Roboto" panose="02000000000000000000" pitchFamily="2" charset="0"/>
              </a:rPr>
              <a:t>Generiert eine Cashbox beim Ausführen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09469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Manuelles Anlegen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-&gt; Konfiguration -&gt; Templates</a:t>
            </a:r>
          </a:p>
          <a:p>
            <a:r>
              <a:rPr lang="de-AT" dirty="0">
                <a:latin typeface="Roboto" panose="02000000000000000000" pitchFamily="2" charset="0"/>
                <a:ea typeface="Roboto" panose="02000000000000000000" pitchFamily="2" charset="0"/>
              </a:rPr>
              <a:t>Template-Content</a:t>
            </a:r>
          </a:p>
          <a:p>
            <a:r>
              <a:rPr lang="de-AT" dirty="0">
                <a:latin typeface="Roboto" panose="02000000000000000000" pitchFamily="2" charset="0"/>
                <a:ea typeface="Roboto" panose="02000000000000000000" pitchFamily="2" charset="0"/>
              </a:rPr>
              <a:t>Freigabeoptionen</a:t>
            </a:r>
          </a:p>
          <a:p>
            <a:r>
              <a:rPr lang="de-AT" dirty="0">
                <a:latin typeface="Roboto" panose="02000000000000000000" pitchFamily="2" charset="0"/>
                <a:ea typeface="Roboto" panose="02000000000000000000" pitchFamily="2" charset="0"/>
              </a:rPr>
              <a:t>Branding für den ft.Shop</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427961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Manuelles Anlegen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Portal -&gt; Shop -&gt; Auschecken -&gt; Cashbox</a:t>
            </a:r>
          </a:p>
          <a:p>
            <a:r>
              <a:rPr lang="de-AT" dirty="0">
                <a:latin typeface="Roboto" panose="02000000000000000000" pitchFamily="2" charset="0"/>
                <a:ea typeface="Roboto" panose="02000000000000000000" pitchFamily="2" charset="0"/>
              </a:rPr>
              <a:t>Surrogation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13</a:t>
            </a:fld>
            <a:endParaRPr lang="de-DE"/>
          </a:p>
        </p:txBody>
      </p:sp>
    </p:spTree>
    <p:extLst>
      <p:ext uri="{BB962C8B-B14F-4D97-AF65-F5344CB8AC3E}">
        <p14:creationId xmlns:p14="http://schemas.microsoft.com/office/powerpoint/2010/main" val="75731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Automatisiertes Ausführen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Aufruf HTTP-API</a:t>
            </a:r>
          </a:p>
          <a:p>
            <a:pPr lvl="1"/>
            <a:r>
              <a:rPr lang="de-AT" dirty="0">
                <a:latin typeface="Roboto" panose="02000000000000000000" pitchFamily="2" charset="0"/>
                <a:ea typeface="Roboto" panose="02000000000000000000" pitchFamily="2" charset="0"/>
              </a:rPr>
              <a:t>Headers: </a:t>
            </a:r>
            <a:r>
              <a:rPr lang="de-AT" dirty="0" err="1">
                <a:latin typeface="Roboto" panose="02000000000000000000" pitchFamily="2" charset="0"/>
                <a:ea typeface="Roboto" panose="02000000000000000000" pitchFamily="2" charset="0"/>
              </a:rPr>
              <a:t>accountid</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accesstoken</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Body: Template (</a:t>
            </a:r>
            <a:r>
              <a:rPr lang="de-AT" dirty="0" err="1">
                <a:latin typeface="Roboto" panose="02000000000000000000" pitchFamily="2" charset="0"/>
                <a:ea typeface="Roboto" panose="02000000000000000000" pitchFamily="2" charset="0"/>
              </a:rPr>
              <a:t>escaped</a:t>
            </a:r>
            <a:r>
              <a:rPr lang="de-AT" dirty="0">
                <a:latin typeface="Roboto" panose="02000000000000000000" pitchFamily="2" charset="0"/>
                <a:ea typeface="Roboto" panose="02000000000000000000" pitchFamily="2" charset="0"/>
              </a:rPr>
              <a:t> JSON String)</a:t>
            </a:r>
          </a:p>
          <a:p>
            <a:pPr lvl="1"/>
            <a:r>
              <a:rPr lang="de-AT" dirty="0">
                <a:latin typeface="Roboto" panose="02000000000000000000" pitchFamily="2" charset="0"/>
                <a:ea typeface="Roboto" panose="02000000000000000000" pitchFamily="2" charset="0"/>
              </a:rPr>
              <a:t>Vordefinierte Parameter über </a:t>
            </a:r>
            <a:r>
              <a:rPr lang="de-AT" dirty="0" err="1">
                <a:latin typeface="Roboto" panose="02000000000000000000" pitchFamily="2" charset="0"/>
                <a:ea typeface="Roboto" panose="02000000000000000000" pitchFamily="2" charset="0"/>
              </a:rPr>
              <a:t>QueryString</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Werte von Variablen über </a:t>
            </a:r>
            <a:r>
              <a:rPr lang="de-AT" dirty="0" err="1">
                <a:latin typeface="Roboto" panose="02000000000000000000" pitchFamily="2" charset="0"/>
                <a:ea typeface="Roboto" panose="02000000000000000000" pitchFamily="2" charset="0"/>
              </a:rPr>
              <a:t>QueryString</a:t>
            </a:r>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Rückgabe: </a:t>
            </a:r>
            <a:r>
              <a:rPr lang="de-AT" dirty="0" err="1">
                <a:latin typeface="Roboto" panose="02000000000000000000" pitchFamily="2" charset="0"/>
                <a:ea typeface="Roboto" panose="02000000000000000000" pitchFamily="2" charset="0"/>
              </a:rPr>
              <a:t>cashboxid</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accesstoken</a:t>
            </a:r>
            <a:r>
              <a:rPr lang="de-AT" dirty="0">
                <a:latin typeface="Roboto" panose="02000000000000000000" pitchFamily="2" charset="0"/>
                <a:ea typeface="Roboto" panose="02000000000000000000" pitchFamily="2" charset="0"/>
              </a:rPr>
              <a:t>, </a:t>
            </a:r>
            <a:r>
              <a:rPr lang="de-AT" dirty="0" err="1">
                <a:latin typeface="Roboto" panose="02000000000000000000" pitchFamily="2" charset="0"/>
                <a:ea typeface="Roboto" panose="02000000000000000000" pitchFamily="2" charset="0"/>
              </a:rPr>
              <a:t>template</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361438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Automatisiertes Ausführen von Templates</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Beispiel mit </a:t>
            </a:r>
            <a:r>
              <a:rPr lang="de-AT" dirty="0" err="1">
                <a:latin typeface="Roboto" panose="02000000000000000000" pitchFamily="2" charset="0"/>
                <a:ea typeface="Roboto" panose="02000000000000000000" pitchFamily="2" charset="0"/>
              </a:rPr>
              <a:t>PowerShell</a:t>
            </a: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15</a:t>
            </a:fld>
            <a:endParaRPr lang="de-DE"/>
          </a:p>
        </p:txBody>
      </p:sp>
      <p:pic>
        <p:nvPicPr>
          <p:cNvPr id="7" name="Picture 6" descr="A screenshot of a cell phone&#10;&#10;Description automatically generated">
            <a:extLst>
              <a:ext uri="{FF2B5EF4-FFF2-40B4-BE49-F238E27FC236}">
                <a16:creationId xmlns:a16="http://schemas.microsoft.com/office/drawing/2014/main" id="{1351DC20-FCB8-0642-8BFC-8C3E455C8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21253"/>
            <a:ext cx="12192000" cy="3133458"/>
          </a:xfrm>
          <a:prstGeom prst="rect">
            <a:avLst/>
          </a:prstGeom>
        </p:spPr>
      </p:pic>
    </p:spTree>
    <p:extLst>
      <p:ext uri="{BB962C8B-B14F-4D97-AF65-F5344CB8AC3E}">
        <p14:creationId xmlns:p14="http://schemas.microsoft.com/office/powerpoint/2010/main" val="390078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Outlets im Portal anlegen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Manuell</a:t>
            </a:r>
          </a:p>
          <a:p>
            <a:r>
              <a:rPr lang="de-AT" dirty="0">
                <a:latin typeface="Roboto" panose="02000000000000000000" pitchFamily="2" charset="0"/>
                <a:ea typeface="Roboto" panose="02000000000000000000" pitchFamily="2" charset="0"/>
              </a:rPr>
              <a:t>Automatisiert über Bulk-Import (CSV Datei)</a:t>
            </a:r>
          </a:p>
          <a:p>
            <a:r>
              <a:rPr lang="de-AT" dirty="0">
                <a:latin typeface="Roboto" panose="02000000000000000000" pitchFamily="2" charset="0"/>
                <a:ea typeface="Roboto" panose="02000000000000000000" pitchFamily="2" charset="0"/>
              </a:rPr>
              <a:t>Outlet-Nummer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16</a:t>
            </a:fld>
            <a:endParaRPr lang="de-DE"/>
          </a:p>
        </p:txBody>
      </p:sp>
    </p:spTree>
    <p:extLst>
      <p:ext uri="{BB962C8B-B14F-4D97-AF65-F5344CB8AC3E}">
        <p14:creationId xmlns:p14="http://schemas.microsoft.com/office/powerpoint/2010/main" val="615248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rPr>
              <a:t>CSV Datei (Bulk-Import + Vorlage für API Aufruf)</a:t>
            </a:r>
          </a:p>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17</a:t>
            </a:fld>
            <a:endParaRPr lang="de-DE"/>
          </a:p>
        </p:txBody>
      </p:sp>
      <p:pic>
        <p:nvPicPr>
          <p:cNvPr id="8" name="Picture 7" descr="A screenshot of a cell phone&#10;&#10;Description automatically generated">
            <a:extLst>
              <a:ext uri="{FF2B5EF4-FFF2-40B4-BE49-F238E27FC236}">
                <a16:creationId xmlns:a16="http://schemas.microsoft.com/office/drawing/2014/main" id="{9D82BCCD-592F-0143-A4F8-1DBB6FDC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9877"/>
            <a:ext cx="12192000" cy="2560728"/>
          </a:xfrm>
          <a:prstGeom prst="rect">
            <a:avLst/>
          </a:prstGeom>
        </p:spPr>
      </p:pic>
    </p:spTree>
    <p:extLst>
      <p:ext uri="{BB962C8B-B14F-4D97-AF65-F5344CB8AC3E}">
        <p14:creationId xmlns:p14="http://schemas.microsoft.com/office/powerpoint/2010/main" val="167864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18</a:t>
            </a:fld>
            <a:endParaRPr lang="de-DE"/>
          </a:p>
        </p:txBody>
      </p:sp>
      <p:pic>
        <p:nvPicPr>
          <p:cNvPr id="7" name="Picture 6">
            <a:extLst>
              <a:ext uri="{FF2B5EF4-FFF2-40B4-BE49-F238E27FC236}">
                <a16:creationId xmlns:a16="http://schemas.microsoft.com/office/drawing/2014/main" id="{DD7D4424-5856-8D42-9C2C-6358997678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1564" y="1040818"/>
            <a:ext cx="11274785" cy="5817182"/>
          </a:xfrm>
          <a:prstGeom prst="rect">
            <a:avLst/>
          </a:prstGeom>
        </p:spPr>
      </p:pic>
    </p:spTree>
    <p:extLst>
      <p:ext uri="{BB962C8B-B14F-4D97-AF65-F5344CB8AC3E}">
        <p14:creationId xmlns:p14="http://schemas.microsoft.com/office/powerpoint/2010/main" val="26603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Ausführen von Templates je Outlet</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r>
              <a:rPr lang="de-DE" dirty="0">
                <a:latin typeface="Roboto" panose="02000000000000000000" pitchFamily="2" charset="0"/>
                <a:ea typeface="Roboto" panose="02000000000000000000" pitchFamily="2" charset="0"/>
              </a:rPr>
              <a:t>Launcher als Nugget-Package</a:t>
            </a:r>
          </a:p>
          <a:p>
            <a:r>
              <a:rPr lang="de-DE" dirty="0">
                <a:latin typeface="Roboto" panose="02000000000000000000" pitchFamily="2" charset="0"/>
                <a:ea typeface="Roboto" panose="02000000000000000000" pitchFamily="2" charset="0"/>
              </a:rPr>
              <a:t>Konfiguration anpassen (</a:t>
            </a:r>
            <a:r>
              <a:rPr lang="de-DE" dirty="0" err="1">
                <a:latin typeface="Roboto" panose="02000000000000000000" pitchFamily="2" charset="0"/>
                <a:ea typeface="Roboto" panose="02000000000000000000" pitchFamily="2" charset="0"/>
              </a:rPr>
              <a:t>cashboxid</a:t>
            </a:r>
            <a:r>
              <a:rPr lang="de-DE" dirty="0">
                <a:latin typeface="Roboto" panose="02000000000000000000" pitchFamily="2" charset="0"/>
                <a:ea typeface="Roboto" panose="02000000000000000000" pitchFamily="2" charset="0"/>
              </a:rPr>
              <a:t>, </a:t>
            </a:r>
            <a:r>
              <a:rPr lang="de-DE" dirty="0" err="1">
                <a:latin typeface="Roboto" panose="02000000000000000000" pitchFamily="2" charset="0"/>
                <a:ea typeface="Roboto" panose="02000000000000000000" pitchFamily="2" charset="0"/>
              </a:rPr>
              <a:t>accesstoken</a:t>
            </a:r>
            <a:r>
              <a:rPr lang="de-DE" dirty="0">
                <a:latin typeface="Roboto" panose="02000000000000000000" pitchFamily="2" charset="0"/>
                <a:ea typeface="Roboto" panose="02000000000000000000" pitchFamily="2" charset="0"/>
              </a:rPr>
              <a:t>)</a:t>
            </a:r>
          </a:p>
          <a:p>
            <a:r>
              <a:rPr lang="de-DE" dirty="0">
                <a:latin typeface="Roboto" panose="02000000000000000000" pitchFamily="2" charset="0"/>
                <a:ea typeface="Roboto" panose="02000000000000000000" pitchFamily="2" charset="0"/>
              </a:rPr>
              <a:t>Ausliefern und Starten</a:t>
            </a: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19</a:t>
            </a:fld>
            <a:endParaRPr lang="de-DE"/>
          </a:p>
        </p:txBody>
      </p:sp>
      <p:pic>
        <p:nvPicPr>
          <p:cNvPr id="7" name="Picture 6">
            <a:extLst>
              <a:ext uri="{FF2B5EF4-FFF2-40B4-BE49-F238E27FC236}">
                <a16:creationId xmlns:a16="http://schemas.microsoft.com/office/drawing/2014/main" id="{1F422E22-0860-E449-B8CB-699930E9299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976" y="3514331"/>
            <a:ext cx="7638969" cy="2510358"/>
          </a:xfrm>
          <a:prstGeom prst="rect">
            <a:avLst/>
          </a:prstGeom>
        </p:spPr>
      </p:pic>
    </p:spTree>
    <p:extLst>
      <p:ext uri="{BB962C8B-B14F-4D97-AF65-F5344CB8AC3E}">
        <p14:creationId xmlns:p14="http://schemas.microsoft.com/office/powerpoint/2010/main" val="94467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panose="02000803050000020004" pitchFamily="2" charset="0"/>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als Rollout Management Tool</a:t>
            </a:r>
          </a:p>
          <a:p>
            <a:r>
              <a:rPr lang="de-AT" dirty="0">
                <a:latin typeface="Roboto" panose="02000000000000000000" pitchFamily="2" charset="0"/>
                <a:ea typeface="Roboto" panose="02000000000000000000" pitchFamily="2" charset="0"/>
              </a:rPr>
              <a:t>Konfiguration und Auslieferung der ft.Middleware</a:t>
            </a:r>
          </a:p>
          <a:p>
            <a:r>
              <a:rPr lang="de-AT" dirty="0">
                <a:latin typeface="Roboto" panose="02000000000000000000" pitchFamily="2" charset="0"/>
                <a:ea typeface="Roboto" panose="02000000000000000000" pitchFamily="2" charset="0"/>
              </a:rPr>
              <a:t>Automatisierungsoptionen</a:t>
            </a:r>
          </a:p>
          <a:p>
            <a:r>
              <a:rPr lang="de-AT" dirty="0">
                <a:latin typeface="Roboto" panose="02000000000000000000" pitchFamily="2" charset="0"/>
                <a:ea typeface="Roboto" panose="02000000000000000000" pitchFamily="2" charset="0"/>
              </a:rPr>
              <a:t>Rollout Szenarien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Hoher Automatisierungsgrad</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Bulk-Import der Outlets</a:t>
            </a:r>
          </a:p>
          <a:p>
            <a:r>
              <a:rPr lang="de-AT" dirty="0">
                <a:latin typeface="Roboto" panose="02000000000000000000" pitchFamily="2" charset="0"/>
                <a:ea typeface="Roboto" panose="02000000000000000000" pitchFamily="2" charset="0"/>
              </a:rPr>
              <a:t>Automatisches Ausführen von Templates</a:t>
            </a:r>
          </a:p>
          <a:p>
            <a:r>
              <a:rPr lang="de-AT" dirty="0">
                <a:latin typeface="Roboto" panose="02000000000000000000" pitchFamily="2" charset="0"/>
                <a:ea typeface="Roboto" panose="02000000000000000000" pitchFamily="2" charset="0"/>
              </a:rPr>
              <a:t>Automatisches Ausliefern des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20</a:t>
            </a:fld>
            <a:endParaRPr lang="de-DE"/>
          </a:p>
        </p:txBody>
      </p:sp>
    </p:spTree>
    <p:extLst>
      <p:ext uri="{BB962C8B-B14F-4D97-AF65-F5344CB8AC3E}">
        <p14:creationId xmlns:p14="http://schemas.microsoft.com/office/powerpoint/2010/main" val="203719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Rollout Szenarien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hlinkClick r:id="rId3"/>
              </a:rPr>
              <a:t>Vorführung anhand der Dokumentation</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2170437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Nächste Schritte</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hlinkClick r:id="rId3"/>
              </a:rPr>
              <a:t>Getting Started für Kassenhändler</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22</a:t>
            </a:fld>
            <a:endParaRPr lang="de-DE"/>
          </a:p>
        </p:txBody>
      </p:sp>
    </p:spTree>
    <p:extLst>
      <p:ext uri="{BB962C8B-B14F-4D97-AF65-F5344CB8AC3E}">
        <p14:creationId xmlns:p14="http://schemas.microsoft.com/office/powerpoint/2010/main" val="4209621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23</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a:t>fiskaltrust gmbh</a:t>
            </a:r>
          </a:p>
          <a:p>
            <a:pPr>
              <a:defRPr/>
            </a:pPr>
            <a:r>
              <a:rPr lang="de-DE" sz="2000">
                <a:solidFill>
                  <a:srgbClr val="00A7CE"/>
                </a:solidFill>
              </a:rPr>
              <a:t>www.fiskaltrust.de</a:t>
            </a:r>
          </a:p>
          <a:p>
            <a:pPr lvl="0"/>
            <a:r>
              <a:rPr lang="de-DE" sz="2000">
                <a:solidFill>
                  <a:schemeClr val="bg2">
                    <a:lumMod val="50000"/>
                  </a:schemeClr>
                </a:solidFill>
              </a:rPr>
              <a:t>        Berlin</a:t>
            </a:r>
          </a:p>
          <a:p>
            <a:pPr lvl="0"/>
            <a:r>
              <a:rPr lang="de-DE" sz="2000">
                <a:solidFill>
                  <a:schemeClr val="bg2">
                    <a:lumMod val="50000"/>
                  </a:schemeClr>
                </a:solidFill>
              </a:rPr>
              <a:t>        Düsseldorf</a:t>
            </a: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info@fiskaltrust.de</a:t>
            </a:r>
          </a:p>
          <a:p>
            <a:r>
              <a:rPr lang="de-DE" sz="2000">
                <a:solidFill>
                  <a:schemeClr val="bg2">
                    <a:lumMod val="50000"/>
                  </a:schemeClr>
                </a:solidFill>
              </a:rPr>
              <a:t>        +49 211 54013 432</a:t>
            </a:r>
          </a:p>
          <a:p>
            <a:endParaRPr lang="de-DE" sz="200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Portal als Rollout Management Tool</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Live Portal und Sandbox Portal zum Testen</a:t>
            </a:r>
          </a:p>
          <a:p>
            <a:r>
              <a:rPr lang="de-AT" dirty="0">
                <a:latin typeface="Roboto" panose="02000000000000000000" pitchFamily="2" charset="0"/>
                <a:ea typeface="Roboto" panose="02000000000000000000" pitchFamily="2" charset="0"/>
              </a:rPr>
              <a:t>Einladung der Kassenbetreiber</a:t>
            </a:r>
          </a:p>
          <a:p>
            <a:r>
              <a:rPr lang="de-AT" dirty="0">
                <a:latin typeface="Roboto" panose="02000000000000000000" pitchFamily="2" charset="0"/>
                <a:ea typeface="Roboto" panose="02000000000000000000" pitchFamily="2" charset="0"/>
              </a:rPr>
              <a:t>Vorbereitung der Konfiguration (Cashbox)</a:t>
            </a:r>
          </a:p>
          <a:p>
            <a:r>
              <a:rPr lang="de-AT" dirty="0">
                <a:latin typeface="Roboto" panose="02000000000000000000" pitchFamily="2" charset="0"/>
                <a:ea typeface="Roboto" panose="02000000000000000000" pitchFamily="2" charset="0"/>
              </a:rPr>
              <a:t>Download der ft.Middleware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3</a:t>
            </a:fld>
            <a:endParaRPr lang="de-DE"/>
          </a:p>
        </p:txBody>
      </p:sp>
    </p:spTree>
    <p:extLst>
      <p:ext uri="{BB962C8B-B14F-4D97-AF65-F5344CB8AC3E}">
        <p14:creationId xmlns:p14="http://schemas.microsoft.com/office/powerpoint/2010/main" val="278193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Einladung der Kassenbetreiber</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4</a:t>
            </a:fld>
            <a:endParaRPr lang="de-DE"/>
          </a:p>
        </p:txBody>
      </p:sp>
      <p:graphicFrame>
        <p:nvGraphicFramePr>
          <p:cNvPr id="7" name="Diagramm 8">
            <a:extLst>
              <a:ext uri="{FF2B5EF4-FFF2-40B4-BE49-F238E27FC236}">
                <a16:creationId xmlns:a16="http://schemas.microsoft.com/office/drawing/2014/main" id="{81406C4D-0D8B-B740-B39D-21FFA6B8C385}"/>
              </a:ext>
            </a:extLst>
          </p:cNvPr>
          <p:cNvGraphicFramePr>
            <a:graphicFrameLocks/>
          </p:cNvGraphicFramePr>
          <p:nvPr>
            <p:extLst>
              <p:ext uri="{D42A27DB-BD31-4B8C-83A1-F6EECF244321}">
                <p14:modId xmlns:p14="http://schemas.microsoft.com/office/powerpoint/2010/main" val="2998114256"/>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Vorbereitung der Konfiguration (Cashbox)</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5</a:t>
            </a:fld>
            <a:endParaRPr lang="de-DE"/>
          </a:p>
        </p:txBody>
      </p:sp>
      <p:pic>
        <p:nvPicPr>
          <p:cNvPr id="10" name="Picture 9" descr="A screenshot of a cell phone&#10;&#10;Description automatically generated">
            <a:extLst>
              <a:ext uri="{FF2B5EF4-FFF2-40B4-BE49-F238E27FC236}">
                <a16:creationId xmlns:a16="http://schemas.microsoft.com/office/drawing/2014/main" id="{BF5D6A97-8909-2144-AD64-A00807299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120900"/>
            <a:ext cx="10490200" cy="3530600"/>
          </a:xfrm>
          <a:prstGeom prst="rect">
            <a:avLst/>
          </a:prstGeom>
        </p:spPr>
      </p:pic>
    </p:spTree>
    <p:extLst>
      <p:ext uri="{BB962C8B-B14F-4D97-AF65-F5344CB8AC3E}">
        <p14:creationId xmlns:p14="http://schemas.microsoft.com/office/powerpoint/2010/main" val="318426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Vorbereitung der Konfiguration (Cashbox)</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Anlegen und konfigurieren der Queue</a:t>
            </a:r>
          </a:p>
          <a:p>
            <a:r>
              <a:rPr lang="de-AT" dirty="0">
                <a:latin typeface="Roboto" panose="02000000000000000000" pitchFamily="2" charset="0"/>
                <a:ea typeface="Roboto" panose="02000000000000000000" pitchFamily="2" charset="0"/>
              </a:rPr>
              <a:t>Anlegen und konfigurieren der SCU</a:t>
            </a:r>
          </a:p>
          <a:p>
            <a:r>
              <a:rPr lang="de-AT" dirty="0">
                <a:latin typeface="Roboto" panose="02000000000000000000" pitchFamily="2" charset="0"/>
                <a:ea typeface="Roboto" panose="02000000000000000000" pitchFamily="2" charset="0"/>
              </a:rPr>
              <a:t>Verknüpfen der Queue mit der SCU</a:t>
            </a:r>
          </a:p>
          <a:p>
            <a:r>
              <a:rPr lang="de-AT" dirty="0">
                <a:latin typeface="Roboto" panose="02000000000000000000" pitchFamily="2" charset="0"/>
                <a:ea typeface="Roboto" panose="02000000000000000000" pitchFamily="2" charset="0"/>
              </a:rPr>
              <a:t>Erstellen und konfigurieren der Cashbox</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6</a:t>
            </a:fld>
            <a:endParaRPr lang="de-DE"/>
          </a:p>
        </p:txBody>
      </p:sp>
    </p:spTree>
    <p:extLst>
      <p:ext uri="{BB962C8B-B14F-4D97-AF65-F5344CB8AC3E}">
        <p14:creationId xmlns:p14="http://schemas.microsoft.com/office/powerpoint/2010/main" val="198161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Download der ft.Middleware (Launcher)</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„Rebuild configuration“</a:t>
            </a:r>
          </a:p>
          <a:p>
            <a:r>
              <a:rPr lang="de-AT" dirty="0">
                <a:latin typeface="Roboto" panose="02000000000000000000" pitchFamily="2" charset="0"/>
                <a:ea typeface="Roboto" panose="02000000000000000000" pitchFamily="2" charset="0"/>
              </a:rPr>
              <a:t>Download des Launcher</a:t>
            </a:r>
          </a:p>
          <a:p>
            <a:r>
              <a:rPr lang="de-AT" dirty="0">
                <a:latin typeface="Roboto" panose="02000000000000000000" pitchFamily="2" charset="0"/>
                <a:ea typeface="Roboto" panose="02000000000000000000" pitchFamily="2" charset="0"/>
              </a:rPr>
              <a:t>Installation und Starten des 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192348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Automatisierungsoptionen</a:t>
            </a:r>
            <a:endParaRPr lang="de-AT" dirty="0">
              <a:latin typeface="Klavika"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Massenupdate der Cashboxen</a:t>
            </a:r>
          </a:p>
          <a:p>
            <a:r>
              <a:rPr lang="de-AT" dirty="0">
                <a:latin typeface="Roboto" panose="02000000000000000000" pitchFamily="2" charset="0"/>
                <a:ea typeface="Roboto" panose="02000000000000000000" pitchFamily="2" charset="0"/>
              </a:rPr>
              <a:t>Templating zum Erstellen von Cashboxen</a:t>
            </a:r>
          </a:p>
          <a:p>
            <a:r>
              <a:rPr lang="de-AT" dirty="0">
                <a:latin typeface="Roboto" panose="02000000000000000000" pitchFamily="2" charset="0"/>
                <a:ea typeface="Roboto" panose="02000000000000000000" pitchFamily="2" charset="0"/>
              </a:rPr>
              <a:t>Bulk-Import der Standorte</a:t>
            </a:r>
          </a:p>
          <a:p>
            <a:r>
              <a:rPr lang="de-AT" dirty="0">
                <a:latin typeface="Roboto" panose="02000000000000000000" pitchFamily="2" charset="0"/>
                <a:ea typeface="Roboto" panose="02000000000000000000" pitchFamily="2" charset="0"/>
              </a:rPr>
              <a:t>Automatisierte Auslieferung der Middleware</a:t>
            </a:r>
          </a:p>
          <a:p>
            <a:r>
              <a:rPr lang="de-AT" dirty="0">
                <a:latin typeface="Roboto" panose="02000000000000000000" pitchFamily="2" charset="0"/>
                <a:ea typeface="Roboto" panose="02000000000000000000" pitchFamily="2" charset="0"/>
              </a:rPr>
              <a:t>Hoher Automatisierungsgrad</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315264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panose="02000803050000020004" pitchFamily="2" charset="0"/>
              </a:rPr>
              <a:t>Massenupdate der Cashboxen</a:t>
            </a:r>
            <a:endParaRPr lang="de-AT" dirty="0">
              <a:latin typeface="Klavika"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24.09.20</a:t>
            </a:fld>
            <a:r>
              <a:rPr lang="de-DE"/>
              <a:t> - Folie </a:t>
            </a:r>
            <a:fld id="{4D3E4D3B-16BA-4843-8361-4E45D113E984}" type="slidenum">
              <a:rPr lang="de-DE" smtClean="0"/>
              <a:pPr/>
              <a:t>9</a:t>
            </a:fld>
            <a:endParaRPr lang="de-DE"/>
          </a:p>
        </p:txBody>
      </p:sp>
      <p:pic>
        <p:nvPicPr>
          <p:cNvPr id="7" name="Picture 6" descr="A screenshot of a cell phone&#10;&#10;Description automatically generated">
            <a:extLst>
              <a:ext uri="{FF2B5EF4-FFF2-40B4-BE49-F238E27FC236}">
                <a16:creationId xmlns:a16="http://schemas.microsoft.com/office/drawing/2014/main" id="{C717F9DD-0039-3B41-A54F-6F6F75DF0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03554"/>
            <a:ext cx="12192000" cy="4402327"/>
          </a:xfrm>
          <a:prstGeom prst="rect">
            <a:avLst/>
          </a:prstGeom>
        </p:spPr>
      </p:pic>
    </p:spTree>
    <p:extLst>
      <p:ext uri="{BB962C8B-B14F-4D97-AF65-F5344CB8AC3E}">
        <p14:creationId xmlns:p14="http://schemas.microsoft.com/office/powerpoint/2010/main" val="15028275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2.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94</TotalTime>
  <Words>1737</Words>
  <Application>Microsoft Macintosh PowerPoint</Application>
  <PresentationFormat>Widescreen</PresentationFormat>
  <Paragraphs>258</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Klavika</vt:lpstr>
      <vt:lpstr>Roboto</vt:lpstr>
      <vt:lpstr>Roboto Slab</vt:lpstr>
      <vt:lpstr>Roboto Slab light</vt:lpstr>
      <vt:lpstr>Office</vt:lpstr>
      <vt:lpstr>fiskaltrust für Kassenhändler</vt:lpstr>
      <vt:lpstr>Agenda</vt:lpstr>
      <vt:lpstr>Portal als Rollout Management Tool</vt:lpstr>
      <vt:lpstr>Einladung der Kassenbetreiber</vt:lpstr>
      <vt:lpstr>Vorbereitung der Konfiguration (Cashbox)</vt:lpstr>
      <vt:lpstr>Vorbereitung der Konfiguration (Cashbox)</vt:lpstr>
      <vt:lpstr>Download der ft.Middleware (Launcher)</vt:lpstr>
      <vt:lpstr>Automatisierungsoptionen</vt:lpstr>
      <vt:lpstr>Massenupdate der Cashboxen</vt:lpstr>
      <vt:lpstr>Templating zum Erstellen von Cashboxen</vt:lpstr>
      <vt:lpstr>Templating zum Erstellen von Cashboxen</vt:lpstr>
      <vt:lpstr>Manuelles Anlegen von Templates</vt:lpstr>
      <vt:lpstr>Manuelles Anlegen von Templates</vt:lpstr>
      <vt:lpstr>Automatisiertes Ausführen von Templates</vt:lpstr>
      <vt:lpstr>Automatisiertes Ausführen von Templates</vt:lpstr>
      <vt:lpstr>Outlets im Portal anlegen</vt:lpstr>
      <vt:lpstr>Ausführen von Templates je Outlet</vt:lpstr>
      <vt:lpstr>Ausführen von Templates je Outlet</vt:lpstr>
      <vt:lpstr>Ausführen von Templates je Outlet</vt:lpstr>
      <vt:lpstr>Hoher Automatisierungsgrad</vt:lpstr>
      <vt:lpstr>Rollout Szenarien</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57</cp:revision>
  <dcterms:created xsi:type="dcterms:W3CDTF">2020-01-03T15:29:44Z</dcterms:created>
  <dcterms:modified xsi:type="dcterms:W3CDTF">2020-09-24T16:23:20Z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