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296" r:id="rId16"/>
    <p:sldId id="30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296"/>
            <p14:sldId id="30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E"/>
    <a:srgbClr val="008DA4"/>
    <a:srgbClr val="FFB100"/>
    <a:srgbClr val="00A7CF"/>
    <a:srgbClr val="BCA3CE"/>
    <a:srgbClr val="FF9900"/>
    <a:srgbClr val="00B0CE"/>
    <a:srgbClr val="009EB8"/>
    <a:srgbClr val="0072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86395" autoAdjust="0"/>
  </p:normalViewPr>
  <p:slideViewPr>
    <p:cSldViewPr snapToGrid="0">
      <p:cViewPr varScale="1">
        <p:scale>
          <a:sx n="88" d="100"/>
          <a:sy n="88" d="100"/>
        </p:scale>
        <p:origin x="192" y="64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de-DE" noProof="0" dirty="0"/>
            <a:t>PosSystem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de-DE" noProof="0" dirty="0"/>
            <a:t>Händler 1</a:t>
          </a:r>
        </a:p>
      </dgm:t>
    </dgm:pt>
    <dgm:pt modelId="{9D4B5DBD-CB9C-4FB4-AAA6-979D46D6684A}" type="parTrans" cxnId="{C4500742-DF8F-4517-8A5F-102B00E77012}">
      <dgm:prSet/>
      <dgm:spPr/>
      <dgm:t>
        <a:bodyPr/>
        <a:lstStyle/>
        <a:p>
          <a:endParaRPr lang="de-DE"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de-DE" noProof="0" dirty="0"/>
            <a:t>Betreiber 1</a:t>
          </a:r>
        </a:p>
      </dgm:t>
    </dgm:pt>
    <dgm:pt modelId="{0DF6DED7-5192-46F3-976D-838BE73AB713}" type="parTrans" cxnId="{8D998158-EBD4-42F5-98E1-A69E9366D652}">
      <dgm:prSet/>
      <dgm:spPr/>
      <dgm:t>
        <a:bodyPr/>
        <a:lstStyle/>
        <a:p>
          <a:endParaRPr lang="de-DE"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de-DE" noProof="0" dirty="0"/>
            <a:t>Betreiber 2</a:t>
          </a:r>
        </a:p>
      </dgm:t>
    </dgm:pt>
    <dgm:pt modelId="{50DDEC0C-6225-49E4-9435-2892A959F271}" type="parTrans" cxnId="{4220A49C-03E2-4145-AAD7-FA6F074A93D6}">
      <dgm:prSet/>
      <dgm:spPr/>
      <dgm:t>
        <a:bodyPr/>
        <a:lstStyle/>
        <a:p>
          <a:endParaRPr lang="de-DE"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de-DE" noProof="0" dirty="0"/>
            <a:t>Händler 2</a:t>
          </a:r>
        </a:p>
      </dgm:t>
    </dgm:pt>
    <dgm:pt modelId="{26127BF6-3D13-4828-AFE0-E15425FA8684}" type="parTrans" cxnId="{88EBF330-6F30-4914-87D3-A7B4EB21211D}">
      <dgm:prSet/>
      <dgm:spPr/>
      <dgm:t>
        <a:bodyPr/>
        <a:lstStyle/>
        <a:p>
          <a:endParaRPr lang="de-DE"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de-DE" noProof="0" dirty="0"/>
            <a:t>Betreiber 3</a:t>
          </a:r>
        </a:p>
      </dgm:t>
    </dgm:pt>
    <dgm:pt modelId="{75E9BAA1-7697-41F9-9D69-D44BBB192BF4}" type="parTrans" cxnId="{E95FDE10-C55F-460A-965E-94DB8241EA62}">
      <dgm:prSet/>
      <dgm:spPr/>
      <dgm:t>
        <a:bodyPr/>
        <a:lstStyle/>
        <a:p>
          <a:endParaRPr lang="de-DE"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de-DE" noProof="0" dirty="0"/>
            <a:t>Kassenhersteller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de-DE" noProof="0" dirty="0"/>
            <a:t>Kassenhändler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de-DE" noProof="0" dirty="0"/>
            <a:t>Kassenbetreiber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de-DE" noProof="0" dirty="0"/>
            <a:t>Betreiber 4</a:t>
          </a:r>
        </a:p>
      </dgm:t>
    </dgm:pt>
    <dgm:pt modelId="{86256DAC-6B50-48EE-8E6D-4682846CC9BA}" type="parTrans" cxnId="{87F4757F-0E90-4ACD-B1C0-B85D3802CE53}">
      <dgm:prSet/>
      <dgm:spPr/>
      <dgm:t>
        <a:bodyPr/>
        <a:lstStyle/>
        <a:p>
          <a:endParaRPr lang="de-DE"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de-DE" noProof="0" dirty="0"/>
            <a:t>CashBox41</a:t>
          </a:r>
          <a:br>
            <a:rPr lang="de-DE" noProof="0" dirty="0"/>
          </a:br>
          <a:r>
            <a:rPr lang="de-DE" noProof="0" dirty="0"/>
            <a:t> (a-trust TSTE)</a:t>
          </a:r>
        </a:p>
      </dgm:t>
    </dgm:pt>
    <dgm:pt modelId="{A5B7A9E9-3757-43B8-BF1F-DEE0FC47105D}" type="parTrans" cxnId="{A7E3BFD4-85A6-4AC2-AABA-C11EE5654E33}">
      <dgm:prSet/>
      <dgm:spPr/>
      <dgm:t>
        <a:bodyPr/>
        <a:lstStyle/>
        <a:p>
          <a:endParaRPr lang="de-DE"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de-DE" noProof="0" dirty="0"/>
            <a:t>CashBox11 (Swissbit TSE)</a:t>
          </a:r>
        </a:p>
      </dgm:t>
    </dgm:pt>
    <dgm:pt modelId="{CC23981C-F92C-42AD-8DA4-AE4B7990CF7E}" type="parTrans" cxnId="{43958AAB-7298-4C0B-8420-B89E69B8159A}">
      <dgm:prSet/>
      <dgm:spPr/>
      <dgm:t>
        <a:bodyPr/>
        <a:lstStyle/>
        <a:p>
          <a:endParaRPr lang="de-DE"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de-DE" noProof="0" dirty="0"/>
            <a:t>CashBox21</a:t>
          </a:r>
          <a:br>
            <a:rPr lang="de-DE" noProof="0" dirty="0"/>
          </a:br>
          <a:r>
            <a:rPr lang="de-DE" noProof="0" dirty="0"/>
            <a:t>(Cryptovision TSE)</a:t>
          </a:r>
        </a:p>
      </dgm:t>
    </dgm:pt>
    <dgm:pt modelId="{31B9B58C-F89D-4B88-A80E-50913EC35ABA}" type="parTrans" cxnId="{E226C31F-F458-445B-B8CC-70A2D8F4224F}">
      <dgm:prSet/>
      <dgm:spPr/>
      <dgm:t>
        <a:bodyPr/>
        <a:lstStyle/>
        <a:p>
          <a:endParaRPr lang="de-DE"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de-DE" noProof="0" dirty="0"/>
            <a:t>CashBox22</a:t>
          </a:r>
          <a:br>
            <a:rPr lang="de-DE" noProof="0" dirty="0"/>
          </a:br>
          <a:r>
            <a:rPr lang="de-DE" noProof="0" dirty="0"/>
            <a:t>(Diebold-Nixdorf TSE)</a:t>
          </a:r>
        </a:p>
      </dgm:t>
    </dgm:pt>
    <dgm:pt modelId="{A4A34996-CC96-449F-829D-D317AA4C8DF4}" type="parTrans" cxnId="{3E232159-66DF-491E-9700-FE88C856AC8E}">
      <dgm:prSet/>
      <dgm:spPr/>
      <dgm:t>
        <a:bodyPr/>
        <a:lstStyle/>
        <a:p>
          <a:endParaRPr lang="de-DE"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de-DE" noProof="0" dirty="0"/>
            <a:t>CashBox31</a:t>
          </a:r>
          <a:br>
            <a:rPr lang="de-DE" noProof="0" dirty="0"/>
          </a:br>
          <a:r>
            <a:rPr lang="de-DE" noProof="0" dirty="0"/>
            <a:t>(fiskaly TSE)</a:t>
          </a:r>
        </a:p>
      </dgm:t>
    </dgm:pt>
    <dgm:pt modelId="{6EBE2D93-55C8-40D4-BBE5-E6D16DB4F7A6}" type="parTrans" cxnId="{00E268D2-2B92-4E00-8244-AD5552017E6E}">
      <dgm:prSet/>
      <dgm:spPr/>
      <dgm:t>
        <a:bodyPr/>
        <a:lstStyle/>
        <a:p>
          <a:endParaRPr lang="de-DE"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de-DE" noProof="0" dirty="0"/>
            <a:t>CashBox32 (Epson TSE)</a:t>
          </a:r>
        </a:p>
      </dgm:t>
    </dgm:pt>
    <dgm:pt modelId="{C9A1D3E0-E3C8-48BD-BAA1-4C0FFE8125CE}" type="parTrans" cxnId="{9A3B9AC6-26B7-4D9F-A894-4BCBFF28571A}">
      <dgm:prSet/>
      <dgm:spPr/>
      <dgm:t>
        <a:bodyPr/>
        <a:lstStyle/>
        <a:p>
          <a:endParaRPr lang="de-DE"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de-DE" noProof="0" dirty="0"/>
            <a:t>Standort</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dirty="0"/>
            <a:t>Hersteller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D690E6B1-ED93-4978-AC10-25C06B709E1D}">
      <dgm:prSet phldrT="[Text]"/>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GB"/>
        </a:p>
      </dgm:t>
    </dgm:pt>
    <dgm:pt modelId="{20741808-44F9-9443-B020-C2DBEB25E341}">
      <dgm:prSet phldrT="[Text]"/>
      <dgm:spPr/>
      <dgm:t>
        <a:bodyPr/>
        <a:lstStyle/>
        <a:p>
          <a:r>
            <a:rPr lang="de-DE" dirty="0"/>
            <a:t>csv-file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GB"/>
        </a:p>
      </dgm:t>
    </dgm:pt>
    <dgm:pt modelId="{1B3290C7-72D7-4746-9957-7044F630C828}">
      <dgm:prSet phldrT="[Text]"/>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553970"/>
          <a:ext cx="11080749" cy="802921"/>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lang="de-DE" sz="2800" kern="1200" noProof="0" dirty="0"/>
            <a:t>Standort</a:t>
          </a:r>
        </a:p>
      </dsp:txBody>
      <dsp:txXfrm>
        <a:off x="0" y="3553970"/>
        <a:ext cx="3324225" cy="802921"/>
      </dsp:txXfrm>
    </dsp:sp>
    <dsp:sp modelId="{599EC7A2-D025-460C-842C-0F11618A7DA2}">
      <dsp:nvSpPr>
        <dsp:cNvPr id="0" name=""/>
        <dsp:cNvSpPr/>
      </dsp:nvSpPr>
      <dsp:spPr>
        <a:xfrm>
          <a:off x="0" y="2617228"/>
          <a:ext cx="11080749" cy="802921"/>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lang="de-DE" sz="2800" kern="1200" noProof="0" dirty="0"/>
            <a:t>Kassenbetreiber</a:t>
          </a:r>
        </a:p>
      </dsp:txBody>
      <dsp:txXfrm>
        <a:off x="0" y="2617228"/>
        <a:ext cx="3324225" cy="802921"/>
      </dsp:txXfrm>
    </dsp:sp>
    <dsp:sp modelId="{1DE8B0B1-D863-472F-9FA5-2ABE2316C376}">
      <dsp:nvSpPr>
        <dsp:cNvPr id="0" name=""/>
        <dsp:cNvSpPr/>
      </dsp:nvSpPr>
      <dsp:spPr>
        <a:xfrm>
          <a:off x="0" y="1680486"/>
          <a:ext cx="11080749" cy="802921"/>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lang="de-DE" sz="2800" kern="1200" noProof="0" dirty="0"/>
            <a:t>Kassenhändler</a:t>
          </a:r>
        </a:p>
      </dsp:txBody>
      <dsp:txXfrm>
        <a:off x="0" y="1680486"/>
        <a:ext cx="3324225" cy="802921"/>
      </dsp:txXfrm>
    </dsp:sp>
    <dsp:sp modelId="{C8849357-154D-4C6F-A755-6FFE34A7B3F5}">
      <dsp:nvSpPr>
        <dsp:cNvPr id="0" name=""/>
        <dsp:cNvSpPr/>
      </dsp:nvSpPr>
      <dsp:spPr>
        <a:xfrm>
          <a:off x="0" y="697119"/>
          <a:ext cx="11080749" cy="802921"/>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lang="de-DE" sz="2800" kern="1200" noProof="0" dirty="0"/>
            <a:t>Kassenhersteller</a:t>
          </a:r>
        </a:p>
      </dsp:txBody>
      <dsp:txXfrm>
        <a:off x="0" y="697119"/>
        <a:ext cx="3324225" cy="802921"/>
      </dsp:txXfrm>
    </dsp:sp>
    <dsp:sp modelId="{9DF05028-9C79-44A6-B539-EA799B590245}">
      <dsp:nvSpPr>
        <dsp:cNvPr id="0" name=""/>
        <dsp:cNvSpPr/>
      </dsp:nvSpPr>
      <dsp:spPr>
        <a:xfrm>
          <a:off x="6589854" y="810655"/>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PosSystem</a:t>
          </a:r>
        </a:p>
      </dsp:txBody>
      <dsp:txXfrm>
        <a:off x="6609451" y="830252"/>
        <a:ext cx="964457" cy="629907"/>
      </dsp:txXfrm>
    </dsp:sp>
    <dsp:sp modelId="{6EA8E6A9-46AA-4831-9DAC-0263F933A90E}">
      <dsp:nvSpPr>
        <dsp:cNvPr id="0" name=""/>
        <dsp:cNvSpPr/>
      </dsp:nvSpPr>
      <dsp:spPr>
        <a:xfrm>
          <a:off x="4808371" y="1479756"/>
          <a:ext cx="2283308" cy="267640"/>
        </a:xfrm>
        <a:custGeom>
          <a:avLst/>
          <a:gdLst/>
          <a:ahLst/>
          <a:cxnLst/>
          <a:rect l="0" t="0" r="0" b="0"/>
          <a:pathLst>
            <a:path>
              <a:moveTo>
                <a:pt x="2283308" y="0"/>
              </a:moveTo>
              <a:lnTo>
                <a:pt x="2283308" y="133820"/>
              </a:lnTo>
              <a:lnTo>
                <a:pt x="0" y="133820"/>
              </a:lnTo>
              <a:lnTo>
                <a:pt x="0" y="2676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306545" y="1747396"/>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1</a:t>
          </a:r>
        </a:p>
      </dsp:txBody>
      <dsp:txXfrm>
        <a:off x="4326142" y="1766993"/>
        <a:ext cx="964457" cy="629907"/>
      </dsp:txXfrm>
    </dsp:sp>
    <dsp:sp modelId="{B8F1E1C1-1E37-4104-A383-7A7B9EE527EC}">
      <dsp:nvSpPr>
        <dsp:cNvPr id="0" name=""/>
        <dsp:cNvSpPr/>
      </dsp:nvSpPr>
      <dsp:spPr>
        <a:xfrm>
          <a:off x="3829811" y="2416498"/>
          <a:ext cx="978560" cy="267640"/>
        </a:xfrm>
        <a:custGeom>
          <a:avLst/>
          <a:gdLst/>
          <a:ahLst/>
          <a:cxnLst/>
          <a:rect l="0" t="0" r="0" b="0"/>
          <a:pathLst>
            <a:path>
              <a:moveTo>
                <a:pt x="978560" y="0"/>
              </a:moveTo>
              <a:lnTo>
                <a:pt x="978560" y="133820"/>
              </a:lnTo>
              <a:lnTo>
                <a:pt x="0" y="133820"/>
              </a:lnTo>
              <a:lnTo>
                <a:pt x="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327985" y="2684138"/>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1</a:t>
          </a:r>
        </a:p>
      </dsp:txBody>
      <dsp:txXfrm>
        <a:off x="3347582" y="2703735"/>
        <a:ext cx="964457" cy="629907"/>
      </dsp:txXfrm>
    </dsp:sp>
    <dsp:sp modelId="{90010041-8D0C-42AE-BF61-B8EE3A6C6603}">
      <dsp:nvSpPr>
        <dsp:cNvPr id="0" name=""/>
        <dsp:cNvSpPr/>
      </dsp:nvSpPr>
      <dsp:spPr>
        <a:xfrm>
          <a:off x="3784091" y="3353240"/>
          <a:ext cx="91440" cy="267640"/>
        </a:xfrm>
        <a:custGeom>
          <a:avLst/>
          <a:gdLst/>
          <a:ahLst/>
          <a:cxnLst/>
          <a:rect l="0" t="0" r="0" b="0"/>
          <a:pathLst>
            <a:path>
              <a:moveTo>
                <a:pt x="45720" y="0"/>
              </a:moveTo>
              <a:lnTo>
                <a:pt x="4572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327985" y="3620880"/>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CashBox11 (Swissbit TSE)</a:t>
          </a:r>
        </a:p>
      </dsp:txBody>
      <dsp:txXfrm>
        <a:off x="3347582" y="3640477"/>
        <a:ext cx="964457" cy="629907"/>
      </dsp:txXfrm>
    </dsp:sp>
    <dsp:sp modelId="{A394A375-99C7-430F-919D-3365A866BC9B}">
      <dsp:nvSpPr>
        <dsp:cNvPr id="0" name=""/>
        <dsp:cNvSpPr/>
      </dsp:nvSpPr>
      <dsp:spPr>
        <a:xfrm>
          <a:off x="4808371" y="2416498"/>
          <a:ext cx="978560" cy="267640"/>
        </a:xfrm>
        <a:custGeom>
          <a:avLst/>
          <a:gdLst/>
          <a:ahLst/>
          <a:cxnLst/>
          <a:rect l="0" t="0" r="0" b="0"/>
          <a:pathLst>
            <a:path>
              <a:moveTo>
                <a:pt x="0" y="0"/>
              </a:moveTo>
              <a:lnTo>
                <a:pt x="0" y="133820"/>
              </a:lnTo>
              <a:lnTo>
                <a:pt x="978560" y="133820"/>
              </a:lnTo>
              <a:lnTo>
                <a:pt x="97856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285106" y="2684138"/>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2</a:t>
          </a:r>
        </a:p>
      </dsp:txBody>
      <dsp:txXfrm>
        <a:off x="5304703" y="2703735"/>
        <a:ext cx="964457" cy="629907"/>
      </dsp:txXfrm>
    </dsp:sp>
    <dsp:sp modelId="{776D28A1-896A-4837-843B-9D58F4EC836B}">
      <dsp:nvSpPr>
        <dsp:cNvPr id="0" name=""/>
        <dsp:cNvSpPr/>
      </dsp:nvSpPr>
      <dsp:spPr>
        <a:xfrm>
          <a:off x="5134558" y="3353240"/>
          <a:ext cx="652373" cy="267640"/>
        </a:xfrm>
        <a:custGeom>
          <a:avLst/>
          <a:gdLst/>
          <a:ahLst/>
          <a:cxnLst/>
          <a:rect l="0" t="0" r="0" b="0"/>
          <a:pathLst>
            <a:path>
              <a:moveTo>
                <a:pt x="652373" y="0"/>
              </a:moveTo>
              <a:lnTo>
                <a:pt x="652373" y="133820"/>
              </a:lnTo>
              <a:lnTo>
                <a:pt x="0" y="133820"/>
              </a:lnTo>
              <a:lnTo>
                <a:pt x="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632732" y="3620880"/>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CashBox21</a:t>
          </a:r>
          <a:br>
            <a:rPr lang="de-DE" sz="1200" kern="1200" noProof="0" dirty="0"/>
          </a:br>
          <a:r>
            <a:rPr lang="de-DE" sz="1200" kern="1200" noProof="0" dirty="0"/>
            <a:t>(Cryptovision TSE)</a:t>
          </a:r>
        </a:p>
      </dsp:txBody>
      <dsp:txXfrm>
        <a:off x="4652329" y="3640477"/>
        <a:ext cx="964457" cy="629907"/>
      </dsp:txXfrm>
    </dsp:sp>
    <dsp:sp modelId="{5B6A780A-B50D-4544-B4A4-40B578FF58AE}">
      <dsp:nvSpPr>
        <dsp:cNvPr id="0" name=""/>
        <dsp:cNvSpPr/>
      </dsp:nvSpPr>
      <dsp:spPr>
        <a:xfrm>
          <a:off x="5786932" y="3353240"/>
          <a:ext cx="652373" cy="267640"/>
        </a:xfrm>
        <a:custGeom>
          <a:avLst/>
          <a:gdLst/>
          <a:ahLst/>
          <a:cxnLst/>
          <a:rect l="0" t="0" r="0" b="0"/>
          <a:pathLst>
            <a:path>
              <a:moveTo>
                <a:pt x="0" y="0"/>
              </a:moveTo>
              <a:lnTo>
                <a:pt x="0" y="133820"/>
              </a:lnTo>
              <a:lnTo>
                <a:pt x="652373" y="133820"/>
              </a:lnTo>
              <a:lnTo>
                <a:pt x="652373"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937480" y="3620880"/>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CashBox22</a:t>
          </a:r>
          <a:br>
            <a:rPr lang="de-DE" sz="1200" kern="1200" noProof="0" dirty="0"/>
          </a:br>
          <a:r>
            <a:rPr lang="de-DE" sz="1200" kern="1200" noProof="0" dirty="0"/>
            <a:t>(Diebold-Nixdorf TSE)</a:t>
          </a:r>
        </a:p>
      </dsp:txBody>
      <dsp:txXfrm>
        <a:off x="5957077" y="3640477"/>
        <a:ext cx="964457" cy="629907"/>
      </dsp:txXfrm>
    </dsp:sp>
    <dsp:sp modelId="{E1441E74-DFF0-4FDD-A87B-5C7D3F8CB9C1}">
      <dsp:nvSpPr>
        <dsp:cNvPr id="0" name=""/>
        <dsp:cNvSpPr/>
      </dsp:nvSpPr>
      <dsp:spPr>
        <a:xfrm>
          <a:off x="7091679" y="1479756"/>
          <a:ext cx="2283308" cy="267640"/>
        </a:xfrm>
        <a:custGeom>
          <a:avLst/>
          <a:gdLst/>
          <a:ahLst/>
          <a:cxnLst/>
          <a:rect l="0" t="0" r="0" b="0"/>
          <a:pathLst>
            <a:path>
              <a:moveTo>
                <a:pt x="0" y="0"/>
              </a:moveTo>
              <a:lnTo>
                <a:pt x="0" y="133820"/>
              </a:lnTo>
              <a:lnTo>
                <a:pt x="2283308" y="133820"/>
              </a:lnTo>
              <a:lnTo>
                <a:pt x="2283308" y="2676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873162" y="1747396"/>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2</a:t>
          </a:r>
        </a:p>
      </dsp:txBody>
      <dsp:txXfrm>
        <a:off x="8892759" y="1766993"/>
        <a:ext cx="964457" cy="629907"/>
      </dsp:txXfrm>
    </dsp:sp>
    <dsp:sp modelId="{17ECFE45-BF85-496C-86A5-FCE9FDF1B031}">
      <dsp:nvSpPr>
        <dsp:cNvPr id="0" name=""/>
        <dsp:cNvSpPr/>
      </dsp:nvSpPr>
      <dsp:spPr>
        <a:xfrm>
          <a:off x="8396427" y="2416498"/>
          <a:ext cx="978560" cy="267640"/>
        </a:xfrm>
        <a:custGeom>
          <a:avLst/>
          <a:gdLst/>
          <a:ahLst/>
          <a:cxnLst/>
          <a:rect l="0" t="0" r="0" b="0"/>
          <a:pathLst>
            <a:path>
              <a:moveTo>
                <a:pt x="978560" y="0"/>
              </a:moveTo>
              <a:lnTo>
                <a:pt x="978560" y="133820"/>
              </a:lnTo>
              <a:lnTo>
                <a:pt x="0" y="133820"/>
              </a:lnTo>
              <a:lnTo>
                <a:pt x="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894601" y="2684138"/>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3</a:t>
          </a:r>
        </a:p>
      </dsp:txBody>
      <dsp:txXfrm>
        <a:off x="7914198" y="2703735"/>
        <a:ext cx="964457" cy="629907"/>
      </dsp:txXfrm>
    </dsp:sp>
    <dsp:sp modelId="{DD98744D-9D72-4929-9AB7-E8B7188FAB84}">
      <dsp:nvSpPr>
        <dsp:cNvPr id="0" name=""/>
        <dsp:cNvSpPr/>
      </dsp:nvSpPr>
      <dsp:spPr>
        <a:xfrm>
          <a:off x="7744053" y="3353240"/>
          <a:ext cx="652373" cy="267640"/>
        </a:xfrm>
        <a:custGeom>
          <a:avLst/>
          <a:gdLst/>
          <a:ahLst/>
          <a:cxnLst/>
          <a:rect l="0" t="0" r="0" b="0"/>
          <a:pathLst>
            <a:path>
              <a:moveTo>
                <a:pt x="652373" y="0"/>
              </a:moveTo>
              <a:lnTo>
                <a:pt x="652373" y="133820"/>
              </a:lnTo>
              <a:lnTo>
                <a:pt x="0" y="133820"/>
              </a:lnTo>
              <a:lnTo>
                <a:pt x="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7242227" y="3620880"/>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CashBox31</a:t>
          </a:r>
          <a:br>
            <a:rPr lang="de-DE" sz="1200" kern="1200" noProof="0" dirty="0"/>
          </a:br>
          <a:r>
            <a:rPr lang="de-DE" sz="1200" kern="1200" noProof="0" dirty="0"/>
            <a:t>(fiskaly TSE)</a:t>
          </a:r>
        </a:p>
      </dsp:txBody>
      <dsp:txXfrm>
        <a:off x="7261824" y="3640477"/>
        <a:ext cx="964457" cy="629907"/>
      </dsp:txXfrm>
    </dsp:sp>
    <dsp:sp modelId="{2F84EBD1-F1A1-469F-BB64-84626DEC3FE5}">
      <dsp:nvSpPr>
        <dsp:cNvPr id="0" name=""/>
        <dsp:cNvSpPr/>
      </dsp:nvSpPr>
      <dsp:spPr>
        <a:xfrm>
          <a:off x="8396427" y="3353240"/>
          <a:ext cx="652373" cy="267640"/>
        </a:xfrm>
        <a:custGeom>
          <a:avLst/>
          <a:gdLst/>
          <a:ahLst/>
          <a:cxnLst/>
          <a:rect l="0" t="0" r="0" b="0"/>
          <a:pathLst>
            <a:path>
              <a:moveTo>
                <a:pt x="0" y="0"/>
              </a:moveTo>
              <a:lnTo>
                <a:pt x="0" y="133820"/>
              </a:lnTo>
              <a:lnTo>
                <a:pt x="652373" y="133820"/>
              </a:lnTo>
              <a:lnTo>
                <a:pt x="652373"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546975" y="3620880"/>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CashBox32 (Epson TSE)</a:t>
          </a:r>
        </a:p>
      </dsp:txBody>
      <dsp:txXfrm>
        <a:off x="8566572" y="3640477"/>
        <a:ext cx="964457" cy="629907"/>
      </dsp:txXfrm>
    </dsp:sp>
    <dsp:sp modelId="{3420DE1F-F791-4A3F-BB8E-16BB7C36B1B7}">
      <dsp:nvSpPr>
        <dsp:cNvPr id="0" name=""/>
        <dsp:cNvSpPr/>
      </dsp:nvSpPr>
      <dsp:spPr>
        <a:xfrm>
          <a:off x="9374988" y="2416498"/>
          <a:ext cx="978560" cy="267640"/>
        </a:xfrm>
        <a:custGeom>
          <a:avLst/>
          <a:gdLst/>
          <a:ahLst/>
          <a:cxnLst/>
          <a:rect l="0" t="0" r="0" b="0"/>
          <a:pathLst>
            <a:path>
              <a:moveTo>
                <a:pt x="0" y="0"/>
              </a:moveTo>
              <a:lnTo>
                <a:pt x="0" y="133820"/>
              </a:lnTo>
              <a:lnTo>
                <a:pt x="978560" y="133820"/>
              </a:lnTo>
              <a:lnTo>
                <a:pt x="97856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851722" y="2684138"/>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4</a:t>
          </a:r>
        </a:p>
      </dsp:txBody>
      <dsp:txXfrm>
        <a:off x="9871319" y="2703735"/>
        <a:ext cx="964457" cy="629907"/>
      </dsp:txXfrm>
    </dsp:sp>
    <dsp:sp modelId="{8039987C-A271-49A4-9F09-B6423BEFB495}">
      <dsp:nvSpPr>
        <dsp:cNvPr id="0" name=""/>
        <dsp:cNvSpPr/>
      </dsp:nvSpPr>
      <dsp:spPr>
        <a:xfrm>
          <a:off x="10307828" y="3353240"/>
          <a:ext cx="91440" cy="267640"/>
        </a:xfrm>
        <a:custGeom>
          <a:avLst/>
          <a:gdLst/>
          <a:ahLst/>
          <a:cxnLst/>
          <a:rect l="0" t="0" r="0" b="0"/>
          <a:pathLst>
            <a:path>
              <a:moveTo>
                <a:pt x="45720" y="0"/>
              </a:moveTo>
              <a:lnTo>
                <a:pt x="45720" y="267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851722" y="3620880"/>
          <a:ext cx="1003651" cy="669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CashBox41</a:t>
          </a:r>
          <a:br>
            <a:rPr lang="de-DE" sz="1200" kern="1200" noProof="0" dirty="0"/>
          </a:br>
          <a:r>
            <a:rPr lang="de-DE" sz="1200" kern="1200" noProof="0" dirty="0"/>
            <a:t> (a-trust TSTE)</a:t>
          </a:r>
        </a:p>
      </dsp:txBody>
      <dsp:txXfrm>
        <a:off x="9871319" y="3640477"/>
        <a:ext cx="964457" cy="629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de-DE" sz="1300" kern="1200" dirty="0"/>
        </a:p>
        <a:p>
          <a:pPr marL="114300" lvl="1" indent="-114300" algn="l" defTabSz="577850">
            <a:lnSpc>
              <a:spcPct val="90000"/>
            </a:lnSpc>
            <a:spcBef>
              <a:spcPct val="0"/>
            </a:spcBef>
            <a:spcAft>
              <a:spcPct val="15000"/>
            </a:spcAft>
            <a:buChar char="•"/>
          </a:pPr>
          <a:r>
            <a:rPr lang="de-DE" sz="1300" kern="1200" dirty="0"/>
            <a:t>Vertrag unterzeichnen</a:t>
          </a:r>
        </a:p>
        <a:p>
          <a:pPr marL="114300" lvl="1" indent="-114300" algn="l" defTabSz="577850">
            <a:lnSpc>
              <a:spcPct val="90000"/>
            </a:lnSpc>
            <a:spcBef>
              <a:spcPct val="0"/>
            </a:spcBef>
            <a:spcAft>
              <a:spcPct val="15000"/>
            </a:spcAft>
            <a:buChar char="•"/>
          </a:pPr>
          <a:r>
            <a:rPr lang="de-DE" sz="1300" kern="1200" dirty="0"/>
            <a:t>Einladungs- E-Mail an die Händler</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Hersteller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csv-file Erstellen (Masseneinladung der Betreiber)</a:t>
          </a:r>
        </a:p>
        <a:p>
          <a:pPr marL="114300" lvl="1" indent="-114300" algn="l" defTabSz="577850">
            <a:lnSpc>
              <a:spcPct val="90000"/>
            </a:lnSpc>
            <a:spcBef>
              <a:spcPct val="0"/>
            </a:spcBef>
            <a:spcAft>
              <a:spcPct val="15000"/>
            </a:spcAft>
            <a:buChar char="•"/>
          </a:pPr>
          <a:r>
            <a:rPr lang="de-DE" sz="1300" kern="1200" dirty="0"/>
            <a:t>Einladungs- E-Mail an die Kassenbetreiber</a:t>
          </a:r>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Betreiber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Zugriffoptionen auf Betreiberkonto</a:t>
          </a:r>
        </a:p>
        <a:p>
          <a:pPr marL="114300" lvl="1" indent="-114300" algn="l" defTabSz="577850">
            <a:lnSpc>
              <a:spcPct val="90000"/>
            </a:lnSpc>
            <a:spcBef>
              <a:spcPct val="0"/>
            </a:spcBef>
            <a:spcAft>
              <a:spcPct val="15000"/>
            </a:spcAft>
            <a:buChar char="•"/>
          </a:pPr>
          <a:endParaRPr lang="de-DE" sz="13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10.09.20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Das  POS 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Zum Signieren, werden die relevanten Daten an die angeschossene TSE übertragen und von dieser signiert.</a:t>
            </a:r>
          </a:p>
          <a:p>
            <a:pPr marL="228600" indent="-228600">
              <a:buAutoNum type="arabicPeriod"/>
            </a:pPr>
            <a:r>
              <a:rPr lang="de-DE" noProof="0" dirty="0"/>
              <a:t>Die Daten werden von der ft.Middleware persistiert und alle 5 Minuten an den fiskaltrust „Helipad“ Server zur Archivierung gesendet.</a:t>
            </a:r>
          </a:p>
          <a:p>
            <a:pPr marL="228600" indent="-228600">
              <a:buAutoNum type="arabicPeriod"/>
            </a:pPr>
            <a:r>
              <a:rPr lang="de-DE" noProof="0" dirty="0"/>
              <a:t>Der Response wird erstellt und zurück an das  POS System gesendet (der Response beinhaltet wichtige Daten, die auf den Beleg gedruckt werden müssen)</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 System bereitet den Sonderbeleg vor (je nach Funktionalität die ausgeführt werden soll)</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zusammen und sendet die Daten an die sign-Methode der fiskaltrust.Middleware.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r>
              <a:rPr lang="de-DE" noProof="0" dirty="0"/>
              <a:t>fiskaltrust.Middleware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ft.Middleware persistiert und alle 5 Minuten an den fiskaltrust „Helipad“ Server zur Archivierung gesendet.</a:t>
            </a:r>
          </a:p>
          <a:p>
            <a:pPr marL="228600" indent="-228600">
              <a:buAutoNum type="arabicPeriod"/>
            </a:pPr>
            <a:r>
              <a:rPr lang="de-DE" noProof="0" dirty="0"/>
              <a:t>Der Response mit Fehlercode wird aufgebaut und zurück an das  POS System gesendet (der Response gibt im Feld ftState den Fehlercode an.)</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160655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 System einen Nullbeleg an die ft.Middleware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a:solidFill>
                  <a:schemeClr val="tx1"/>
                </a:solidFill>
                <a:effectLst/>
                <a:latin typeface="+mn-lt"/>
                <a:ea typeface="+mn-ea"/>
                <a:cs typeface="+mn-cs"/>
              </a:rPr>
              <a:t>perative Geschäft nicht durch Timeouts zu stören</a:t>
            </a:r>
            <a:r>
              <a:rPr lang="de-DE" noProof="0" dirty="0"/>
              <a:t>. Wird nun ein Nullbeleg an die ft.Middleware gesendet, so versucht diese die Kommunikation mit der TSE wiederherzustellen. Klappt die Kommunikation weiterhin nicht, so wird weiterhin der ftState =  0x02 (TSE Kommunikation ausgefallen) im Response zurückgegeben. Klappt die Kommunikation wieder, so wird an das  POS System der ftState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nicht erneut an die ft.Middleware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91838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 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 System im sogenannten „Late Signing Mode“ die zuvor zum Wiederholen markierten Requests an die ft.Middleware gesendet. Jeder Request wird dabei über ein Flag markiert (ftReceiptCase + „failed receipt“ Flag - 0x0000000000010000).</a:t>
            </a:r>
          </a:p>
          <a:p>
            <a:endParaRPr lang="de-DE" noProof="0" dirty="0"/>
          </a:p>
          <a:p>
            <a:r>
              <a:rPr lang="de-DE" noProof="0" dirty="0"/>
              <a:t>Sobald die ft.Middleware den ersten markierten Request erhält wechselt sie in den „Late Signing Mode“. Es können nun vom  POS System weitere Requests in diesem Modus gesendet werden. Die ft.Middleware antwortet mit den ftState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 System einen Nullbeleg an die ft.Middleware senden. Die Middleware antwortet mit dem ftState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a:solidFill>
                  <a:schemeClr val="tx1"/>
                </a:solidFill>
                <a:effectLst/>
                <a:latin typeface="+mn-lt"/>
                <a:ea typeface="+mn-ea"/>
                <a:cs typeface="+mn-cs"/>
              </a:rPr>
              <a:t>DSFinV-K-File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a:t>
            </a:r>
            <a:r>
              <a:rPr lang="de-DE" noProof="0" dirty="0" err="1"/>
              <a:t>Cashbox</a:t>
            </a:r>
            <a:r>
              <a:rPr lang="de-DE" noProof="0" dirty="0"/>
              <a:t> im Portal vorgenommen.</a:t>
            </a:r>
          </a:p>
          <a:p>
            <a:endParaRPr lang="de-DE" noProof="0" dirty="0"/>
          </a:p>
          <a:p>
            <a:r>
              <a:rPr lang="de-DE" sz="1200" b="0" i="0" kern="1200" dirty="0">
                <a:solidFill>
                  <a:schemeClr val="tx1"/>
                </a:solidFill>
                <a:effectLst/>
                <a:latin typeface="+mn-lt"/>
                <a:ea typeface="+mn-ea"/>
                <a:cs typeface="+mn-cs"/>
              </a:rPr>
              <a:t>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ist ein Konfigurationscontainer, der die Konfiguration der einzelnen Komponenten der ft.Middleware beinhaltet. Über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können die Konfigurationen miteinander verbunden werden. So kann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Creation Unit, deutsch: Signatur-Erstellungs-Einheit) ist eine Komponente der ft.Middelware,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beinhaltet die benötigten Konfigurationen und verbindet diese miteinander. Jede Middleware Instanz benötigt eine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provisorisch,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Entitlements im ft.Shop</a:t>
            </a:r>
          </a:p>
          <a:p>
            <a:r>
              <a:rPr lang="de-DE" dirty="0"/>
              <a:t>Kassenhändler (Sales)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ft.Portal und geben diese frei. Sie erscheinen daraufhin im ft.Shop des Kassenbetreibers.</a:t>
            </a:r>
          </a:p>
          <a:p>
            <a:r>
              <a:rPr lang="de-DE" dirty="0"/>
              <a:t>Kassenhändler (Techniker) installieren vor Ort beim Betreiber mit Hilfe der zuvor angelegten Templates. Beim Auschecken des Template im ft.Shop des Betreibers wird automatisch vom ft.Portal ein Konfigurationscontainer (CashBox) angelegt.</a:t>
            </a:r>
          </a:p>
          <a:p>
            <a:r>
              <a:rPr lang="de-DE" dirty="0"/>
              <a:t>Sales-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Checkout des Template im ft.Shop des Betreibers vom ft.Portal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(DSFinV-K)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iPOS Interface. </a:t>
            </a:r>
          </a:p>
          <a:p>
            <a:r>
              <a:rPr lang="de-DE" noProof="0" dirty="0"/>
              <a:t>Das iPOS Interface ist identisch für alle unterstützen Länder (Länderübergreifend).</a:t>
            </a:r>
          </a:p>
          <a:p>
            <a:r>
              <a:rPr lang="de-DE" noProof="0" dirty="0"/>
              <a:t>Das iPOS Interface ist über REST, gRPC, WCF, TCP-Stream und Serial-Stream erreichbar.</a:t>
            </a:r>
          </a:p>
          <a:p>
            <a:r>
              <a:rPr lang="de-DE" noProof="0" dirty="0"/>
              <a:t>Das iPOS Interface bietet 3 Schnittstellen-Methoden: </a:t>
            </a:r>
            <a:r>
              <a:rPr lang="de-DE" b="1" noProof="0" dirty="0"/>
              <a:t>echo</a:t>
            </a:r>
            <a:r>
              <a:rPr lang="de-DE" noProof="0" dirty="0"/>
              <a:t> (Verfügbarkeit prüfen), </a:t>
            </a:r>
            <a:r>
              <a:rPr lang="de-DE" b="1" noProof="0" dirty="0"/>
              <a:t>sign</a:t>
            </a:r>
            <a:r>
              <a:rPr lang="de-DE" noProof="0" dirty="0"/>
              <a:t> (Signieren der Belegdaten, Absetzen von Sonderbelegen), </a:t>
            </a:r>
            <a:r>
              <a:rPr lang="de-DE" b="1" noProof="0" dirty="0"/>
              <a:t>journal</a:t>
            </a:r>
            <a:r>
              <a:rPr lang="de-DE" noProof="0" dirty="0"/>
              <a:t> (Export von Daten)</a:t>
            </a:r>
          </a:p>
          <a:p>
            <a:r>
              <a:rPr lang="de-DE" noProof="0" dirty="0"/>
              <a:t>Die Requests werden im ft.SecurityMechanism bearbeitet. Dieser kümmert sich um die Erstellung der eindeutigen, fortlaufenden Belegnummer, um die Verkettung, Signierung und die Persistenz der Daten.</a:t>
            </a:r>
          </a:p>
          <a:p>
            <a:r>
              <a:rPr lang="de-DE" noProof="0" dirty="0"/>
              <a:t>Der ft.SecurityMechanism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ChargeItem-Case (delivery normal, 19%), Zeitpunkt der Bestellung, etc.</a:t>
            </a:r>
          </a:p>
          <a:p>
            <a:r>
              <a:rPr lang="de-DE" noProof="0" dirty="0"/>
              <a:t>Bsp. – Pay - Item: Barzahlung - Betrag, PayItem-Case (Barzahlung), Zeitpunkt der Bezahlung etc.</a:t>
            </a:r>
          </a:p>
          <a:p>
            <a:r>
              <a:rPr lang="de-DE" noProof="0" dirty="0"/>
              <a:t>Bsp. – Request - Footerdaten: Bedienername, Beleg-Case (z.B. „pos-receipt“ oder „zero-receipt“ - Nullbeleg), Referenz zum vorherigen - damit zusammenhängenden Beleg (z.B. bei Storno), Individuelle Daten, etc.</a:t>
            </a:r>
          </a:p>
          <a:p>
            <a:r>
              <a:rPr lang="de-DE" noProof="0" dirty="0"/>
              <a:t>Die ft.Middleware prozessiert die Daten und sendet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ft.Middleware gesendeten Charge- und PayItem Blöcke werden nicht zurückgesendet</a:t>
            </a:r>
            <a:r>
              <a:rPr lang="de-DE" b="0" noProof="0" dirty="0"/>
              <a:t>! Es werden optional nur zusätzliche Charge- und PayItem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process-type, TSE process-data,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dirty="0"/>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787311" y="1154113"/>
            <a:ext cx="10661827" cy="5100637"/>
          </a:xfrm>
        </p:spPr>
      </p:pic>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810339" y="1154113"/>
            <a:ext cx="10615771" cy="5100637"/>
          </a:xfrm>
        </p:spPr>
      </p:pic>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tretch/>
        </p:blipFill>
        <p:spPr>
          <a:xfrm>
            <a:off x="1077403" y="1154113"/>
            <a:ext cx="10081643" cy="5100637"/>
          </a:xfrm>
        </p:spPr>
      </p:pic>
      <p:pic>
        <p:nvPicPr>
          <p:cNvPr id="5" name="Grafik 12" descr="Ein Bild, das Zeichnung, Schild enthält.&#10;&#10;Automatisch generierte Beschreibung">
            <a:extLst>
              <a:ext uri="{FF2B5EF4-FFF2-40B4-BE49-F238E27FC236}">
                <a16:creationId xmlns:a16="http://schemas.microsoft.com/office/drawing/2014/main" id="{03270541-D67A-534C-BFEE-D2E9EA343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387483AB-6F0E-EA48-B46B-56A21712BF50}"/>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tretch/>
        </p:blipFill>
        <p:spPr>
          <a:xfrm>
            <a:off x="796990" y="1154113"/>
            <a:ext cx="10642469" cy="5100637"/>
          </a:xfrm>
        </p:spPr>
      </p:pic>
      <p:pic>
        <p:nvPicPr>
          <p:cNvPr id="5" name="Grafik 12" descr="Ein Bild, das Zeichnung, Schild enthält.&#10;&#10;Automatisch generierte Beschreibung">
            <a:extLst>
              <a:ext uri="{FF2B5EF4-FFF2-40B4-BE49-F238E27FC236}">
                <a16:creationId xmlns:a16="http://schemas.microsoft.com/office/drawing/2014/main" id="{AEF772C6-258C-5D4B-A1ED-83F96C6FC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3714649-F805-B949-BEAD-483BAF517FC2}"/>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2256928" y="1313772"/>
            <a:ext cx="7678144" cy="5100637"/>
          </a:xfrm>
        </p:spPr>
      </p:pic>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493411"/>
            <a:ext cx="11080750" cy="4422040"/>
          </a:xfrm>
        </p:spPr>
      </p:pic>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693999" y="1154113"/>
            <a:ext cx="10848451" cy="5100637"/>
          </a:xfrm>
        </p:spPr>
      </p:pic>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971640"/>
            <a:ext cx="11080750" cy="3465583"/>
          </a:xfrm>
        </p:spPr>
      </p:pic>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8" name="Rectangle 7">
            <a:extLst>
              <a:ext uri="{FF2B5EF4-FFF2-40B4-BE49-F238E27FC236}">
                <a16:creationId xmlns:a16="http://schemas.microsoft.com/office/drawing/2014/main" id="{6711A79D-4927-DD43-B3BA-51BCDE0AC7FD}"/>
              </a:ext>
            </a:extLst>
          </p:cNvPr>
          <p:cNvSpPr/>
          <p:nvPr/>
        </p:nvSpPr>
        <p:spPr>
          <a:xfrm>
            <a:off x="5307130" y="3820919"/>
            <a:ext cx="1635511" cy="1338145"/>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a:latin typeface="Roboto"/>
            </a:endParaRPr>
          </a:p>
        </p:txBody>
      </p:sp>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pPr>
              <a:lnSpc>
                <a:spcPct val="100000"/>
              </a:lnSpc>
              <a:spcBef>
                <a:spcPts val="600"/>
              </a:spcBef>
              <a:spcAft>
                <a:spcPts val="600"/>
              </a:spcAft>
            </a:pPr>
            <a:r>
              <a:rPr lang="de-DE" dirty="0"/>
              <a:t>Erfassung Ihrer  POS Systeme</a:t>
            </a:r>
          </a:p>
          <a:p>
            <a:pPr>
              <a:lnSpc>
                <a:spcPct val="100000"/>
              </a:lnSpc>
              <a:spcBef>
                <a:spcPts val="600"/>
              </a:spcBef>
              <a:spcAft>
                <a:spcPts val="600"/>
              </a:spcAft>
            </a:pPr>
            <a:r>
              <a:rPr lang="de-DE" dirty="0"/>
              <a:t>Konfiguration und Testing der Middleware-Integration</a:t>
            </a:r>
          </a:p>
          <a:p>
            <a:pPr>
              <a:lnSpc>
                <a:spcPct val="100000"/>
              </a:lnSpc>
              <a:spcBef>
                <a:spcPts val="600"/>
              </a:spcBef>
              <a:spcAft>
                <a:spcPts val="600"/>
              </a:spcAft>
            </a:pPr>
            <a:r>
              <a:rPr lang="de-DE" dirty="0"/>
              <a:t>Erfassung und Einladung Ihrer Kassenhändler</a:t>
            </a:r>
          </a:p>
          <a:p>
            <a:pPr>
              <a:lnSpc>
                <a:spcPct val="100000"/>
              </a:lnSpc>
              <a:spcBef>
                <a:spcPts val="600"/>
              </a:spcBef>
              <a:spcAft>
                <a:spcPts val="600"/>
              </a:spcAft>
            </a:pPr>
            <a:r>
              <a:rPr lang="de-DE" dirty="0"/>
              <a:t>Vorbereitung des Rollout mit Hilfe von Templates für Ihre Kassenhändler</a:t>
            </a:r>
          </a:p>
          <a:p>
            <a:pPr>
              <a:lnSpc>
                <a:spcPct val="100000"/>
              </a:lnSpc>
              <a:spcBef>
                <a:spcPts val="600"/>
              </a:spcBef>
              <a:spcAft>
                <a:spcPts val="600"/>
              </a:spcAft>
            </a:pPr>
            <a:r>
              <a:rPr lang="de-DE" dirty="0"/>
              <a:t>Unterstützende Materialien für Ihre Kassenhändler</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Konfiguration einer Middleware Instanz</a:t>
            </a:r>
            <a:br>
              <a:rPr lang="de-DE" dirty="0"/>
            </a:br>
            <a:r>
              <a:rPr lang="de-DE" sz="2800" dirty="0"/>
              <a:t>(</a:t>
            </a:r>
            <a:r>
              <a:rPr lang="de-DE" sz="2800" dirty="0" err="1"/>
              <a:t>Cashbox</a:t>
            </a:r>
            <a:r>
              <a:rPr lang="de-DE" sz="2800" dirty="0"/>
              <a:t>)</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632511" y="1552050"/>
            <a:ext cx="10971428" cy="4304762"/>
          </a:xfrm>
        </p:spPr>
      </p:pic>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800" dirty="0"/>
              <a:t>Herausforderungen für Kassenhersteller</a:t>
            </a:r>
          </a:p>
          <a:p>
            <a:r>
              <a:rPr lang="de-DE" sz="2800" dirty="0"/>
              <a:t>ft.Middleware als Lösung</a:t>
            </a:r>
          </a:p>
          <a:p>
            <a:pPr>
              <a:lnSpc>
                <a:spcPct val="100000"/>
              </a:lnSpc>
              <a:spcBef>
                <a:spcPts val="600"/>
              </a:spcBef>
              <a:spcAft>
                <a:spcPts val="600"/>
              </a:spcAft>
            </a:pPr>
            <a:r>
              <a:rPr lang="de-DE" sz="2800" dirty="0"/>
              <a:t>Funktionsweise</a:t>
            </a:r>
          </a:p>
          <a:p>
            <a:r>
              <a:rPr lang="de-DE" sz="2800" dirty="0"/>
              <a:t>Schnittstelle &amp; Datenfluss</a:t>
            </a:r>
          </a:p>
          <a:p>
            <a:r>
              <a:rPr lang="de-DE" sz="2800" dirty="0"/>
              <a:t>Portal und Konfiguration</a:t>
            </a:r>
          </a:p>
          <a:p>
            <a:r>
              <a:rPr lang="de-DE" sz="2800" dirty="0"/>
              <a:t>Demo</a:t>
            </a:r>
          </a:p>
          <a:p>
            <a:r>
              <a:rPr lang="de-DE" sz="2800" dirty="0"/>
              <a:t>Phasen der Integration</a:t>
            </a:r>
          </a:p>
          <a:p>
            <a:r>
              <a:rPr lang="de-DE" sz="2800" dirty="0"/>
              <a:t>Rolloutszenarien</a:t>
            </a:r>
          </a:p>
          <a:p>
            <a:r>
              <a:rPr lang="de-DE" sz="2800" dirty="0"/>
              <a:t>Das Portal als Rollout-Managementtool</a:t>
            </a:r>
          </a:p>
          <a:p>
            <a:r>
              <a:rPr lang="de-DE" sz="2800" dirty="0"/>
              <a:t>Getting started &amp; Dokumentation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Integration der Middleware und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pPr>
              <a:lnSpc>
                <a:spcPct val="100000"/>
              </a:lnSpc>
              <a:spcBef>
                <a:spcPts val="600"/>
              </a:spcBef>
              <a:spcAft>
                <a:spcPts val="600"/>
              </a:spcAft>
            </a:pPr>
            <a:r>
              <a:rPr lang="de-DE" dirty="0"/>
              <a:t>Testumgebung „Sandbox“</a:t>
            </a:r>
            <a:endParaRPr lang="de-DE" sz="1000" dirty="0"/>
          </a:p>
          <a:p>
            <a:pPr>
              <a:lnSpc>
                <a:spcPct val="100000"/>
              </a:lnSpc>
              <a:spcBef>
                <a:spcPts val="600"/>
              </a:spcBef>
              <a:spcAft>
                <a:spcPts val="600"/>
              </a:spcAft>
            </a:pPr>
            <a:r>
              <a:rPr lang="de-DE" dirty="0"/>
              <a:t>Getting started Guide</a:t>
            </a:r>
          </a:p>
          <a:p>
            <a:pPr lvl="1">
              <a:lnSpc>
                <a:spcPct val="100000"/>
              </a:lnSpc>
              <a:spcBef>
                <a:spcPts val="600"/>
              </a:spcBef>
              <a:spcAft>
                <a:spcPts val="600"/>
              </a:spcAft>
            </a:pPr>
            <a:r>
              <a:rPr lang="de-DE" dirty="0"/>
              <a:t>Anlegen einer </a:t>
            </a:r>
            <a:r>
              <a:rPr lang="de-DE" dirty="0" err="1"/>
              <a:t>Cashbox</a:t>
            </a:r>
            <a:endParaRPr lang="de-DE" dirty="0"/>
          </a:p>
          <a:p>
            <a:pPr lvl="1">
              <a:lnSpc>
                <a:spcPct val="100000"/>
              </a:lnSpc>
              <a:spcBef>
                <a:spcPts val="600"/>
              </a:spcBef>
              <a:spcAft>
                <a:spcPts val="600"/>
              </a:spcAft>
            </a:pPr>
            <a:r>
              <a:rPr lang="de-DE" dirty="0"/>
              <a:t>Download des Launcher aus dem Portal</a:t>
            </a:r>
          </a:p>
          <a:p>
            <a:pPr lvl="1">
              <a:lnSpc>
                <a:spcPct val="100000"/>
              </a:lnSpc>
              <a:spcBef>
                <a:spcPts val="600"/>
              </a:spcBef>
              <a:spcAft>
                <a:spcPts val="600"/>
              </a:spcAft>
            </a:pPr>
            <a:r>
              <a:rPr lang="de-DE" dirty="0"/>
              <a:t>Starten des Launcher (lokal)</a:t>
            </a:r>
          </a:p>
          <a:p>
            <a:pPr lvl="1">
              <a:lnSpc>
                <a:spcPct val="100000"/>
              </a:lnSpc>
              <a:spcBef>
                <a:spcPts val="600"/>
              </a:spcBef>
              <a:spcAft>
                <a:spcPts val="600"/>
              </a:spcAft>
            </a:pPr>
            <a:r>
              <a:rPr lang="de-DE" dirty="0"/>
              <a:t>Aufruf der Middleware aus dem  POS System</a:t>
            </a:r>
            <a:endParaRPr lang="de-DE" sz="2000" dirty="0"/>
          </a:p>
          <a:p>
            <a:pPr>
              <a:lnSpc>
                <a:spcPct val="100000"/>
              </a:lnSpc>
              <a:spcBef>
                <a:spcPts val="600"/>
              </a:spcBef>
              <a:spcAft>
                <a:spcPts val="600"/>
              </a:spcAft>
            </a:pPr>
            <a:r>
              <a:rPr lang="de-DE" dirty="0"/>
              <a:t>Support bei Unterzeichnung der Partnerverträge im Live-Portal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Phasen der Integration (Empfehlung)</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de-DE" sz="2400" dirty="0"/>
          </a:p>
          <a:p>
            <a:pPr>
              <a:lnSpc>
                <a:spcPct val="120000"/>
              </a:lnSpc>
              <a:spcBef>
                <a:spcPts val="600"/>
              </a:spcBef>
              <a:spcAft>
                <a:spcPts val="600"/>
              </a:spcAft>
            </a:pPr>
            <a:r>
              <a:rPr lang="de-DE" dirty="0"/>
              <a:t>Aufruf der lokalen Middleware</a:t>
            </a:r>
          </a:p>
          <a:p>
            <a:pPr>
              <a:lnSpc>
                <a:spcPct val="120000"/>
              </a:lnSpc>
              <a:spcBef>
                <a:spcPts val="600"/>
              </a:spcBef>
              <a:spcAft>
                <a:spcPts val="600"/>
              </a:spcAft>
            </a:pPr>
            <a:r>
              <a:rPr lang="de-DE" dirty="0"/>
              <a:t>Senden der Daten und Verarbeiten der Responses (Kassenbeleg, Nullbeleg, eigene Geschäftsfälle, Kassenabschluss, Tagesende, etc.)</a:t>
            </a:r>
          </a:p>
          <a:p>
            <a:pPr>
              <a:lnSpc>
                <a:spcPct val="120000"/>
              </a:lnSpc>
              <a:spcBef>
                <a:spcPts val="600"/>
              </a:spcBef>
              <a:spcAft>
                <a:spcPts val="600"/>
              </a:spcAft>
            </a:pPr>
            <a:r>
              <a:rPr lang="de-DE" dirty="0"/>
              <a:t>Branchenspezifische Diskussion komplexer Geschäftsfälle mit dem fiskaltrust Support Team</a:t>
            </a:r>
          </a:p>
          <a:p>
            <a:pPr>
              <a:lnSpc>
                <a:spcPct val="120000"/>
              </a:lnSpc>
              <a:spcBef>
                <a:spcPts val="600"/>
              </a:spcBef>
              <a:spcAft>
                <a:spcPts val="600"/>
              </a:spcAft>
            </a:pPr>
            <a:r>
              <a:rPr lang="de-DE" dirty="0"/>
              <a:t>Einladung der Kassenhändler, Rollout/Templating vorbereiten</a:t>
            </a:r>
          </a:p>
          <a:p>
            <a:pPr>
              <a:lnSpc>
                <a:spcPct val="120000"/>
              </a:lnSpc>
              <a:spcBef>
                <a:spcPts val="600"/>
              </a:spcBef>
              <a:spcAft>
                <a:spcPts val="600"/>
              </a:spcAft>
            </a:pPr>
            <a:r>
              <a:rPr lang="de-DE" dirty="0"/>
              <a:t>Pilotinstallation</a:t>
            </a:r>
          </a:p>
          <a:p>
            <a:pPr>
              <a:lnSpc>
                <a:spcPct val="120000"/>
              </a:lnSpc>
              <a:spcBef>
                <a:spcPts val="600"/>
              </a:spcBef>
              <a:spcAft>
                <a:spcPts val="600"/>
              </a:spcAft>
            </a:pPr>
            <a:r>
              <a:rPr lang="de-DE" dirty="0"/>
              <a:t>Übergabe zum Rollout an Ihre Kassenhändler</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de-DE" dirty="0"/>
              <a:t>Anbindungsvarianten der TSE</a:t>
            </a:r>
          </a:p>
          <a:p>
            <a:pPr>
              <a:lnSpc>
                <a:spcPct val="110000"/>
              </a:lnSpc>
              <a:spcBef>
                <a:spcPts val="600"/>
              </a:spcBef>
              <a:spcAft>
                <a:spcPts val="600"/>
              </a:spcAft>
            </a:pPr>
            <a:r>
              <a:rPr lang="de-DE" dirty="0"/>
              <a:t>Eine TSE pro Kasse</a:t>
            </a:r>
          </a:p>
          <a:p>
            <a:pPr>
              <a:lnSpc>
                <a:spcPct val="110000"/>
              </a:lnSpc>
              <a:spcBef>
                <a:spcPts val="600"/>
              </a:spcBef>
              <a:spcAft>
                <a:spcPts val="600"/>
              </a:spcAft>
            </a:pPr>
            <a:r>
              <a:rPr lang="de-DE" dirty="0"/>
              <a:t>Hardware TSE am lokalen Server oder Hauptkasse</a:t>
            </a:r>
          </a:p>
          <a:p>
            <a:pPr>
              <a:lnSpc>
                <a:spcPct val="110000"/>
              </a:lnSpc>
              <a:spcBef>
                <a:spcPts val="600"/>
              </a:spcBef>
              <a:spcAft>
                <a:spcPts val="600"/>
              </a:spcAft>
            </a:pPr>
            <a:r>
              <a:rPr lang="de-DE" dirty="0"/>
              <a:t>Cloud-TSE für mehrere Kassen</a:t>
            </a:r>
          </a:p>
          <a:p>
            <a:pPr>
              <a:lnSpc>
                <a:spcPct val="110000"/>
              </a:lnSpc>
              <a:spcBef>
                <a:spcPts val="600"/>
              </a:spcBef>
              <a:spcAft>
                <a:spcPts val="600"/>
              </a:spcAft>
            </a:pPr>
            <a:r>
              <a:rPr lang="de-DE" dirty="0"/>
              <a:t>Mehrere Terminals pro Kasse</a:t>
            </a:r>
          </a:p>
          <a:p>
            <a:pPr>
              <a:lnSpc>
                <a:spcPct val="110000"/>
              </a:lnSpc>
              <a:spcBef>
                <a:spcPts val="600"/>
              </a:spcBef>
              <a:spcAft>
                <a:spcPts val="600"/>
              </a:spcAft>
            </a:pPr>
            <a:r>
              <a:rPr lang="de-DE" dirty="0"/>
              <a:t>Bring your own datacenter</a:t>
            </a:r>
          </a:p>
          <a:p>
            <a:pPr marL="0" indent="0">
              <a:buNone/>
            </a:pPr>
            <a:endParaRPr lang="de-DE" dirty="0"/>
          </a:p>
          <a:p>
            <a:pPr marL="0" indent="0">
              <a:buNone/>
            </a:pPr>
            <a:r>
              <a:rPr lang="de-DE" sz="3000" dirty="0"/>
              <a:t>=&gt; Vorführung anhand der Dokumentation in </a:t>
            </a:r>
            <a:r>
              <a:rPr lang="de-DE" sz="3000" dirty="0">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pPr>
              <a:lnSpc>
                <a:spcPct val="100000"/>
              </a:lnSpc>
              <a:spcBef>
                <a:spcPts val="600"/>
              </a:spcBef>
              <a:spcAft>
                <a:spcPts val="600"/>
              </a:spcAft>
            </a:pPr>
            <a:r>
              <a:rPr lang="de-DE" dirty="0"/>
              <a:t>Rollenstruktur (Hersteller, Händler, Betreiber)</a:t>
            </a:r>
          </a:p>
          <a:p>
            <a:pPr>
              <a:lnSpc>
                <a:spcPct val="100000"/>
              </a:lnSpc>
              <a:spcBef>
                <a:spcPts val="600"/>
              </a:spcBef>
              <a:spcAft>
                <a:spcPts val="600"/>
              </a:spcAft>
            </a:pPr>
            <a:r>
              <a:rPr lang="de-DE" dirty="0"/>
              <a:t>Einladungsmanagement</a:t>
            </a:r>
          </a:p>
          <a:p>
            <a:pPr>
              <a:lnSpc>
                <a:spcPct val="100000"/>
              </a:lnSpc>
              <a:spcBef>
                <a:spcPts val="600"/>
              </a:spcBef>
              <a:spcAft>
                <a:spcPts val="600"/>
              </a:spcAft>
            </a:pPr>
            <a:r>
              <a:rPr lang="de-DE" dirty="0"/>
              <a:t>Rolloutvorbereitung und Ausführung</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(Rollenstruktur)</a:t>
            </a:r>
          </a:p>
        </p:txBody>
      </p:sp>
      <p:graphicFrame>
        <p:nvGraphicFramePr>
          <p:cNvPr id="4" name="Content Placeholder 4">
            <a:extLst>
              <a:ext uri="{FF2B5EF4-FFF2-40B4-BE49-F238E27FC236}">
                <a16:creationId xmlns:a16="http://schemas.microsoft.com/office/drawing/2014/main" id="{01D83687-ED35-5840-9A67-B010805A3D43}"/>
              </a:ext>
            </a:extLst>
          </p:cNvPr>
          <p:cNvGraphicFramePr>
            <a:graphicFrameLocks noGrp="1"/>
          </p:cNvGraphicFramePr>
          <p:nvPr>
            <p:ph idx="1"/>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br>
              <a:rPr lang="de-DE" dirty="0"/>
            </a:br>
            <a:r>
              <a:rPr lang="de-DE" sz="3200" dirty="0"/>
              <a:t>(Rolloutvorbereitung)</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577850" y="1524026"/>
            <a:ext cx="11080750" cy="4360811"/>
          </a:xfrm>
        </p:spPr>
      </p:pic>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de-DE" dirty="0"/>
              <a:t>Beispiel eines Konfigurations-Template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de-DE" sz="3000" dirty="0"/>
              <a:t>Verwendung von Variablen (z.B. [cashbox_id])</a:t>
            </a:r>
            <a:endParaRPr lang="de-DE" sz="2800" dirty="0"/>
          </a:p>
          <a:p>
            <a:pPr>
              <a:lnSpc>
                <a:spcPct val="120000"/>
              </a:lnSpc>
              <a:spcBef>
                <a:spcPts val="600"/>
              </a:spcBef>
              <a:spcAft>
                <a:spcPts val="600"/>
              </a:spcAft>
            </a:pPr>
            <a:r>
              <a:rPr lang="de-DE" sz="3000" dirty="0"/>
              <a:t>Bsp. Konfiguration der SCU</a:t>
            </a:r>
          </a:p>
          <a:p>
            <a:pPr lvl="1">
              <a:lnSpc>
                <a:spcPct val="120000"/>
              </a:lnSpc>
              <a:spcBef>
                <a:spcPts val="600"/>
              </a:spcBef>
              <a:spcAft>
                <a:spcPts val="600"/>
              </a:spcAft>
            </a:pPr>
            <a:r>
              <a:rPr lang="de-DE" sz="2800" dirty="0"/>
              <a:t>TSE Package</a:t>
            </a:r>
          </a:p>
          <a:p>
            <a:pPr lvl="1">
              <a:lnSpc>
                <a:spcPct val="120000"/>
              </a:lnSpc>
              <a:spcBef>
                <a:spcPts val="600"/>
              </a:spcBef>
              <a:spcAft>
                <a:spcPts val="600"/>
              </a:spcAft>
            </a:pPr>
            <a:r>
              <a:rPr lang="de-DE" sz="2800" dirty="0"/>
              <a:t>Pfad zur TSE</a:t>
            </a:r>
          </a:p>
          <a:p>
            <a:pPr lvl="1">
              <a:lnSpc>
                <a:spcPct val="120000"/>
              </a:lnSpc>
              <a:spcBef>
                <a:spcPts val="600"/>
              </a:spcBef>
              <a:spcAft>
                <a:spcPts val="600"/>
              </a:spcAft>
            </a:pPr>
            <a:r>
              <a:rPr lang="de-DE" sz="2800" dirty="0"/>
              <a:t>Endpunkt der SCU</a:t>
            </a:r>
            <a:endParaRPr lang="de-DE" sz="2000" dirty="0"/>
          </a:p>
          <a:p>
            <a:pPr>
              <a:lnSpc>
                <a:spcPct val="120000"/>
              </a:lnSpc>
              <a:spcBef>
                <a:spcPts val="600"/>
              </a:spcBef>
              <a:spcAft>
                <a:spcPts val="600"/>
              </a:spcAft>
            </a:pPr>
            <a:r>
              <a:rPr lang="de-DE" sz="3000" dirty="0"/>
              <a:t>Bsp. Konfiguration der Queue</a:t>
            </a:r>
          </a:p>
          <a:p>
            <a:pPr lvl="1">
              <a:lnSpc>
                <a:spcPct val="120000"/>
              </a:lnSpc>
              <a:spcBef>
                <a:spcPts val="600"/>
              </a:spcBef>
              <a:spcAft>
                <a:spcPts val="600"/>
              </a:spcAft>
            </a:pPr>
            <a:r>
              <a:rPr lang="de-DE" sz="2800" dirty="0"/>
              <a:t>Persistenz</a:t>
            </a:r>
          </a:p>
          <a:p>
            <a:pPr lvl="1">
              <a:lnSpc>
                <a:spcPct val="120000"/>
              </a:lnSpc>
              <a:spcBef>
                <a:spcPts val="600"/>
              </a:spcBef>
              <a:spcAft>
                <a:spcPts val="600"/>
              </a:spcAft>
            </a:pPr>
            <a:r>
              <a:rPr lang="de-DE" sz="2800" dirty="0"/>
              <a:t>Kassenseriennummer/TSE Client-Id</a:t>
            </a:r>
          </a:p>
          <a:p>
            <a:pPr lvl="1">
              <a:lnSpc>
                <a:spcPct val="120000"/>
              </a:lnSpc>
              <a:spcBef>
                <a:spcPts val="600"/>
              </a:spcBef>
              <a:spcAft>
                <a:spcPts val="600"/>
              </a:spcAft>
            </a:pPr>
            <a:r>
              <a:rPr lang="de-DE" sz="2800" dirty="0"/>
              <a:t>Verknüpfung mit SCU</a:t>
            </a:r>
          </a:p>
          <a:p>
            <a:pPr lvl="1">
              <a:lnSpc>
                <a:spcPct val="120000"/>
              </a:lnSpc>
              <a:spcBef>
                <a:spcPts val="600"/>
              </a:spcBef>
              <a:spcAft>
                <a:spcPts val="600"/>
              </a:spcAft>
            </a:pPr>
            <a:r>
              <a:rPr lang="de-DE" sz="2800" dirty="0"/>
              <a:t>Endpunkte der Queue</a:t>
            </a:r>
          </a:p>
          <a:p>
            <a:pPr marL="0" indent="0">
              <a:lnSpc>
                <a:spcPct val="120000"/>
              </a:lnSpc>
              <a:spcBef>
                <a:spcPts val="600"/>
              </a:spcBef>
              <a:spcAft>
                <a:spcPts val="600"/>
              </a:spcAft>
              <a:buNone/>
            </a:pPr>
            <a:endParaRPr lang="de-DE" dirty="0"/>
          </a:p>
          <a:p>
            <a:pPr>
              <a:lnSpc>
                <a:spcPct val="120000"/>
              </a:lnSpc>
              <a:spcBef>
                <a:spcPts val="600"/>
              </a:spcBef>
              <a:spcAft>
                <a:spcPts val="600"/>
              </a:spcAft>
            </a:pPr>
            <a:endParaRPr lang="de-AT"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(Ausführung Rollout mit Template)</a:t>
            </a:r>
            <a:endParaRPr lang="de-DE" dirty="0"/>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311719" y="2992798"/>
            <a:ext cx="11065368" cy="1381494"/>
          </a:xfrm>
        </p:spPr>
      </p:pic>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de-DE" dirty="0"/>
              <a:t>Konformität mit den nationalen Gesetzen implementieren</a:t>
            </a:r>
          </a:p>
          <a:p>
            <a:pPr>
              <a:lnSpc>
                <a:spcPct val="100000"/>
              </a:lnSpc>
              <a:spcBef>
                <a:spcPts val="600"/>
              </a:spcBef>
              <a:spcAft>
                <a:spcPts val="600"/>
              </a:spcAft>
            </a:pPr>
            <a:r>
              <a:rPr lang="de-DE" dirty="0"/>
              <a:t>Dennoch sollen die Kosten der Kassenbetreiber für das Kassensystem nicht steigen </a:t>
            </a:r>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pPr>
              <a:lnSpc>
                <a:spcPct val="100000"/>
              </a:lnSpc>
              <a:spcBef>
                <a:spcPts val="600"/>
              </a:spcBef>
              <a:spcAft>
                <a:spcPts val="600"/>
              </a:spcAft>
            </a:pPr>
            <a:r>
              <a:rPr lang="de-DE" sz="3500" dirty="0"/>
              <a:t>Neue Pflichten für Kassensysteme (01.01.2020)</a:t>
            </a:r>
          </a:p>
          <a:p>
            <a:pPr lvl="1">
              <a:lnSpc>
                <a:spcPct val="100000"/>
              </a:lnSpc>
              <a:spcBef>
                <a:spcPts val="600"/>
              </a:spcBef>
              <a:spcAft>
                <a:spcPts val="600"/>
              </a:spcAft>
            </a:pPr>
            <a:r>
              <a:rPr lang="de-DE" dirty="0"/>
              <a:t>Einzelaufzeichnung</a:t>
            </a:r>
          </a:p>
          <a:p>
            <a:pPr lvl="1">
              <a:lnSpc>
                <a:spcPct val="100000"/>
              </a:lnSpc>
              <a:spcBef>
                <a:spcPts val="600"/>
              </a:spcBef>
              <a:spcAft>
                <a:spcPts val="600"/>
              </a:spcAft>
            </a:pPr>
            <a:r>
              <a:rPr lang="de-DE" dirty="0"/>
              <a:t>TSE-Pflicht</a:t>
            </a:r>
          </a:p>
          <a:p>
            <a:pPr lvl="1">
              <a:lnSpc>
                <a:spcPct val="100000"/>
              </a:lnSpc>
              <a:spcBef>
                <a:spcPts val="600"/>
              </a:spcBef>
              <a:spcAft>
                <a:spcPts val="600"/>
              </a:spcAft>
            </a:pPr>
            <a:r>
              <a:rPr lang="de-DE" dirty="0"/>
              <a:t>Archivierung</a:t>
            </a:r>
          </a:p>
          <a:p>
            <a:pPr lvl="1">
              <a:lnSpc>
                <a:spcPct val="100000"/>
              </a:lnSpc>
              <a:spcBef>
                <a:spcPts val="600"/>
              </a:spcBef>
              <a:spcAft>
                <a:spcPts val="600"/>
              </a:spcAft>
            </a:pPr>
            <a:r>
              <a:rPr lang="de-DE" dirty="0"/>
              <a:t>Belegausgabepflicht</a:t>
            </a:r>
          </a:p>
          <a:p>
            <a:pPr lvl="1">
              <a:lnSpc>
                <a:spcPct val="100000"/>
              </a:lnSpc>
              <a:spcBef>
                <a:spcPts val="600"/>
              </a:spcBef>
              <a:spcAft>
                <a:spcPts val="600"/>
              </a:spcAft>
            </a:pPr>
            <a:r>
              <a:rPr lang="de-DE" dirty="0"/>
              <a:t>Meldepflicht </a:t>
            </a:r>
            <a:endParaRPr lang="de-DE" sz="600" dirty="0"/>
          </a:p>
          <a:p>
            <a:pPr>
              <a:lnSpc>
                <a:spcPct val="100000"/>
              </a:lnSpc>
              <a:spcBef>
                <a:spcPts val="600"/>
              </a:spcBef>
              <a:spcAft>
                <a:spcPts val="600"/>
              </a:spcAft>
            </a:pPr>
            <a:r>
              <a:rPr lang="de-DE" sz="3500" dirty="0"/>
              <a:t>Integration einer oder mehrerer TSE-Lösungen</a:t>
            </a:r>
          </a:p>
          <a:p>
            <a:pPr>
              <a:lnSpc>
                <a:spcPct val="100000"/>
              </a:lnSpc>
              <a:spcBef>
                <a:spcPts val="600"/>
              </a:spcBef>
              <a:spcAft>
                <a:spcPts val="600"/>
              </a:spcAft>
            </a:pPr>
            <a:r>
              <a:rPr lang="de-DE" sz="3500" dirty="0"/>
              <a:t>Anpassungen für DSFinV-K</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3000" dirty="0"/>
              <a:t>Compliance-As-A-Service durch Integration ins Kassensystem</a:t>
            </a:r>
          </a:p>
          <a:p>
            <a:pPr marL="0" indent="0">
              <a:buNone/>
            </a:pPr>
            <a:endParaRPr lang="de-DE" sz="1000" dirty="0"/>
          </a:p>
          <a:p>
            <a:pPr marL="0" indent="0">
              <a:lnSpc>
                <a:spcPct val="100000"/>
              </a:lnSpc>
              <a:spcBef>
                <a:spcPts val="600"/>
              </a:spcBef>
              <a:spcAft>
                <a:spcPts val="600"/>
              </a:spcAft>
              <a:buNone/>
            </a:pPr>
            <a:r>
              <a:rPr lang="de-DE" sz="3000" u="sng" dirty="0"/>
              <a:t>Vorteile:</a:t>
            </a:r>
          </a:p>
          <a:p>
            <a:pPr marL="360000" lvl="1">
              <a:lnSpc>
                <a:spcPct val="100000"/>
              </a:lnSpc>
              <a:spcBef>
                <a:spcPts val="600"/>
              </a:spcBef>
              <a:spcAft>
                <a:spcPts val="600"/>
              </a:spcAft>
            </a:pPr>
            <a:r>
              <a:rPr lang="de-DE" sz="3000" dirty="0"/>
              <a:t>International gleiche Schnittstelle (DE, AT, FR)</a:t>
            </a:r>
          </a:p>
          <a:p>
            <a:pPr>
              <a:lnSpc>
                <a:spcPct val="100000"/>
              </a:lnSpc>
              <a:spcBef>
                <a:spcPts val="600"/>
              </a:spcBef>
              <a:spcAft>
                <a:spcPts val="600"/>
              </a:spcAft>
            </a:pPr>
            <a:r>
              <a:rPr lang="de-DE" sz="3000" dirty="0"/>
              <a:t>In Deutschland: Anbindung aller TSE-Lösungen</a:t>
            </a:r>
          </a:p>
          <a:p>
            <a:pPr>
              <a:lnSpc>
                <a:spcPct val="100000"/>
              </a:lnSpc>
              <a:spcBef>
                <a:spcPts val="600"/>
              </a:spcBef>
              <a:spcAft>
                <a:spcPts val="600"/>
              </a:spcAft>
            </a:pPr>
            <a:r>
              <a:rPr lang="de-DE" sz="3000" dirty="0"/>
              <a:t>Export der Daten in den gesetzlich vorgegebenen Formaten</a:t>
            </a:r>
          </a:p>
          <a:p>
            <a:pPr>
              <a:lnSpc>
                <a:spcPct val="100000"/>
              </a:lnSpc>
              <a:spcBef>
                <a:spcPts val="600"/>
              </a:spcBef>
              <a:spcAft>
                <a:spcPts val="600"/>
              </a:spcAft>
            </a:pPr>
            <a:r>
              <a:rPr lang="de-DE" sz="3000" dirty="0"/>
              <a:t>„As-A-Service“, d.h. immer automatisch konform mit den aktuellen Anforderungen des entsprechenden Marktes</a:t>
            </a:r>
          </a:p>
          <a:p>
            <a:pPr>
              <a:lnSpc>
                <a:spcPct val="100000"/>
              </a:lnSpc>
              <a:spcBef>
                <a:spcPts val="600"/>
              </a:spcBef>
              <a:spcAft>
                <a:spcPts val="600"/>
              </a:spcAft>
            </a:pPr>
            <a:r>
              <a:rPr lang="de-DE" sz="3000" dirty="0"/>
              <a:t>Kann lokal oder im Rechenzentrum betrieben werden</a:t>
            </a:r>
          </a:p>
          <a:p>
            <a:pPr>
              <a:lnSpc>
                <a:spcPct val="100000"/>
              </a:lnSpc>
              <a:spcBef>
                <a:spcPts val="600"/>
              </a:spcBef>
              <a:spcAft>
                <a:spcPts val="600"/>
              </a:spcAft>
            </a:pPr>
            <a:r>
              <a:rPr lang="de-DE" sz="3000" dirty="0"/>
              <a:t>Kostenlos</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sz="1000" dirty="0"/>
          </a:p>
          <a:p>
            <a:pPr>
              <a:lnSpc>
                <a:spcPct val="100000"/>
              </a:lnSpc>
              <a:spcBef>
                <a:spcPts val="600"/>
              </a:spcBef>
              <a:spcAft>
                <a:spcPts val="600"/>
              </a:spcAft>
            </a:pPr>
            <a:r>
              <a:rPr lang="de-DE" sz="3200" dirty="0"/>
              <a:t>Erleichtert die „make or buy“ Entscheidung</a:t>
            </a:r>
          </a:p>
          <a:p>
            <a:pPr>
              <a:lnSpc>
                <a:spcPct val="100000"/>
              </a:lnSpc>
              <a:spcBef>
                <a:spcPts val="600"/>
              </a:spcBef>
              <a:spcAft>
                <a:spcPts val="600"/>
              </a:spcAft>
            </a:pPr>
            <a:r>
              <a:rPr lang="de-DE" sz="3200" dirty="0"/>
              <a:t>fiskaltrust bietet dafür über Kassenhändler Fiskalisierungsprodukte für Kassenbetreiber an, wie z.B.:</a:t>
            </a:r>
          </a:p>
          <a:p>
            <a:pPr lvl="1">
              <a:lnSpc>
                <a:spcPct val="100000"/>
              </a:lnSpc>
              <a:spcBef>
                <a:spcPts val="600"/>
              </a:spcBef>
              <a:spcAft>
                <a:spcPts val="600"/>
              </a:spcAft>
            </a:pPr>
            <a:r>
              <a:rPr lang="de-DE" sz="2800" dirty="0"/>
              <a:t>Revisionssichere Archivierung der Daten</a:t>
            </a:r>
          </a:p>
          <a:p>
            <a:pPr lvl="1">
              <a:lnSpc>
                <a:spcPct val="100000"/>
              </a:lnSpc>
              <a:spcBef>
                <a:spcPts val="600"/>
              </a:spcBef>
              <a:spcAft>
                <a:spcPts val="600"/>
              </a:spcAft>
            </a:pPr>
            <a:r>
              <a:rPr lang="de-DE" sz="2800" dirty="0"/>
              <a:t>Automatisierte Meldungen ans Finanzamt</a:t>
            </a:r>
          </a:p>
          <a:p>
            <a:pPr lvl="1">
              <a:lnSpc>
                <a:spcPct val="100000"/>
              </a:lnSpc>
              <a:spcBef>
                <a:spcPts val="600"/>
              </a:spcBef>
              <a:spcAft>
                <a:spcPts val="600"/>
              </a:spcAft>
            </a:pPr>
            <a:r>
              <a:rPr lang="de-DE" sz="2800" dirty="0"/>
              <a:t>Sorglos-Pakete mit und ohne TSE As-A-Service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Funktionsweise</a:t>
            </a:r>
          </a:p>
        </p:txBody>
      </p:sp>
      <p:pic>
        <p:nvPicPr>
          <p:cNvPr id="3" name="Picture 3">
            <a:extLst>
              <a:ext uri="{FF2B5EF4-FFF2-40B4-BE49-F238E27FC236}">
                <a16:creationId xmlns:a16="http://schemas.microsoft.com/office/drawing/2014/main" id="{F78A4900-33EE-4B1B-B0D9-47FA3FB4FFD2}"/>
              </a:ext>
            </a:extLst>
          </p:cNvPr>
          <p:cNvPicPr>
            <a:picLocks noChangeAspect="1"/>
          </p:cNvPicPr>
          <p:nvPr/>
        </p:nvPicPr>
        <p:blipFill>
          <a:blip r:embed="rId3"/>
          <a:stretch>
            <a:fillRect/>
          </a:stretch>
        </p:blipFill>
        <p:spPr>
          <a:xfrm>
            <a:off x="582186" y="1319561"/>
            <a:ext cx="3352800" cy="4762500"/>
          </a:xfrm>
          <a:prstGeom prst="rect">
            <a:avLst/>
          </a:prstGeom>
        </p:spPr>
      </p:pic>
      <p:pic>
        <p:nvPicPr>
          <p:cNvPr id="4" name="Picture 6">
            <a:extLst>
              <a:ext uri="{FF2B5EF4-FFF2-40B4-BE49-F238E27FC236}">
                <a16:creationId xmlns:a16="http://schemas.microsoft.com/office/drawing/2014/main" id="{C3CF41BA-1BF7-4044-903B-C800C8D2CBF8}"/>
              </a:ext>
            </a:extLst>
          </p:cNvPr>
          <p:cNvPicPr>
            <a:picLocks noChangeAspect="1"/>
          </p:cNvPicPr>
          <p:nvPr/>
        </p:nvPicPr>
        <p:blipFill>
          <a:blip r:embed="rId4"/>
          <a:stretch>
            <a:fillRect/>
          </a:stretch>
        </p:blipFill>
        <p:spPr>
          <a:xfrm>
            <a:off x="3933825" y="1353769"/>
            <a:ext cx="4914900" cy="4369537"/>
          </a:xfrm>
          <a:prstGeom prst="rect">
            <a:avLst/>
          </a:prstGeom>
        </p:spPr>
      </p:pic>
      <p:pic>
        <p:nvPicPr>
          <p:cNvPr id="10" name="Picture 10">
            <a:extLst>
              <a:ext uri="{FF2B5EF4-FFF2-40B4-BE49-F238E27FC236}">
                <a16:creationId xmlns:a16="http://schemas.microsoft.com/office/drawing/2014/main" id="{7ADFA6BE-7B6B-4DEE-866A-AE12AC7FBACC}"/>
              </a:ext>
            </a:extLst>
          </p:cNvPr>
          <p:cNvPicPr>
            <a:picLocks noChangeAspect="1"/>
          </p:cNvPicPr>
          <p:nvPr/>
        </p:nvPicPr>
        <p:blipFill rotWithShape="1">
          <a:blip r:embed="rId5"/>
          <a:srcRect t="7184" r="5612" b="2586"/>
          <a:stretch/>
        </p:blipFill>
        <p:spPr>
          <a:xfrm>
            <a:off x="8972550" y="1762125"/>
            <a:ext cx="2381250" cy="4038601"/>
          </a:xfrm>
          <a:prstGeom prst="rect">
            <a:avLst/>
          </a:prstGeom>
        </p:spPr>
      </p:pic>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07FEDAF-1C8B-43D3-A3B3-33263CD6F926}"/>
              </a:ext>
            </a:extLst>
          </p:cNvPr>
          <p:cNvCxnSpPr/>
          <p:nvPr/>
        </p:nvCxnSpPr>
        <p:spPr>
          <a:xfrm>
            <a:off x="11344275" y="2867025"/>
            <a:ext cx="0" cy="1666875"/>
          </a:xfrm>
          <a:prstGeom prst="straightConnector1">
            <a:avLst/>
          </a:prstGeom>
        </p:spPr>
        <p:style>
          <a:lnRef idx="2">
            <a:schemeClr val="accent3"/>
          </a:lnRef>
          <a:fillRef idx="0">
            <a:schemeClr val="accent3"/>
          </a:fillRef>
          <a:effectRef idx="1">
            <a:schemeClr val="accent3"/>
          </a:effectRef>
          <a:fontRef idx="minor">
            <a:schemeClr val="tx1"/>
          </a:fontRef>
        </p:style>
      </p:cxn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7">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971640"/>
            <a:ext cx="11080750" cy="3465583"/>
          </a:xfrm>
        </p:spPr>
      </p:pic>
      <p:pic>
        <p:nvPicPr>
          <p:cNvPr id="4" name="Grafik 3" descr="Ein Bild, das Zeichnung enthält.&#10;&#10;Automatisch generierte Beschreibung">
            <a:extLst>
              <a:ext uri="{FF2B5EF4-FFF2-40B4-BE49-F238E27FC236}">
                <a16:creationId xmlns:a16="http://schemas.microsoft.com/office/drawing/2014/main" id="{96241C47-7250-41D7-A174-2A015A718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0230" y="3701693"/>
            <a:ext cx="1346616" cy="1416920"/>
          </a:xfrm>
          <a:prstGeom prst="rect">
            <a:avLst/>
          </a:prstGeom>
        </p:spPr>
      </p:pic>
      <p:pic>
        <p:nvPicPr>
          <p:cNvPr id="6" name="Grafik 3" descr="Ein Bild, das Zeichnung enthält.&#10;&#10;Automatisch generierte Beschreibung">
            <a:extLst>
              <a:ext uri="{FF2B5EF4-FFF2-40B4-BE49-F238E27FC236}">
                <a16:creationId xmlns:a16="http://schemas.microsoft.com/office/drawing/2014/main" id="{E96EE0FA-89E6-41DD-9626-00BC6AB27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937" y="3655229"/>
            <a:ext cx="1346616" cy="1416920"/>
          </a:xfrm>
          <a:prstGeom prst="rect">
            <a:avLst/>
          </a:prstGeom>
        </p:spPr>
      </p:pic>
      <p:sp>
        <p:nvSpPr>
          <p:cNvPr id="7" name="Rectangle 6">
            <a:extLst>
              <a:ext uri="{FF2B5EF4-FFF2-40B4-BE49-F238E27FC236}">
                <a16:creationId xmlns:a16="http://schemas.microsoft.com/office/drawing/2014/main" id="{E79A8B2E-6045-4050-A0BF-52B4B8CA91EA}"/>
              </a:ext>
            </a:extLst>
          </p:cNvPr>
          <p:cNvSpPr/>
          <p:nvPr/>
        </p:nvSpPr>
        <p:spPr>
          <a:xfrm>
            <a:off x="5205528" y="3820919"/>
            <a:ext cx="1635511" cy="1338145"/>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a:latin typeface="Roboto"/>
            </a:endParaRP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213543"/>
            <a:ext cx="11080750" cy="4981777"/>
          </a:xfrm>
        </p:spPr>
      </p:pic>
      <p:sp>
        <p:nvSpPr>
          <p:cNvPr id="3" name="Rechteck 2">
            <a:extLst>
              <a:ext uri="{FF2B5EF4-FFF2-40B4-BE49-F238E27FC236}">
                <a16:creationId xmlns:a16="http://schemas.microsoft.com/office/drawing/2014/main" id="{BAE66F9C-C014-49A8-8182-FA47E479BE09}"/>
              </a:ext>
            </a:extLst>
          </p:cNvPr>
          <p:cNvSpPr/>
          <p:nvPr/>
        </p:nvSpPr>
        <p:spPr>
          <a:xfrm>
            <a:off x="5352098" y="3846195"/>
            <a:ext cx="1340167" cy="1102995"/>
          </a:xfrm>
          <a:prstGeom prst="rect">
            <a:avLst/>
          </a:prstGeom>
          <a:solidFill>
            <a:srgbClr val="00A7C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latin typeface="Roboto" panose="02000000000000000000" pitchFamily="2" charset="0"/>
                <a:ea typeface="Roboto" panose="02000000000000000000" pitchFamily="2" charset="0"/>
              </a:rPr>
              <a:t>ft.Middleware</a:t>
            </a:r>
          </a:p>
        </p:txBody>
      </p:sp>
      <p:sp>
        <p:nvSpPr>
          <p:cNvPr id="4" name="Rectangle 3">
            <a:extLst>
              <a:ext uri="{FF2B5EF4-FFF2-40B4-BE49-F238E27FC236}">
                <a16:creationId xmlns:a16="http://schemas.microsoft.com/office/drawing/2014/main" id="{D13F006E-D64B-42CA-8276-F3601735478A}"/>
              </a:ext>
            </a:extLst>
          </p:cNvPr>
          <p:cNvSpPr/>
          <p:nvPr/>
        </p:nvSpPr>
        <p:spPr>
          <a:xfrm>
            <a:off x="5185781" y="3858090"/>
            <a:ext cx="1738892" cy="1386235"/>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dirty="0">
              <a:latin typeface="Roboto"/>
            </a:endParaRP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4A4E1077-0687-4F67-BE9D-7A4D4029BB02}"/>
</file>

<file path=docProps/app.xml><?xml version="1.0" encoding="utf-8"?>
<Properties xmlns="http://schemas.openxmlformats.org/officeDocument/2006/extended-properties" xmlns:vt="http://schemas.openxmlformats.org/officeDocument/2006/docPropsVTypes">
  <TotalTime>17</TotalTime>
  <Words>2987</Words>
  <Application>Microsoft Macintosh PowerPoint</Application>
  <PresentationFormat>Widescreen</PresentationFormat>
  <Paragraphs>290</Paragraphs>
  <Slides>30</Slides>
  <Notes>30</Notes>
  <HiddenSlides>0</HiddenSlides>
  <MMClips>1</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39" baseType="lpstr">
      <vt:lpstr>Arial</vt:lpstr>
      <vt:lpstr>Calibri</vt:lpstr>
      <vt:lpstr>Klavika Bd</vt:lpstr>
      <vt:lpstr>Klavika Regular</vt:lpstr>
      <vt:lpstr>Roboto</vt:lpstr>
      <vt:lpstr>Roboto Light</vt:lpstr>
      <vt:lpstr>1_Office</vt:lpstr>
      <vt:lpstr>fiskaltrust.Middleware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Beispiel eines Konfigurations-Template </vt:lpstr>
      <vt:lpstr>Das Portal als Rollout-Managementtool (Ausführung Rollout mit Template)</vt:lpstr>
      <vt:lpstr>Getting started &amp; Dokumentation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317</cp:revision>
  <cp:lastPrinted>2019-11-01T15:49:21Z</cp:lastPrinted>
  <dcterms:created xsi:type="dcterms:W3CDTF">2018-10-20T12:01:50Z</dcterms:created>
  <dcterms:modified xsi:type="dcterms:W3CDTF">2020-09-10T10:08:40Z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