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1" r:id="rId5"/>
    <p:sldId id="289" r:id="rId6"/>
    <p:sldId id="290" r:id="rId7"/>
    <p:sldId id="291" r:id="rId8"/>
    <p:sldId id="292" r:id="rId9"/>
    <p:sldId id="307" r:id="rId10"/>
    <p:sldId id="293" r:id="rId11"/>
    <p:sldId id="294" r:id="rId12"/>
    <p:sldId id="295" r:id="rId13"/>
    <p:sldId id="296" r:id="rId14"/>
    <p:sldId id="297" r:id="rId15"/>
    <p:sldId id="298" r:id="rId16"/>
    <p:sldId id="308" r:id="rId17"/>
    <p:sldId id="299" r:id="rId18"/>
    <p:sldId id="300" r:id="rId19"/>
    <p:sldId id="301" r:id="rId20"/>
    <p:sldId id="302" r:id="rId21"/>
    <p:sldId id="303" r:id="rId22"/>
    <p:sldId id="304" r:id="rId23"/>
    <p:sldId id="305" r:id="rId24"/>
    <p:sldId id="306" r:id="rId25"/>
    <p:sldId id="288"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11F"/>
    <a:srgbClr val="00A8CE"/>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73129"/>
  </p:normalViewPr>
  <p:slideViewPr>
    <p:cSldViewPr snapToGrid="0">
      <p:cViewPr varScale="1">
        <p:scale>
          <a:sx n="92" d="100"/>
          <a:sy n="92" d="100"/>
        </p:scale>
        <p:origin x="1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Manuell oder Import mit CSV-Datei</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E-Mail link</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Passwort setzen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Anfordern von Zugriffsrechten (Surrogation)</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07.10.20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Eine Kasse mit integrierter Middleware sendet Belegdaten an die Queue. Die Queue erhält zudem über die SCU die TSE TAR Files aus der TSE. Die Queue sendet die Belegdaten und TSE TAR Files automatisch an das </a:t>
            </a:r>
            <a:r>
              <a:rPr lang="de-DE" noProof="0" dirty="0" err="1"/>
              <a:t>POSArchiv</a:t>
            </a:r>
            <a:r>
              <a:rPr lang="de-DE" noProof="0" dirty="0"/>
              <a:t>. Das </a:t>
            </a:r>
            <a:r>
              <a:rPr lang="de-DE" noProof="0" dirty="0" err="1"/>
              <a:t>POSArchiv</a:t>
            </a:r>
            <a:r>
              <a:rPr lang="de-DE" noProof="0" dirty="0"/>
              <a:t> sendet mit Hilfe von Server zu Server Übertragung die Daten automatisch an AKO (DSFinV-K + TAR) und an DATEV (DFKA Format). </a:t>
            </a:r>
          </a:p>
          <a:p>
            <a:r>
              <a:rPr lang="de-DE" noProof="0" dirty="0"/>
              <a:t>Der Betreiber einer Kasse ohne integrierter Middleware hat die Möglichkeit Daten manuell ins AKO hochzuladen (auch über die Händler-Website möglich). Alternativ kann das Kassensystem oder ein anderes Programm Daten über die AKO API ins AKO automatisch hochladen. Auch der Betreiber einer Kasse mit integrierter Middleware hat die Möglichkeit Daten manuell hochzuladen (PDF Dateien, z.B. Menükarten, Verfahrensdokumentation). Der Steuerberater hat Zugriff auf AKO Dateien indem der Betreiber Daten freigibt und dem Steuerberater einen Link mit Token für den Zugriff sendet. Um auf das </a:t>
            </a:r>
            <a:r>
              <a:rPr lang="de-DE" noProof="0" dirty="0" err="1"/>
              <a:t>POSArchiv</a:t>
            </a:r>
            <a:r>
              <a:rPr lang="de-DE" noProof="0" dirty="0"/>
              <a:t> Zugriff zu erlangen muss der Steuerberater im </a:t>
            </a:r>
            <a:r>
              <a:rPr lang="de-DE" noProof="0" dirty="0" err="1"/>
              <a:t>ft.Portal</a:t>
            </a:r>
            <a:r>
              <a:rPr lang="de-DE" noProof="0" dirty="0"/>
              <a:t> registriert werden (Rolle: Berater) und mit dem Betreiber verknüpft werden. Dieser kann daraufhin eine Datenfreigabe für den Berater aktivieren.</a:t>
            </a:r>
          </a:p>
          <a:p>
            <a:r>
              <a:rPr lang="de-DE" noProof="0" dirty="0"/>
              <a:t>In einem Hybridszenario (Kassen mit und Kassen ohne ft.Middleware) zum Beispiel können alle Daten der Kassen ohne ft.Middleware manuell oder per API ins AKO hochgeladen werden. Die Daten (Belegdaten + TSE TAR) der Kassen mit ft.Middleware werden automatisch hochgeladen, daraus entstehen die DSFinV-K und TSE TAR Files im </a:t>
            </a:r>
            <a:r>
              <a:rPr lang="de-DE" noProof="0" dirty="0" err="1"/>
              <a:t>POSArchiv</a:t>
            </a:r>
            <a:r>
              <a:rPr lang="de-DE" noProof="0" dirty="0"/>
              <a:t>, die dann ins AKO gelegt werden. So gelangen alle Daten der Filiale in diesem Hybridszenario im AKO.</a:t>
            </a:r>
          </a:p>
        </p:txBody>
      </p:sp>
      <p:sp>
        <p:nvSpPr>
          <p:cNvPr id="4" name="Slide Number Placeholder 3"/>
          <p:cNvSpPr>
            <a:spLocks noGrp="1"/>
          </p:cNvSpPr>
          <p:nvPr>
            <p:ph type="sldNum" sz="quarter" idx="5"/>
          </p:nvPr>
        </p:nvSpPr>
        <p:spPr/>
        <p:txBody>
          <a:bodyPr/>
          <a:lstStyle/>
          <a:p>
            <a:fld id="{87FB5468-8034-4A81-91AF-9E789D7C7320}" type="slidenum">
              <a:rPr lang="de-DE" smtClean="0"/>
              <a:t>13</a:t>
            </a:fld>
            <a:endParaRPr lang="de-DE"/>
          </a:p>
        </p:txBody>
      </p:sp>
    </p:spTree>
    <p:extLst>
      <p:ext uri="{BB962C8B-B14F-4D97-AF65-F5344CB8AC3E}">
        <p14:creationId xmlns:p14="http://schemas.microsoft.com/office/powerpoint/2010/main" val="325183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14</a:t>
            </a:fld>
            <a:endParaRPr lang="de-DE"/>
          </a:p>
        </p:txBody>
      </p:sp>
    </p:spTree>
    <p:extLst>
      <p:ext uri="{BB962C8B-B14F-4D97-AF65-F5344CB8AC3E}">
        <p14:creationId xmlns:p14="http://schemas.microsoft.com/office/powerpoint/2010/main" val="4061718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 (</a:t>
            </a:r>
            <a:r>
              <a:rPr lang="de-DE" dirty="0" err="1"/>
              <a:t>max</a:t>
            </a:r>
            <a:r>
              <a:rPr lang="de-DE" dirty="0"/>
              <a:t> 25 Kassen)</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 (bis auf </a:t>
            </a:r>
            <a:r>
              <a:rPr lang="de-DE" dirty="0" err="1"/>
              <a:t>POSArchiv</a:t>
            </a:r>
            <a:r>
              <a:rPr lang="de-DE" dirty="0"/>
              <a:t> – </a:t>
            </a:r>
            <a:r>
              <a:rPr lang="de-DE" dirty="0" err="1"/>
              <a:t>max</a:t>
            </a:r>
            <a:r>
              <a:rPr lang="de-DE" dirty="0"/>
              <a:t> 25 Kassen).</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15</a:t>
            </a:fld>
            <a:endParaRPr lang="de-DE"/>
          </a:p>
        </p:txBody>
      </p:sp>
    </p:spTree>
    <p:extLst>
      <p:ext uri="{BB962C8B-B14F-4D97-AF65-F5344CB8AC3E}">
        <p14:creationId xmlns:p14="http://schemas.microsoft.com/office/powerpoint/2010/main" val="1856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r>
              <a:rPr lang="de-DE" dirty="0"/>
              <a:t> Je nach Wunsch: eine Hardware - oder Cloud TSE </a:t>
            </a:r>
            <a:r>
              <a:rPr lang="de-DE" dirty="0" err="1"/>
              <a:t>as</a:t>
            </a:r>
            <a:r>
              <a:rPr lang="de-DE" dirty="0"/>
              <a:t> a Service</a:t>
            </a:r>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a:t>
            </a:r>
          </a:p>
          <a:p>
            <a:pPr marL="0" indent="0">
              <a:buNone/>
            </a:pPr>
            <a:r>
              <a:rPr lang="de-DE" dirty="0"/>
              <a:t>- </a:t>
            </a:r>
            <a:r>
              <a:rPr lang="de-DE" dirty="0" err="1"/>
              <a:t>POSArchiv</a:t>
            </a:r>
            <a:r>
              <a:rPr lang="de-DE" dirty="0"/>
              <a:t> – </a:t>
            </a:r>
            <a:r>
              <a:rPr lang="de-DE" dirty="0" err="1"/>
              <a:t>max</a:t>
            </a:r>
            <a:r>
              <a:rPr lang="de-DE" dirty="0"/>
              <a:t> 25 Kassen</a:t>
            </a:r>
          </a:p>
          <a:p>
            <a:pPr marL="171450" indent="-171450">
              <a:buFont typeface="Arial"/>
              <a:buChar char="•"/>
            </a:pPr>
            <a:r>
              <a:rPr lang="de-DE" dirty="0"/>
              <a:t>Fair Use Limits für TSE-</a:t>
            </a:r>
            <a:r>
              <a:rPr lang="de-DE" dirty="0" err="1"/>
              <a:t>as</a:t>
            </a:r>
            <a:r>
              <a:rPr lang="de-DE" dirty="0"/>
              <a:t>-a-Service sind zu beachten (z.B.  maximal 150.000 Signaturen pro Kalendermonat zulässig, nur für einen Standort, Regelungen für den Tausch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16</a:t>
            </a:fld>
            <a:endParaRPr lang="de-DE"/>
          </a:p>
        </p:txBody>
      </p:sp>
    </p:spTree>
    <p:extLst>
      <p:ext uri="{BB962C8B-B14F-4D97-AF65-F5344CB8AC3E}">
        <p14:creationId xmlns:p14="http://schemas.microsoft.com/office/powerpoint/2010/main" val="386617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17</a:t>
            </a:fld>
            <a:endParaRPr lang="de-DE"/>
          </a:p>
        </p:txBody>
      </p:sp>
    </p:spTree>
    <p:extLst>
      <p:ext uri="{BB962C8B-B14F-4D97-AF65-F5344CB8AC3E}">
        <p14:creationId xmlns:p14="http://schemas.microsoft.com/office/powerpoint/2010/main" val="10604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wird.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Der Betreiber drückt den Link und wird auf das fiskaltrust Portal weiter geleitet wo er seine Daten überprüfen und sein Passwort setzen kann. Im nächsten Schritt muss er den Kooperationsvertrag mit fiskaltrust digital unterzeichnen. </a:t>
            </a:r>
          </a:p>
          <a:p>
            <a:pPr>
              <a:defRPr/>
            </a:pPr>
            <a:r>
              <a:rPr lang="de-DE" sz="1200" dirty="0"/>
              <a:t>Der Händler Zugriffsrechte für die sogenannte Surrogation Funktion anfordern. </a:t>
            </a:r>
            <a:endParaRPr lang="de-DE" sz="1200" strike="sngStrik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18</a:t>
            </a:fld>
            <a:endParaRPr lang="de-DE"/>
          </a:p>
        </p:txBody>
      </p:sp>
    </p:spTree>
    <p:extLst>
      <p:ext uri="{BB962C8B-B14F-4D97-AF65-F5344CB8AC3E}">
        <p14:creationId xmlns:p14="http://schemas.microsoft.com/office/powerpoint/2010/main" val="2591893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19</a:t>
            </a:fld>
            <a:endParaRPr lang="de-DE"/>
          </a:p>
        </p:txBody>
      </p:sp>
    </p:spTree>
    <p:extLst>
      <p:ext uri="{BB962C8B-B14F-4D97-AF65-F5344CB8AC3E}">
        <p14:creationId xmlns:p14="http://schemas.microsoft.com/office/powerpoint/2010/main" val="375453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Wirtschaftliche und technische Vorbereitung können unabhängig voneinander stattfinden. D.h. Entitlements können bereits im Vorfeld von fiskaltrust gekauft werden und an die Betreiber verkauft werden (siehe auch Bestellungsdeadlines der einzelnen Bundesländer). </a:t>
            </a:r>
            <a:endParaRPr lang="de-DE" dirty="0">
              <a:cs typeface="Calibri" panose="020F0502020204030204"/>
            </a:endParaRPr>
          </a:p>
          <a:p>
            <a:endParaRPr lang="de-DE" dirty="0">
              <a:cs typeface="Calibri" panose="020F0502020204030204"/>
            </a:endParaRPr>
          </a:p>
          <a:p>
            <a:r>
              <a:rPr lang="de-DE" dirty="0" err="1">
                <a:cs typeface="Calibri" panose="020F0502020204030204"/>
              </a:rPr>
              <a:t>Sales</a:t>
            </a:r>
            <a:r>
              <a:rPr lang="de-DE" dirty="0">
                <a:cs typeface="Calibri" panose="020F0502020204030204"/>
              </a:rPr>
              <a:t> Vorbereitung:</a:t>
            </a:r>
            <a:endParaRPr lang="de-DE" dirty="0"/>
          </a:p>
          <a:p>
            <a:r>
              <a:rPr lang="de-DE" dirty="0"/>
              <a:t>Kassenhändler (Einkauf) kaufen Add-On Entitlements im </a:t>
            </a:r>
            <a:r>
              <a:rPr lang="de-DE" dirty="0" err="1"/>
              <a:t>ft.Shop</a:t>
            </a:r>
            <a:endParaRPr lang="de-DE" dirty="0"/>
          </a:p>
          <a:p>
            <a:r>
              <a:rPr lang="de-DE" dirty="0"/>
              <a:t>Kassenhändler (</a:t>
            </a:r>
            <a:r>
              <a:rPr lang="de-DE" dirty="0" err="1"/>
              <a:t>Sales</a:t>
            </a:r>
            <a:r>
              <a:rPr lang="de-DE" dirty="0"/>
              <a:t>) verkaufen Add-On Produkte (z.B. Sorglos-Paket) an die Kassenbetreiber. Diese können über die Entitlements an die Betreiber zugewiesen werden.</a:t>
            </a:r>
          </a:p>
          <a:p>
            <a:endParaRPr lang="de-DE" dirty="0"/>
          </a:p>
          <a:p>
            <a:r>
              <a:rPr lang="de-DE" dirty="0">
                <a:cs typeface="Calibri"/>
              </a:rPr>
              <a:t>Technische Vorbereitung:</a:t>
            </a:r>
            <a:endParaRPr lang="de-DE" dirty="0"/>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Auschecken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endParaRPr lang="de-DE" dirty="0"/>
          </a:p>
          <a:p>
            <a:r>
              <a:rPr lang="de-DE" dirty="0" err="1"/>
              <a:t>Sales</a:t>
            </a:r>
            <a:r>
              <a:rPr lang="de-DE" dirty="0"/>
              <a:t>- und Technikvorbereitung können vom Kassenhändler unabhängig voneinander vorgenommen werden. D.h. wirtschaftlich kann das Geschäft mit fiskaltrust abgeschlossen werden bevor das genaue roll-out Szenario bekannt ist. Der Techniker kann dann die Entitlements umwandeln in eine Hardware-TSE-Lieferung direkt zum Betreiber oder auch in eine Cloud-TSE. Bei der Konfiguration / bei den Konfigurationstemplates kann das ebenfalls berücksichtigt werden.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20</a:t>
            </a:fld>
            <a:endParaRPr lang="de-DE"/>
          </a:p>
        </p:txBody>
      </p:sp>
    </p:spTree>
    <p:extLst>
      <p:ext uri="{BB962C8B-B14F-4D97-AF65-F5344CB8AC3E}">
        <p14:creationId xmlns:p14="http://schemas.microsoft.com/office/powerpoint/2010/main" val="4208554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21</a:t>
            </a:fld>
            <a:endParaRPr lang="de-DE"/>
          </a:p>
        </p:txBody>
      </p:sp>
    </p:spTree>
    <p:extLst>
      <p:ext uri="{BB962C8B-B14F-4D97-AF65-F5344CB8AC3E}">
        <p14:creationId xmlns:p14="http://schemas.microsoft.com/office/powerpoint/2010/main" val="230820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sz="1100" dirty="0"/>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325908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de-DE" u="sng" dirty="0"/>
              <a:t>Händler</a:t>
            </a:r>
            <a:r>
              <a:rPr lang="de-DE" dirty="0"/>
              <a:t>:</a:t>
            </a:r>
          </a:p>
          <a:p>
            <a:pPr marL="171450" indent="-171450">
              <a:buFontTx/>
              <a:buChar char="-"/>
            </a:pPr>
            <a:r>
              <a:rPr lang="de-DE" dirty="0"/>
              <a:t>Der Kooperationsvertrag im Portal unterzeichnen, er dient als Basis zur Zusammenarbeit.</a:t>
            </a:r>
          </a:p>
          <a:p>
            <a:pPr marL="171450" indent="-171450">
              <a:buFontTx/>
              <a:buChar char="-"/>
            </a:pPr>
            <a:r>
              <a:rPr lang="de-DE" dirty="0"/>
              <a:t>Für die Bestellung höherer Produktmengen &gt; 10 Stk., stellen wir Rahmenverträge zur Verfügung. Hier wird die Abnahmemenge für einen bestimmten Zeitraum festgelegt und dadurch kann eine entsprechende Rabattierung erfolgen.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18845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75101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6</a:t>
            </a:fld>
            <a:endParaRPr lang="de-DE"/>
          </a:p>
        </p:txBody>
      </p:sp>
    </p:spTree>
    <p:extLst>
      <p:ext uri="{BB962C8B-B14F-4D97-AF65-F5344CB8AC3E}">
        <p14:creationId xmlns:p14="http://schemas.microsoft.com/office/powerpoint/2010/main" val="285293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de-DE" dirty="0"/>
              <a:t> Das Kassensystem kommuniziert mit der ft.Middleware über das </a:t>
            </a:r>
            <a:r>
              <a:rPr lang="de-DE" dirty="0" err="1"/>
              <a:t>iPOS</a:t>
            </a:r>
            <a:r>
              <a:rPr lang="de-DE" dirty="0"/>
              <a:t> Interface. </a:t>
            </a:r>
            <a:endParaRPr lang="de-DE" dirty="0">
              <a:cs typeface="Calibri" panose="020F0502020204030204"/>
            </a:endParaRPr>
          </a:p>
          <a:p>
            <a:pPr>
              <a:buFont typeface="Arial"/>
              <a:buChar char="•"/>
            </a:pPr>
            <a:r>
              <a:rPr lang="de-DE" dirty="0"/>
              <a:t> Das </a:t>
            </a:r>
            <a:r>
              <a:rPr lang="de-DE" dirty="0" err="1"/>
              <a:t>iPOS</a:t>
            </a:r>
            <a:r>
              <a:rPr lang="de-DE" dirty="0"/>
              <a:t> Interface ist identisch für alle unterstützen Länder (Länderübergreifend).</a:t>
            </a:r>
            <a:endParaRPr lang="de-DE" dirty="0">
              <a:cs typeface="Calibri"/>
            </a:endParaRPr>
          </a:p>
          <a:p>
            <a:pPr>
              <a:buFont typeface="Arial"/>
              <a:buChar char="•"/>
            </a:pPr>
            <a:r>
              <a:rPr lang="de-DE" dirty="0"/>
              <a:t> Das </a:t>
            </a:r>
            <a:r>
              <a:rPr lang="de-DE" dirty="0" err="1"/>
              <a:t>iPOS</a:t>
            </a:r>
            <a:r>
              <a:rPr lang="de-DE" dirty="0"/>
              <a:t> Interface ist über REST, </a:t>
            </a:r>
            <a:r>
              <a:rPr lang="de-DE" dirty="0" err="1"/>
              <a:t>gRPC</a:t>
            </a:r>
            <a:r>
              <a:rPr lang="de-DE" dirty="0"/>
              <a:t>, WCF, TCP-Stream und Serial-Stream erreichbar.</a:t>
            </a:r>
            <a:endParaRPr lang="de-DE" dirty="0">
              <a:cs typeface="Calibri"/>
            </a:endParaRPr>
          </a:p>
          <a:p>
            <a:pPr>
              <a:buFont typeface="Arial"/>
              <a:buChar char="•"/>
            </a:pPr>
            <a:r>
              <a:rPr lang="de-DE" dirty="0"/>
              <a:t> Das </a:t>
            </a:r>
            <a:r>
              <a:rPr lang="de-DE" dirty="0" err="1"/>
              <a:t>iPOS</a:t>
            </a:r>
            <a:r>
              <a:rPr lang="de-DE" dirty="0"/>
              <a:t> Interface bietet 3 Schnittstellen-Methoden: </a:t>
            </a:r>
            <a:r>
              <a:rPr lang="de-DE" b="1" dirty="0"/>
              <a:t>echo</a:t>
            </a:r>
            <a:r>
              <a:rPr lang="de-DE" dirty="0"/>
              <a:t> (Verfügbarkeit prüfen), </a:t>
            </a:r>
            <a:r>
              <a:rPr lang="de-DE" b="1" dirty="0" err="1"/>
              <a:t>sign</a:t>
            </a:r>
            <a:r>
              <a:rPr lang="de-DE" dirty="0"/>
              <a:t> (Signieren der Belegdaten, Absetzen von Sonderbelegen), </a:t>
            </a:r>
            <a:r>
              <a:rPr lang="de-DE" b="1" dirty="0" err="1"/>
              <a:t>journal</a:t>
            </a:r>
            <a:r>
              <a:rPr lang="de-DE" dirty="0"/>
              <a:t> (Export von Daten)</a:t>
            </a:r>
            <a:endParaRPr lang="de-DE" dirty="0">
              <a:cs typeface="Calibri"/>
            </a:endParaRPr>
          </a:p>
          <a:p>
            <a:pPr>
              <a:buFont typeface="Arial"/>
              <a:buChar char="•"/>
            </a:pPr>
            <a:r>
              <a:rPr lang="de-DE" dirty="0"/>
              <a:t> Die Requests werden im ft.SecurityMechanism bearbeitet. Dieser kümmert sich um die Erstellung der eindeutigen, fortlaufenden Belegnummer, um die Verkettung, Signierung und die Persistenz der Daten.</a:t>
            </a:r>
            <a:endParaRPr lang="de-DE" dirty="0">
              <a:cs typeface="Calibri"/>
            </a:endParaRPr>
          </a:p>
          <a:p>
            <a:pPr>
              <a:buFont typeface="Arial"/>
              <a:buChar char="•"/>
            </a:pPr>
            <a:r>
              <a:rPr lang="de-DE" dirty="0"/>
              <a:t> Die SCU übernimmt die länderspezifische Implementierung der Sicherheitslösung (z.B. in Deutschland die Erstellung der Signaturen mit Hilfe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399159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Sorgt für die revisionssichere Archivierung der Kassendaten und der TSE Daten.</a:t>
            </a:r>
            <a:endParaRPr lang="de-DE" dirty="0">
              <a:cs typeface="Calibri"/>
            </a:endParaRPr>
          </a:p>
          <a:p>
            <a:pPr>
              <a:buFont typeface="Arial" panose="020B0604020202020204" pitchFamily="34" charset="0"/>
              <a:buChar char="•"/>
            </a:pPr>
            <a:r>
              <a:rPr lang="de-DE" dirty="0"/>
              <a:t> Die Daten werden automatisch, ohne zutun des Betreibers von der fiskaltrust.Middleware hochgeladen.</a:t>
            </a:r>
            <a:endParaRPr lang="de-DE" dirty="0">
              <a:cs typeface="Calibri" panose="020F0502020204030204"/>
            </a:endParaRPr>
          </a:p>
          <a:p>
            <a:pPr>
              <a:buFont typeface="Arial" panose="020B0604020202020204" pitchFamily="34" charset="0"/>
              <a:buChar char="•"/>
            </a:pPr>
            <a:r>
              <a:rPr lang="de-DE" dirty="0"/>
              <a:t> Export: DSFinV-K Format, TSE TAR Files,  fiskaltrust Queue Items Journal und DFKA Format für die DATEV-Schnittstelle</a:t>
            </a:r>
          </a:p>
          <a:p>
            <a:pPr>
              <a:buFont typeface="Arial" panose="020B0604020202020204" pitchFamily="34" charset="0"/>
              <a:buChar char="•"/>
            </a:pPr>
            <a:r>
              <a:rPr lang="de-DE" dirty="0">
                <a:cs typeface="Calibri"/>
              </a:rPr>
              <a:t> Die Daten können über die DATEV Schnittstelle an DATEV automatisch, in regelmäßigen Abständen übertragen werden (im DFKA Format)</a:t>
            </a:r>
            <a:endParaRPr lang="de-DE" dirty="0"/>
          </a:p>
          <a:p>
            <a:pPr>
              <a:buFont typeface="Arial" panose="020B0604020202020204" pitchFamily="34" charset="0"/>
              <a:buChar char="•"/>
            </a:pPr>
            <a:r>
              <a:rPr lang="de-DE" dirty="0">
                <a:cs typeface="Calibri"/>
              </a:rPr>
              <a:t> Die DSFinV-K und TAR Files können über die AKO API an AKO </a:t>
            </a:r>
            <a:r>
              <a:rPr lang="de-DE" dirty="0"/>
              <a:t>automatisch, in regelmäßigen Abständen </a:t>
            </a:r>
            <a:r>
              <a:rPr lang="de-DE" dirty="0">
                <a:cs typeface="Calibri"/>
              </a:rPr>
              <a:t>übertragen werden</a:t>
            </a:r>
          </a:p>
          <a:p>
            <a:pPr>
              <a:buFont typeface="Arial" panose="020B0604020202020204" pitchFamily="34" charset="0"/>
              <a:buChar char="•"/>
            </a:pPr>
            <a:r>
              <a:rPr lang="de-DE" dirty="0"/>
              <a:t> Wird </a:t>
            </a:r>
            <a:r>
              <a:rPr lang="de-DE" b="1" dirty="0"/>
              <a:t>pro Kasse </a:t>
            </a:r>
            <a:r>
              <a:rPr lang="de-DE" dirty="0"/>
              <a:t>(Queue) angeboten</a:t>
            </a:r>
          </a:p>
          <a:p>
            <a:endParaRPr lang="de-DE" dirty="0">
              <a:cs typeface="Calibri" panose="020F0502020204030204"/>
            </a:endParaRPr>
          </a:p>
          <a:p>
            <a:pPr>
              <a:buFont typeface="Arial" panose="020B0604020202020204" pitchFamily="34" charset="0"/>
            </a:pPr>
            <a:r>
              <a:rPr lang="de-DE" dirty="0">
                <a:cs typeface="Calibri" panose="020F0502020204030204"/>
              </a:rPr>
              <a:t>Vorteile: </a:t>
            </a:r>
            <a:endParaRPr lang="de-DE" dirty="0"/>
          </a:p>
          <a:p>
            <a:pPr>
              <a:buFont typeface="Arial" panose="020B0604020202020204" pitchFamily="34" charset="0"/>
              <a:buChar char="•"/>
            </a:pPr>
            <a:r>
              <a:rPr lang="de-DE" dirty="0"/>
              <a:t> Nachweis der Ordnungsmäßigkeit gegenüber der Finanzverwaltung</a:t>
            </a:r>
            <a:endParaRPr lang="de-DE" dirty="0">
              <a:cs typeface="Calibri" panose="020F0502020204030204"/>
            </a:endParaRPr>
          </a:p>
          <a:p>
            <a:pPr>
              <a:buFont typeface="Arial" panose="020B0604020202020204" pitchFamily="34" charset="0"/>
              <a:buChar char="•"/>
            </a:pPr>
            <a:r>
              <a:rPr lang="de-DE" dirty="0"/>
              <a:t> Lösung für begrenzten Speicherplatz in Kassensystem und/oder TSE</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Vereinfachter Zugriff durch zentralisierte Datenhaltung</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Möglicher Wegfall der Verpflichtung alte Kassensysteme bzw. TSEs über die Dauer der Aufbewahrungspflicht vorzuhalten. </a:t>
            </a:r>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826261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 (Anmelden Kasse-&gt;TSE, Ummelden Kasse-&gt;TSE, Abmelden Kasse-&gt;TSE)</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75663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Unabhängig vom Einsatz der fiskaltrust.Middleware</a:t>
            </a:r>
          </a:p>
          <a:p>
            <a:pPr>
              <a:buFont typeface="Arial" panose="020B0604020202020204" pitchFamily="34" charset="0"/>
              <a:buChar char="•"/>
            </a:pPr>
            <a:r>
              <a:rPr lang="de-DE" dirty="0"/>
              <a:t> Sorgt für die revisionssichere Archivierung </a:t>
            </a:r>
            <a:r>
              <a:rPr lang="de-DE" b="1" dirty="0"/>
              <a:t>manuell</a:t>
            </a:r>
            <a:r>
              <a:rPr lang="de-DE" dirty="0"/>
              <a:t> hochgeladener Daten (DSFinV-K, TSE TAR Files, PDF Dateien).</a:t>
            </a:r>
          </a:p>
          <a:p>
            <a:pPr>
              <a:buFont typeface="Arial" panose="020B0604020202020204" pitchFamily="34" charset="0"/>
              <a:buChar char="•"/>
            </a:pPr>
            <a:r>
              <a:rPr lang="de-DE" dirty="0"/>
              <a:t> Bietet eine API zur Automatisierung des Upload</a:t>
            </a:r>
            <a:endParaRPr lang="de-DE" dirty="0">
              <a:cs typeface="Calibri"/>
            </a:endParaRPr>
          </a:p>
          <a:p>
            <a:pPr>
              <a:buFont typeface="Arial" panose="020B0604020202020204" pitchFamily="34" charset="0"/>
              <a:buChar char="•"/>
            </a:pPr>
            <a:r>
              <a:rPr lang="de-DE" dirty="0"/>
              <a:t> Die </a:t>
            </a:r>
            <a:r>
              <a:rPr lang="de-DE" dirty="0" err="1"/>
              <a:t>Uploadfunktionalität</a:t>
            </a:r>
            <a:r>
              <a:rPr lang="de-DE" dirty="0"/>
              <a:t> (File-Drop) ist auch als HTML Komponente leicht in die Webseite des Händlers integrierbar. Fiskaltrust stellt über </a:t>
            </a:r>
            <a:r>
              <a:rPr lang="de-DE" dirty="0" err="1"/>
              <a:t>github</a:t>
            </a:r>
            <a:r>
              <a:rPr lang="de-DE" dirty="0"/>
              <a:t> ein Source-Code Beispiel (HTML und JS) zur Verfügung. </a:t>
            </a:r>
            <a:endParaRPr lang="de-DE" dirty="0">
              <a:cs typeface="Calibri" panose="020F0502020204030204"/>
            </a:endParaRPr>
          </a:p>
          <a:p>
            <a:pPr>
              <a:buFont typeface="Arial" panose="020B0604020202020204" pitchFamily="34" charset="0"/>
              <a:buChar char="•"/>
            </a:pPr>
            <a:r>
              <a:rPr lang="de-DE" dirty="0">
                <a:cs typeface="Calibri" panose="020F0502020204030204"/>
              </a:rPr>
              <a:t> DSFinV-K und TSE TAR Files können ohne Login/Authentifizierung hochgeladen werden. Hierbei erkennt das AKO aus dem Inhalt der Files wie diese zugeordnet müssen. </a:t>
            </a:r>
          </a:p>
          <a:p>
            <a:pPr>
              <a:buFont typeface="Arial" panose="020B0604020202020204" pitchFamily="34" charset="0"/>
              <a:buChar char="•"/>
            </a:pPr>
            <a:r>
              <a:rPr lang="de-DE" dirty="0">
                <a:cs typeface="Calibri" panose="020F0502020204030204"/>
              </a:rPr>
              <a:t> Dadurch ist die Nutzung (der Upload) auch vor der Registrierung/Kauf möglich. Für den Zugriff auf die Daten muss das Produkt gekauft werden. </a:t>
            </a:r>
          </a:p>
          <a:p>
            <a:pPr>
              <a:buFont typeface="Arial" panose="020B0604020202020204" pitchFamily="34" charset="0"/>
              <a:buChar char="•"/>
            </a:pPr>
            <a:r>
              <a:rPr lang="de-DE" dirty="0">
                <a:cs typeface="Calibri" panose="020F0502020204030204"/>
              </a:rPr>
              <a:t> Mandantenfähiger</a:t>
            </a:r>
            <a:r>
              <a:rPr lang="de-DE" dirty="0"/>
              <a:t> Zugriff über WEB Portal</a:t>
            </a:r>
            <a:endParaRPr lang="de-DE" dirty="0">
              <a:cs typeface="Calibri"/>
            </a:endParaRPr>
          </a:p>
          <a:p>
            <a:pPr>
              <a:buFont typeface="Arial" panose="020B0604020202020204" pitchFamily="34" charset="0"/>
              <a:buChar char="•"/>
            </a:pPr>
            <a:r>
              <a:rPr lang="de-DE" dirty="0"/>
              <a:t> Hochgeladene, externe DSFinV-K Dateien werden technisch validiert</a:t>
            </a:r>
          </a:p>
          <a:p>
            <a:pPr>
              <a:buFont typeface="Arial" panose="020B0604020202020204" pitchFamily="34" charset="0"/>
              <a:buChar char="•"/>
            </a:pPr>
            <a:r>
              <a:rPr lang="de-DE" dirty="0"/>
              <a:t>  Kann auch für Kassen eingesetzt werden, die die fiskaltrust.Middleware benutzen um PDF Dateien revisionssicher zu Archivieren (Verfahrensdokumentation, Speisekarten, etc.)</a:t>
            </a:r>
            <a:endParaRPr lang="de-DE" dirty="0">
              <a:cs typeface="Calibri"/>
            </a:endParaRPr>
          </a:p>
          <a:p>
            <a:pPr>
              <a:buFont typeface="Arial" panose="020B0604020202020204" pitchFamily="34" charset="0"/>
              <a:buChar char="•"/>
            </a:pPr>
            <a:r>
              <a:rPr lang="de-DE" dirty="0"/>
              <a:t> Wird </a:t>
            </a:r>
            <a:r>
              <a:rPr lang="de-DE" b="1" dirty="0"/>
              <a:t>pro Filiale </a:t>
            </a:r>
            <a:r>
              <a:rPr lang="de-DE" dirty="0"/>
              <a:t>angeboten - deckt also alle Kassen der Filiale ab</a:t>
            </a:r>
          </a:p>
          <a:p>
            <a:pPr>
              <a:buFont typeface="Arial" panose="020B0604020202020204" pitchFamily="34" charset="0"/>
              <a:buChar char="•"/>
            </a:pPr>
            <a:endParaRPr lang="de-DE" dirty="0">
              <a:cs typeface="Calibri"/>
            </a:endParaRPr>
          </a:p>
          <a:p>
            <a:r>
              <a:rPr lang="de-DE" dirty="0">
                <a:cs typeface="Calibri"/>
              </a:rPr>
              <a:t>Vorteile:</a:t>
            </a:r>
          </a:p>
          <a:p>
            <a:pPr marL="171450" indent="-171450">
              <a:buFont typeface="Arial,Sans-Serif"/>
              <a:buChar char="•"/>
            </a:pPr>
            <a:r>
              <a:rPr lang="de-DE" dirty="0">
                <a:cs typeface="Calibri"/>
              </a:rPr>
              <a:t>Einfacher Upload der Daten</a:t>
            </a:r>
            <a:endParaRPr lang="de-DE" dirty="0"/>
          </a:p>
          <a:p>
            <a:pPr marL="171450" indent="-171450">
              <a:buFont typeface="Arial,Sans-Serif"/>
              <a:buChar char="•"/>
            </a:pPr>
            <a:r>
              <a:rPr lang="de-DE" dirty="0">
                <a:cs typeface="Calibri"/>
              </a:rPr>
              <a:t>Händler-Branding und attraktiv in der Preisgestaltung</a:t>
            </a:r>
            <a:endParaRPr lang="de-DE" dirty="0"/>
          </a:p>
          <a:p>
            <a:pPr marL="171450" indent="-171450">
              <a:buFont typeface="Arial,Sans-Serif"/>
              <a:buChar char="•"/>
            </a:pPr>
            <a:r>
              <a:rPr lang="de-DE" dirty="0"/>
              <a:t>Unabhängig von der eingesetzten </a:t>
            </a:r>
            <a:r>
              <a:rPr lang="de-DE" dirty="0" err="1"/>
              <a:t>Fiskalisierungslösung</a:t>
            </a:r>
            <a:endParaRPr lang="de-DE" dirty="0"/>
          </a:p>
          <a:p>
            <a:pPr marL="171450" indent="-171450">
              <a:buFont typeface="Arial,Sans-Serif"/>
              <a:buChar char="•"/>
            </a:pPr>
            <a:r>
              <a:rPr lang="de-DE" dirty="0">
                <a:cs typeface="Calibri"/>
              </a:rPr>
              <a:t>Akzeptiert PDF Dateien (Verfahrensdokumentation, Speisekarten, etc.)</a:t>
            </a:r>
            <a:endParaRPr lang="de-DE" dirty="0"/>
          </a:p>
          <a:p>
            <a:pPr marL="171450" indent="-171450">
              <a:buFont typeface="Arial,Sans-Serif"/>
              <a:buChar char="•"/>
            </a:pPr>
            <a:r>
              <a:rPr lang="de-DE" dirty="0"/>
              <a:t>Nachweis der Ordnungsmäßigkeit gegenüber der Finanzverwaltung</a:t>
            </a:r>
            <a:endParaRPr lang="de-DE" dirty="0">
              <a:cs typeface="Calibri" panose="020F0502020204030204"/>
            </a:endParaRPr>
          </a:p>
          <a:p>
            <a:pPr marL="171450" indent="-171450">
              <a:buFont typeface="Arial,Sans-Serif"/>
              <a:buChar char="•"/>
            </a:pPr>
            <a:r>
              <a:rPr lang="de-DE" dirty="0"/>
              <a:t>Lösung für begrenzten Speicherplatz in Kassensystem und/oder TSE</a:t>
            </a:r>
            <a:endParaRPr lang="de-DE" dirty="0">
              <a:cs typeface="Calibri" panose="020F0502020204030204"/>
            </a:endParaRPr>
          </a:p>
          <a:p>
            <a:pPr marL="171450" indent="-171450">
              <a:buFont typeface="Arial,Sans-Serif"/>
              <a:buChar char="•"/>
            </a:pPr>
            <a:r>
              <a:rPr lang="de-DE" dirty="0"/>
              <a:t>Vereinfachter Zugriff durch zentralisierte Datenhaltung</a:t>
            </a:r>
            <a:endParaRPr lang="de-DE" dirty="0">
              <a:cs typeface="Calibri" panose="020F0502020204030204"/>
            </a:endParaRPr>
          </a:p>
          <a:p>
            <a:pPr marL="171450" indent="-171450">
              <a:buFont typeface="Arial,Sans-Serif"/>
              <a:buChar char="•"/>
            </a:pPr>
            <a:r>
              <a:rPr lang="de-DE" dirty="0"/>
              <a:t>Möglicher Wegfall der Verpflichtung alte Kassensysteme bzw. TSEs über die Dauer der Aufbewahrungspflicht vorzuhalten. </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3771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07.10.20</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07.10.20</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l6IcV7o_LFM&amp;t=39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github.com/fiskaltrust/productdescription-de-doc/blob/master/for-posdealers/02-pre-sales/media/PosDealer-Preisliste.pdf"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gif"/><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1.gif"/><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pixabay.com/de/%C3%B6sterreich-flagge-nationalflagge-162233/" TargetMode="External"/><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sv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AT" sz="6600" dirty="0">
                <a:latin typeface="Klavika" panose="02000803050000020004" pitchFamily="2" charset="0"/>
              </a:rPr>
              <a:t>fiskaltrust für Kassenhändler</a:t>
            </a: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wirtschaftliches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07.10.20</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POS Archiv</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20000"/>
          </a:bodyPr>
          <a:lstStyle/>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Revisionssichere Archivierung der Kassendaten und der TSE Daten.</a:t>
            </a:r>
          </a:p>
          <a:p>
            <a:r>
              <a:rPr lang="de-AT" dirty="0">
                <a:latin typeface="Roboto" panose="02000000000000000000" pitchFamily="2" charset="0"/>
                <a:ea typeface="Roboto" panose="02000000000000000000" pitchFamily="2" charset="0"/>
              </a:rPr>
              <a:t>automatisch</a:t>
            </a:r>
          </a:p>
          <a:p>
            <a:r>
              <a:rPr lang="de-AT" dirty="0">
                <a:latin typeface="Roboto" panose="02000000000000000000" pitchFamily="2" charset="0"/>
                <a:ea typeface="Roboto" panose="02000000000000000000" pitchFamily="2" charset="0"/>
              </a:rPr>
              <a:t>Export: </a:t>
            </a:r>
          </a:p>
          <a:p>
            <a:pPr lvl="1"/>
            <a:r>
              <a:rPr lang="de-AT" dirty="0">
                <a:latin typeface="Roboto" panose="02000000000000000000" pitchFamily="2" charset="0"/>
                <a:ea typeface="Roboto" panose="02000000000000000000" pitchFamily="2" charset="0"/>
              </a:rPr>
              <a:t>DSFinV-K (auch Standortübergreifend)</a:t>
            </a:r>
          </a:p>
          <a:p>
            <a:pPr lvl="1"/>
            <a:r>
              <a:rPr lang="de-AT" dirty="0">
                <a:latin typeface="Roboto" panose="02000000000000000000" pitchFamily="2" charset="0"/>
                <a:ea typeface="Roboto" panose="02000000000000000000" pitchFamily="2" charset="0"/>
              </a:rPr>
              <a:t>TSE TAR</a:t>
            </a:r>
          </a:p>
          <a:p>
            <a:pPr lvl="1"/>
            <a:r>
              <a:rPr lang="de-AT" dirty="0">
                <a:latin typeface="Roboto" panose="02000000000000000000" pitchFamily="2" charset="0"/>
                <a:ea typeface="Roboto" panose="02000000000000000000" pitchFamily="2" charset="0"/>
              </a:rPr>
              <a:t>fiskaltrust Queue Items Journal</a:t>
            </a:r>
          </a:p>
          <a:p>
            <a:pPr lvl="1"/>
            <a:r>
              <a:rPr lang="de-AT" dirty="0">
                <a:latin typeface="Roboto" panose="02000000000000000000" pitchFamily="2" charset="0"/>
                <a:ea typeface="Roboto" panose="02000000000000000000" pitchFamily="2" charset="0"/>
              </a:rPr>
              <a:t>DFKA Format für DATEV-Schnittstelle</a:t>
            </a:r>
          </a:p>
          <a:p>
            <a:r>
              <a:rPr lang="de-AT" dirty="0">
                <a:latin typeface="Roboto" panose="02000000000000000000" pitchFamily="2" charset="0"/>
                <a:ea typeface="Roboto" panose="02000000000000000000" pitchFamily="2" charset="0"/>
              </a:rPr>
              <a:t>Datenübertragung (Server zu Server):</a:t>
            </a:r>
          </a:p>
          <a:p>
            <a:pPr lvl="1"/>
            <a:r>
              <a:rPr lang="de-AT" dirty="0">
                <a:latin typeface="Roboto" panose="02000000000000000000" pitchFamily="2" charset="0"/>
                <a:ea typeface="Roboto" panose="02000000000000000000" pitchFamily="2" charset="0"/>
              </a:rPr>
              <a:t>DATEV</a:t>
            </a:r>
          </a:p>
          <a:p>
            <a:pPr lvl="1"/>
            <a:r>
              <a:rPr lang="de-AT" dirty="0">
                <a:latin typeface="Roboto" panose="02000000000000000000" pitchFamily="2" charset="0"/>
                <a:ea typeface="Roboto" panose="02000000000000000000" pitchFamily="2" charset="0"/>
              </a:rPr>
              <a:t>AKO</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(Queue) - 48€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10</a:t>
            </a:fld>
            <a:endParaRPr lang="de-DE"/>
          </a:p>
        </p:txBody>
      </p:sp>
    </p:spTree>
    <p:extLst>
      <p:ext uri="{BB962C8B-B14F-4D97-AF65-F5344CB8AC3E}">
        <p14:creationId xmlns:p14="http://schemas.microsoft.com/office/powerpoint/2010/main" val="13816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Finanzamtmeldungen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Sendet automatisiert Meldungen an das Finanzamt</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 20 € /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424239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AKO</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10000"/>
          </a:bodyPr>
          <a:lstStyle/>
          <a:p>
            <a:r>
              <a:rPr lang="de-AT" dirty="0">
                <a:latin typeface="Roboto" panose="02000000000000000000" pitchFamily="2" charset="0"/>
                <a:ea typeface="Roboto" panose="02000000000000000000" pitchFamily="2" charset="0"/>
              </a:rPr>
              <a:t>Unabhängig von ft.Middleware</a:t>
            </a:r>
          </a:p>
          <a:p>
            <a:r>
              <a:rPr lang="de-AT" dirty="0">
                <a:latin typeface="Roboto" panose="02000000000000000000" pitchFamily="2" charset="0"/>
                <a:ea typeface="Roboto" panose="02000000000000000000" pitchFamily="2" charset="0"/>
              </a:rPr>
              <a:t>Revisionssichere Archivierung </a:t>
            </a:r>
            <a:r>
              <a:rPr lang="de-AT" b="1" dirty="0">
                <a:latin typeface="Roboto" panose="02000000000000000000" pitchFamily="2" charset="0"/>
                <a:ea typeface="Roboto" panose="02000000000000000000" pitchFamily="2" charset="0"/>
              </a:rPr>
              <a:t>manuell</a:t>
            </a:r>
            <a:r>
              <a:rPr lang="de-AT" dirty="0">
                <a:latin typeface="Roboto" panose="02000000000000000000" pitchFamily="2" charset="0"/>
                <a:ea typeface="Roboto" panose="02000000000000000000" pitchFamily="2" charset="0"/>
              </a:rPr>
              <a:t> hochgeladener Daten</a:t>
            </a:r>
          </a:p>
          <a:p>
            <a:r>
              <a:rPr lang="de-AT" dirty="0">
                <a:latin typeface="Roboto" panose="02000000000000000000" pitchFamily="2" charset="0"/>
                <a:ea typeface="Roboto" panose="02000000000000000000" pitchFamily="2" charset="0"/>
              </a:rPr>
              <a:t>API zur Automatisierung des Uploads</a:t>
            </a:r>
          </a:p>
          <a:p>
            <a:r>
              <a:rPr lang="de-AT" dirty="0">
                <a:latin typeface="Roboto" panose="02000000000000000000" pitchFamily="2" charset="0"/>
                <a:ea typeface="Roboto" panose="02000000000000000000" pitchFamily="2" charset="0"/>
              </a:rPr>
              <a:t>Einbindung in die Händler Website möglich (HTML + JS)</a:t>
            </a:r>
          </a:p>
          <a:p>
            <a:r>
              <a:rPr lang="de-AT" dirty="0">
                <a:latin typeface="Roboto" panose="02000000000000000000" pitchFamily="2" charset="0"/>
                <a:ea typeface="Roboto" panose="02000000000000000000" pitchFamily="2" charset="0"/>
              </a:rPr>
              <a:t>Upload von DSFinV-K und TSE TAR Files ohne Login – File Drop</a:t>
            </a:r>
          </a:p>
          <a:p>
            <a:r>
              <a:rPr lang="de-AT" dirty="0">
                <a:latin typeface="Roboto" panose="02000000000000000000" pitchFamily="2" charset="0"/>
                <a:ea typeface="Roboto" panose="02000000000000000000" pitchFamily="2" charset="0"/>
              </a:rPr>
              <a:t>Upload vor Kauf möglich</a:t>
            </a:r>
          </a:p>
          <a:p>
            <a:r>
              <a:rPr lang="de-AT" dirty="0">
                <a:latin typeface="Roboto" panose="02000000000000000000" pitchFamily="2" charset="0"/>
                <a:ea typeface="Roboto" panose="02000000000000000000" pitchFamily="2" charset="0"/>
              </a:rPr>
              <a:t>Mandantenfähiger Zugriff über WEB Portal und Links</a:t>
            </a:r>
          </a:p>
          <a:p>
            <a:r>
              <a:rPr lang="de-AT" dirty="0">
                <a:latin typeface="Roboto" panose="02000000000000000000" pitchFamily="2" charset="0"/>
                <a:ea typeface="Roboto" panose="02000000000000000000" pitchFamily="2" charset="0"/>
              </a:rPr>
              <a:t>Validierung von DSFinV-K Dateien</a:t>
            </a:r>
          </a:p>
          <a:p>
            <a:r>
              <a:rPr lang="de-AT" dirty="0">
                <a:latin typeface="Roboto" panose="02000000000000000000" pitchFamily="2" charset="0"/>
                <a:ea typeface="Roboto" panose="02000000000000000000" pitchFamily="2" charset="0"/>
              </a:rPr>
              <a:t>Auch für Kassen mit ft.Middleware (z.B. für PDF Dateien)</a:t>
            </a:r>
          </a:p>
          <a:p>
            <a:r>
              <a:rPr lang="de-AT" b="1" dirty="0">
                <a:latin typeface="Roboto" panose="02000000000000000000" pitchFamily="2" charset="0"/>
                <a:ea typeface="Roboto" panose="02000000000000000000" pitchFamily="2" charset="0"/>
              </a:rPr>
              <a:t>Für alle Kassen einer Filiale </a:t>
            </a:r>
            <a:r>
              <a:rPr lang="de-AT" dirty="0">
                <a:latin typeface="Roboto" panose="02000000000000000000" pitchFamily="2" charset="0"/>
                <a:ea typeface="Roboto" panose="02000000000000000000" pitchFamily="2" charset="0"/>
              </a:rPr>
              <a:t>– 299 € /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12</a:t>
            </a:fld>
            <a:endParaRPr lang="de-DE"/>
          </a:p>
        </p:txBody>
      </p:sp>
    </p:spTree>
    <p:extLst>
      <p:ext uri="{BB962C8B-B14F-4D97-AF65-F5344CB8AC3E}">
        <p14:creationId xmlns:p14="http://schemas.microsoft.com/office/powerpoint/2010/main" val="37087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Archivierungsprodukte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13</a:t>
            </a:fld>
            <a:endParaRPr lang="de-DE"/>
          </a:p>
        </p:txBody>
      </p:sp>
      <p:pic>
        <p:nvPicPr>
          <p:cNvPr id="7" name="Picture 6" descr="Diagram&#10;&#10;Description automatically generated">
            <a:extLst>
              <a:ext uri="{FF2B5EF4-FFF2-40B4-BE49-F238E27FC236}">
                <a16:creationId xmlns:a16="http://schemas.microsoft.com/office/drawing/2014/main" id="{096A2AEE-EFE1-8542-A828-E124B9E92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15900"/>
            <a:ext cx="9423400" cy="6426200"/>
          </a:xfrm>
          <a:prstGeom prst="rect">
            <a:avLst/>
          </a:prstGeom>
        </p:spPr>
      </p:pic>
    </p:spTree>
    <p:extLst>
      <p:ext uri="{BB962C8B-B14F-4D97-AF65-F5344CB8AC3E}">
        <p14:creationId xmlns:p14="http://schemas.microsoft.com/office/powerpoint/2010/main" val="218187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Diverse TSE Modelle</a:t>
            </a:r>
          </a:p>
          <a:p>
            <a:r>
              <a:rPr lang="de-AT" dirty="0">
                <a:latin typeface="Roboto" panose="02000000000000000000" pitchFamily="2" charset="0"/>
                <a:ea typeface="Roboto" panose="02000000000000000000" pitchFamily="2" charset="0"/>
              </a:rPr>
              <a:t>Im </a:t>
            </a:r>
            <a:r>
              <a:rPr lang="de-AT" dirty="0" err="1">
                <a:latin typeface="Roboto" panose="02000000000000000000" pitchFamily="2" charset="0"/>
                <a:ea typeface="Roboto" panose="02000000000000000000" pitchFamily="2" charset="0"/>
              </a:rPr>
              <a:t>ft.Shop</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14</a:t>
            </a:fld>
            <a:endParaRPr lang="de-DE"/>
          </a:p>
        </p:txBody>
      </p:sp>
    </p:spTree>
    <p:extLst>
      <p:ext uri="{BB962C8B-B14F-4D97-AF65-F5344CB8AC3E}">
        <p14:creationId xmlns:p14="http://schemas.microsoft.com/office/powerpoint/2010/main" val="247063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ohne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 - 360 € / Jahr</a:t>
            </a:r>
          </a:p>
          <a:p>
            <a:pPr marL="360000" lvl="1" indent="0">
              <a:buNone/>
            </a:pPr>
            <a:r>
              <a:rPr lang="de-AT" dirty="0">
                <a:latin typeface="Roboto" panose="02000000000000000000" pitchFamily="2" charset="0"/>
                <a:ea typeface="Roboto" panose="02000000000000000000" pitchFamily="2" charset="0"/>
              </a:rPr>
              <a:t>(* POS Archiv – max. 25 Kassen)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15</a:t>
            </a:fld>
            <a:endParaRPr lang="de-DE"/>
          </a:p>
        </p:txBody>
      </p:sp>
    </p:spTree>
    <p:extLst>
      <p:ext uri="{BB962C8B-B14F-4D97-AF65-F5344CB8AC3E}">
        <p14:creationId xmlns:p14="http://schemas.microsoft.com/office/powerpoint/2010/main" val="345248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mit TSE-as-a-Service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dirty="0">
                <a:latin typeface="Roboto" panose="02000000000000000000" pitchFamily="2" charset="0"/>
                <a:ea typeface="Roboto" panose="02000000000000000000" pitchFamily="2" charset="0"/>
              </a:rPr>
              <a:t>Eine </a:t>
            </a:r>
            <a:r>
              <a:rPr lang="de-DE" dirty="0">
                <a:latin typeface="Roboto"/>
              </a:rPr>
              <a:t>Hardware - oder Cloud TSE-</a:t>
            </a:r>
            <a:r>
              <a:rPr lang="de-DE" dirty="0" err="1">
                <a:latin typeface="Roboto"/>
              </a:rPr>
              <a:t>as</a:t>
            </a:r>
            <a:r>
              <a:rPr lang="de-DE" dirty="0">
                <a:latin typeface="Roboto"/>
              </a:rPr>
              <a:t>-a-Service</a:t>
            </a:r>
            <a:endParaRPr lang="de-AT" dirty="0">
              <a:latin typeface="Roboto" panose="02000000000000000000" pitchFamily="2" charset="0"/>
              <a:ea typeface="Roboto" panose="02000000000000000000" pitchFamily="2" charset="0"/>
            </a:endParaRP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 - 389 € </a:t>
            </a:r>
            <a:r>
              <a:rPr lang="de-AT">
                <a:latin typeface="Roboto" panose="02000000000000000000" pitchFamily="2" charset="0"/>
                <a:ea typeface="Roboto" panose="02000000000000000000" pitchFamily="2" charset="0"/>
              </a:rPr>
              <a:t>/ Jahr</a:t>
            </a:r>
            <a:endParaRPr lang="de-AT" dirty="0">
              <a:latin typeface="Roboto" panose="02000000000000000000" pitchFamily="2" charset="0"/>
              <a:ea typeface="Roboto" panose="02000000000000000000" pitchFamily="2" charset="0"/>
            </a:endParaRPr>
          </a:p>
          <a:p>
            <a:pPr marL="360000" lvl="1" indent="0">
              <a:buNone/>
            </a:pPr>
            <a:r>
              <a:rPr lang="de-AT" dirty="0">
                <a:latin typeface="Roboto" panose="02000000000000000000" pitchFamily="2" charset="0"/>
                <a:ea typeface="Roboto" panose="02000000000000000000" pitchFamily="2" charset="0"/>
              </a:rPr>
              <a:t>(* POS Archiv – max. 25 Kassen und </a:t>
            </a:r>
            <a:r>
              <a:rPr lang="de-DE" dirty="0">
                <a:latin typeface="Roboto"/>
              </a:rPr>
              <a:t>Fair Use Limits für TSE-</a:t>
            </a:r>
            <a:r>
              <a:rPr lang="de-DE" dirty="0" err="1">
                <a:latin typeface="Roboto"/>
              </a:rPr>
              <a:t>as</a:t>
            </a:r>
            <a:r>
              <a:rPr lang="de-DE" dirty="0">
                <a:latin typeface="Roboto"/>
              </a:rPr>
              <a:t>-a-Service beachten</a:t>
            </a:r>
            <a:r>
              <a:rPr lang="de-AT" dirty="0">
                <a:latin typeface="Roboto" panose="02000000000000000000" pitchFamily="2" charset="0"/>
                <a:ea typeface="Roboto" panose="02000000000000000000" pitchFamily="2" charset="0"/>
              </a:rPr>
              <a: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16</a:t>
            </a:fld>
            <a:endParaRPr lang="de-DE"/>
          </a:p>
        </p:txBody>
      </p:sp>
    </p:spTree>
    <p:extLst>
      <p:ext uri="{BB962C8B-B14F-4D97-AF65-F5344CB8AC3E}">
        <p14:creationId xmlns:p14="http://schemas.microsoft.com/office/powerpoint/2010/main" val="202246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Produkte kaufen und weiter verkaufen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ft.Shop (kleine Menge, kein Rabatt)</a:t>
            </a:r>
          </a:p>
          <a:p>
            <a:r>
              <a:rPr lang="de-AT" dirty="0">
                <a:latin typeface="Roboto" panose="02000000000000000000" pitchFamily="2" charset="0"/>
                <a:ea typeface="Roboto" panose="02000000000000000000" pitchFamily="2" charset="0"/>
              </a:rPr>
              <a:t>Rahmenvertrag + Entitlements (ab 10 Stk. Rabattstaffelung)</a:t>
            </a:r>
          </a:p>
          <a:p>
            <a:pPr lvl="1"/>
            <a:r>
              <a:rPr lang="de-AT" dirty="0">
                <a:latin typeface="Roboto" panose="02000000000000000000" pitchFamily="2" charset="0"/>
                <a:ea typeface="Roboto" panose="02000000000000000000" pitchFamily="2" charset="0"/>
              </a:rPr>
              <a:t>fiskaltrust </a:t>
            </a:r>
            <a:r>
              <a:rPr lang="de-AT" dirty="0" err="1">
                <a:latin typeface="Roboto" panose="02000000000000000000" pitchFamily="2" charset="0"/>
                <a:ea typeface="Roboto" panose="02000000000000000000" pitchFamily="2" charset="0"/>
              </a:rPr>
              <a:t>Sales</a:t>
            </a:r>
            <a:r>
              <a:rPr lang="de-AT" dirty="0">
                <a:latin typeface="Roboto" panose="02000000000000000000" pitchFamily="2" charset="0"/>
                <a:ea typeface="Roboto" panose="02000000000000000000" pitchFamily="2" charset="0"/>
              </a:rPr>
              <a:t> Team kontaktieren</a:t>
            </a:r>
          </a:p>
          <a:p>
            <a:pPr lvl="1"/>
            <a:r>
              <a:rPr lang="de-AT" dirty="0">
                <a:latin typeface="Roboto" panose="02000000000000000000" pitchFamily="2" charset="0"/>
                <a:ea typeface="Roboto" panose="02000000000000000000" pitchFamily="2" charset="0"/>
              </a:rPr>
              <a:t>Unterzeichnung Rahmenvertrag</a:t>
            </a:r>
          </a:p>
          <a:p>
            <a:pPr lvl="1"/>
            <a:r>
              <a:rPr lang="de-AT" dirty="0">
                <a:latin typeface="Roboto" panose="02000000000000000000" pitchFamily="2" charset="0"/>
                <a:ea typeface="Roboto" panose="02000000000000000000" pitchFamily="2" charset="0"/>
              </a:rPr>
              <a:t>Kreditlimit-Freigabe durch fiskaltrust</a:t>
            </a:r>
          </a:p>
          <a:p>
            <a:pPr lvl="1"/>
            <a:r>
              <a:rPr lang="de-AT" dirty="0">
                <a:latin typeface="Roboto" panose="02000000000000000000" pitchFamily="2" charset="0"/>
                <a:ea typeface="Roboto" panose="02000000000000000000" pitchFamily="2" charset="0"/>
              </a:rPr>
              <a:t>Kauf der Entitlements über ft.Shop (</a:t>
            </a:r>
            <a:r>
              <a:rPr lang="de-AT" dirty="0">
                <a:latin typeface="Roboto" panose="02000000000000000000" pitchFamily="2" charset="0"/>
                <a:ea typeface="Roboto" panose="02000000000000000000" pitchFamily="2" charset="0"/>
                <a:hlinkClick r:id="rId3"/>
              </a:rPr>
              <a:t>Video</a:t>
            </a:r>
            <a:r>
              <a:rPr lang="de-AT" dirty="0">
                <a:latin typeface="Roboto" panose="02000000000000000000" pitchFamily="2" charset="0"/>
                <a:ea typeface="Roboto" panose="02000000000000000000" pitchFamily="2" charset="0"/>
              </a:rPr>
              <a:t>)</a:t>
            </a:r>
          </a:p>
          <a:p>
            <a:pPr lvl="1"/>
            <a:r>
              <a:rPr lang="de-AT" dirty="0">
                <a:latin typeface="Roboto" panose="02000000000000000000" pitchFamily="2" charset="0"/>
                <a:ea typeface="Roboto" panose="02000000000000000000" pitchFamily="2" charset="0"/>
              </a:rPr>
              <a:t>Übertragung von Entitlements an 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17</a:t>
            </a:fld>
            <a:endParaRPr lang="de-DE"/>
          </a:p>
        </p:txBody>
      </p:sp>
    </p:spTree>
    <p:extLst>
      <p:ext uri="{BB962C8B-B14F-4D97-AF65-F5344CB8AC3E}">
        <p14:creationId xmlns:p14="http://schemas.microsoft.com/office/powerpoint/2010/main" val="12327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Einladung der Kassenbetreiber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18</a:t>
            </a:fld>
            <a:endParaRPr lang="de-DE"/>
          </a:p>
        </p:txBody>
      </p:sp>
      <p:graphicFrame>
        <p:nvGraphicFramePr>
          <p:cNvPr id="7" name="Diagramm 8">
            <a:extLst>
              <a:ext uri="{FF2B5EF4-FFF2-40B4-BE49-F238E27FC236}">
                <a16:creationId xmlns:a16="http://schemas.microsoft.com/office/drawing/2014/main" id="{64DBA181-6835-724B-9996-BFB2C4983FB4}"/>
              </a:ext>
            </a:extLst>
          </p:cNvPr>
          <p:cNvGraphicFramePr>
            <a:graphicFrameLocks/>
          </p:cNvGraphicFramePr>
          <p:nvPr>
            <p:extLst>
              <p:ext uri="{D42A27DB-BD31-4B8C-83A1-F6EECF244321}">
                <p14:modId xmlns:p14="http://schemas.microsoft.com/office/powerpoint/2010/main" val="712008025"/>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349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Auto-Einladung (</a:t>
            </a:r>
            <a:r>
              <a:rPr lang="de-AT" dirty="0" err="1">
                <a:latin typeface="Klavika Regular Plain" panose="02000506040000020004" pitchFamily="2" charset="77"/>
              </a:rPr>
              <a:t>Opt</a:t>
            </a:r>
            <a:r>
              <a:rPr lang="de-AT" dirty="0">
                <a:latin typeface="Klavika Regular Plain" panose="02000506040000020004" pitchFamily="2" charset="77"/>
              </a:rPr>
              <a:t>-In)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r>
              <a:rPr lang="de-AT" dirty="0">
                <a:latin typeface="Roboto" panose="02000000000000000000" pitchFamily="2" charset="0"/>
                <a:ea typeface="Roboto" panose="02000000000000000000" pitchFamily="2" charset="0"/>
              </a:rPr>
              <a:t>Aktivierung durch Händler im Portal –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lädt die Betreiber über Massenimport ein.</a:t>
            </a:r>
          </a:p>
          <a:p>
            <a:r>
              <a:rPr lang="de-AT" dirty="0">
                <a:latin typeface="Roboto" panose="02000000000000000000" pitchFamily="2" charset="0"/>
                <a:ea typeface="Roboto" panose="02000000000000000000" pitchFamily="2" charset="0"/>
              </a:rPr>
              <a:t>Betreiberkonten werden automatisch angelegt und mit Händlerkonto verknüpft.</a:t>
            </a:r>
          </a:p>
          <a:p>
            <a:r>
              <a:rPr lang="de-AT" dirty="0">
                <a:latin typeface="Roboto" panose="02000000000000000000" pitchFamily="2" charset="0"/>
                <a:ea typeface="Roboto" panose="02000000000000000000" pitchFamily="2" charset="0"/>
              </a:rPr>
              <a:t>Betreiber erhalten eine E-Mail mit bereits durch den Händler unterschriebene Nutzungsvereinbarung und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kann ohne Zutun des Betreibers alle weiteren Schritte für den Betreiber vornehmen.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19</a:t>
            </a:fld>
            <a:endParaRPr lang="de-DE"/>
          </a:p>
        </p:txBody>
      </p:sp>
    </p:spTree>
    <p:extLst>
      <p:ext uri="{BB962C8B-B14F-4D97-AF65-F5344CB8AC3E}">
        <p14:creationId xmlns:p14="http://schemas.microsoft.com/office/powerpoint/2010/main" val="1542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Rollen der fiskaltrust Partner</a:t>
            </a:r>
          </a:p>
          <a:p>
            <a:r>
              <a:rPr lang="de-AT" dirty="0">
                <a:latin typeface="Roboto" panose="02000000000000000000" pitchFamily="2" charset="0"/>
                <a:ea typeface="Roboto" panose="02000000000000000000" pitchFamily="2" charset="0"/>
              </a:rPr>
              <a:t>Vertragsverhältnis</a:t>
            </a:r>
          </a:p>
          <a:p>
            <a:r>
              <a:rPr lang="de-AT" dirty="0">
                <a:latin typeface="Roboto" panose="02000000000000000000" pitchFamily="2" charset="0"/>
                <a:ea typeface="Roboto" panose="02000000000000000000" pitchFamily="2" charset="0"/>
              </a:rPr>
              <a:t>fiskaltrust Produkte</a:t>
            </a:r>
          </a:p>
          <a:p>
            <a:r>
              <a:rPr lang="de-AT" dirty="0">
                <a:latin typeface="Roboto" panose="02000000000000000000" pitchFamily="2" charset="0"/>
                <a:ea typeface="Roboto" panose="02000000000000000000" pitchFamily="2" charset="0"/>
              </a:rPr>
              <a:t>Rolloutvorbereitung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Rollout 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20</a:t>
            </a:fld>
            <a:endParaRPr lang="de-DE"/>
          </a:p>
        </p:txBody>
      </p:sp>
      <p:pic>
        <p:nvPicPr>
          <p:cNvPr id="3" name="Picture 2" descr="A picture containing graphical user interface&#10;&#10;Description automatically generated">
            <a:extLst>
              <a:ext uri="{FF2B5EF4-FFF2-40B4-BE49-F238E27FC236}">
                <a16:creationId xmlns:a16="http://schemas.microsoft.com/office/drawing/2014/main" id="{C2C026D8-1958-0547-9726-5402E5D4D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761" y="989656"/>
            <a:ext cx="8598477" cy="5165951"/>
          </a:xfrm>
          <a:prstGeom prst="rect">
            <a:avLst/>
          </a:prstGeom>
        </p:spPr>
      </p:pic>
    </p:spTree>
    <p:extLst>
      <p:ext uri="{BB962C8B-B14F-4D97-AF65-F5344CB8AC3E}">
        <p14:creationId xmlns:p14="http://schemas.microsoft.com/office/powerpoint/2010/main" val="423030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Nächste Schritte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endParaRPr lang="de-DE" dirty="0">
              <a:hlinkClick r:id="rId3"/>
            </a:endParaRPr>
          </a:p>
          <a:p>
            <a:endParaRPr lang="de-DE" dirty="0">
              <a:hlinkClick r:id="rId3"/>
            </a:endParaRPr>
          </a:p>
          <a:p>
            <a:r>
              <a:rPr lang="de-DE" dirty="0">
                <a:hlinkClick r:id="rId3"/>
              </a:rPr>
              <a:t>Getting Started für Kassenhändler</a:t>
            </a:r>
            <a:endParaRPr lang="de-DE" dirty="0"/>
          </a:p>
          <a:p>
            <a:r>
              <a:rPr lang="de-DE" dirty="0">
                <a:hlinkClick r:id="rId4"/>
              </a:rPr>
              <a:t>Händlerpreisliste</a:t>
            </a:r>
            <a:endParaRPr lang="de-DE" dirty="0"/>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21</a:t>
            </a:fld>
            <a:endParaRPr lang="de-DE"/>
          </a:p>
        </p:txBody>
      </p:sp>
    </p:spTree>
    <p:extLst>
      <p:ext uri="{BB962C8B-B14F-4D97-AF65-F5344CB8AC3E}">
        <p14:creationId xmlns:p14="http://schemas.microsoft.com/office/powerpoint/2010/main" val="10961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22</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dirty="0"/>
              <a:t>fiskaltrust </a:t>
            </a:r>
            <a:r>
              <a:rPr lang="de-DE" sz="2000" dirty="0" err="1"/>
              <a:t>gmbh</a:t>
            </a:r>
            <a:endParaRPr lang="de-DE" sz="2000" dirty="0"/>
          </a:p>
          <a:p>
            <a:pPr>
              <a:defRPr/>
            </a:pPr>
            <a:r>
              <a:rPr lang="de-DE" sz="2000" dirty="0" err="1">
                <a:solidFill>
                  <a:srgbClr val="00A7CE"/>
                </a:solidFill>
              </a:rPr>
              <a:t>www.fiskaltrust.de</a:t>
            </a:r>
            <a:endParaRPr lang="de-DE" sz="2000" dirty="0">
              <a:solidFill>
                <a:srgbClr val="00A7CE"/>
              </a:solidFill>
            </a:endParaRPr>
          </a:p>
          <a:p>
            <a:pPr lvl="0"/>
            <a:r>
              <a:rPr lang="de-DE" sz="2000" dirty="0">
                <a:solidFill>
                  <a:schemeClr val="bg2">
                    <a:lumMod val="50000"/>
                  </a:schemeClr>
                </a:solidFill>
              </a:rPr>
              <a:t>        Berlin</a:t>
            </a:r>
          </a:p>
          <a:p>
            <a:pPr lvl="0"/>
            <a:r>
              <a:rPr lang="de-DE" sz="2000" dirty="0">
                <a:solidFill>
                  <a:schemeClr val="bg2">
                    <a:lumMod val="50000"/>
                  </a:schemeClr>
                </a:solidFill>
              </a:rPr>
              <a:t>        Düsseldorf</a:t>
            </a:r>
          </a:p>
          <a:p>
            <a:pPr lvl="0"/>
            <a:endParaRPr lang="de-DE" sz="2000" dirty="0">
              <a:solidFill>
                <a:schemeClr val="bg2">
                  <a:lumMod val="50000"/>
                </a:schemeClr>
              </a:solidFill>
            </a:endParaRPr>
          </a:p>
          <a:p>
            <a:pPr lvl="0"/>
            <a:endParaRPr lang="de-DE" sz="2000" dirty="0">
              <a:solidFill>
                <a:schemeClr val="bg2">
                  <a:lumMod val="50000"/>
                </a:schemeClr>
              </a:solidFill>
            </a:endParaRPr>
          </a:p>
          <a:p>
            <a:pPr lvl="0"/>
            <a:r>
              <a:rPr lang="de-DE" sz="2000" dirty="0">
                <a:solidFill>
                  <a:schemeClr val="bg2">
                    <a:lumMod val="50000"/>
                  </a:schemeClr>
                </a:solidFill>
              </a:rPr>
              <a:t>        </a:t>
            </a:r>
            <a:r>
              <a:rPr lang="de-DE" sz="2000" dirty="0" err="1">
                <a:solidFill>
                  <a:schemeClr val="bg2">
                    <a:lumMod val="50000"/>
                  </a:schemeClr>
                </a:solidFill>
              </a:rPr>
              <a:t>info@fiskaltrust.de</a:t>
            </a:r>
            <a:endParaRPr lang="de-DE" sz="2000" dirty="0">
              <a:solidFill>
                <a:schemeClr val="bg2">
                  <a:lumMod val="50000"/>
                </a:schemeClr>
              </a:solidFill>
            </a:endParaRPr>
          </a:p>
          <a:p>
            <a:r>
              <a:rPr lang="de-DE" sz="2000" dirty="0">
                <a:solidFill>
                  <a:schemeClr val="bg2">
                    <a:lumMod val="50000"/>
                  </a:schemeClr>
                </a:solidFill>
              </a:rPr>
              <a:t>        +49 211 54013 432</a:t>
            </a:r>
          </a:p>
          <a:p>
            <a:endParaRPr lang="de-DE" sz="2000" dirty="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t>Rollen der fiskaltrust Partner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3</a:t>
            </a:fld>
            <a:endParaRPr lang="de-DE"/>
          </a:p>
        </p:txBody>
      </p:sp>
      <p:pic>
        <p:nvPicPr>
          <p:cNvPr id="3" name="Picture 2" descr="Graphical user interface, website&#10;&#10;Description automatically generated">
            <a:extLst>
              <a:ext uri="{FF2B5EF4-FFF2-40B4-BE49-F238E27FC236}">
                <a16:creationId xmlns:a16="http://schemas.microsoft.com/office/drawing/2014/main" id="{F4ED6A44-DA39-344E-8DD1-45D2EBBD6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45" y="1847272"/>
            <a:ext cx="13630032" cy="4027055"/>
          </a:xfrm>
          <a:prstGeom prst="rect">
            <a:avLst/>
          </a:prstGeom>
        </p:spPr>
      </p:pic>
    </p:spTree>
    <p:extLst>
      <p:ext uri="{BB962C8B-B14F-4D97-AF65-F5344CB8AC3E}">
        <p14:creationId xmlns:p14="http://schemas.microsoft.com/office/powerpoint/2010/main" val="64614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Verträge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Hersteller: Kooperationsvertrag</a:t>
            </a:r>
          </a:p>
          <a:p>
            <a:r>
              <a:rPr lang="de-AT" dirty="0">
                <a:latin typeface="Roboto" panose="02000000000000000000" pitchFamily="2" charset="0"/>
                <a:ea typeface="Roboto" panose="02000000000000000000" pitchFamily="2" charset="0"/>
              </a:rPr>
              <a:t>Händler: Kooperationsvertrag und optional </a:t>
            </a:r>
            <a:r>
              <a:rPr lang="de-DE" dirty="0">
                <a:latin typeface="Roboto"/>
              </a:rPr>
              <a:t>Rahmenvertrag</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Betreiber: Nutzungsvereinbarung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4</a:t>
            </a:fld>
            <a:endParaRPr lang="de-DE"/>
          </a:p>
        </p:txBody>
      </p:sp>
    </p:spTree>
    <p:extLst>
      <p:ext uri="{BB962C8B-B14F-4D97-AF65-F5344CB8AC3E}">
        <p14:creationId xmlns:p14="http://schemas.microsoft.com/office/powerpoint/2010/main" val="41631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5</a:t>
            </a:fld>
            <a:endParaRPr lang="de-DE"/>
          </a:p>
        </p:txBody>
      </p:sp>
      <p:pic>
        <p:nvPicPr>
          <p:cNvPr id="7" name="Picture 6" descr="Diagram&#10;&#10;Description automatically generated">
            <a:extLst>
              <a:ext uri="{FF2B5EF4-FFF2-40B4-BE49-F238E27FC236}">
                <a16:creationId xmlns:a16="http://schemas.microsoft.com/office/drawing/2014/main" id="{B99F08E3-5117-3247-A9F5-CD07761EB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26" y="863933"/>
            <a:ext cx="9142748" cy="5417398"/>
          </a:xfrm>
          <a:prstGeom prst="rect">
            <a:avLst/>
          </a:prstGeom>
        </p:spPr>
      </p:pic>
    </p:spTree>
    <p:extLst>
      <p:ext uri="{BB962C8B-B14F-4D97-AF65-F5344CB8AC3E}">
        <p14:creationId xmlns:p14="http://schemas.microsoft.com/office/powerpoint/2010/main" val="227893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6</a:t>
            </a:fld>
            <a:endParaRPr lang="de-DE"/>
          </a:p>
        </p:txBody>
      </p:sp>
      <p:pic>
        <p:nvPicPr>
          <p:cNvPr id="3" name="Picture 2" descr="Diagram&#10;&#10;Description automatically generated">
            <a:extLst>
              <a:ext uri="{FF2B5EF4-FFF2-40B4-BE49-F238E27FC236}">
                <a16:creationId xmlns:a16="http://schemas.microsoft.com/office/drawing/2014/main" id="{1A0BE316-67F8-3347-97F5-64B17A6E4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446" y="825345"/>
            <a:ext cx="9619108" cy="5494573"/>
          </a:xfrm>
          <a:prstGeom prst="rect">
            <a:avLst/>
          </a:prstGeom>
        </p:spPr>
      </p:pic>
    </p:spTree>
    <p:extLst>
      <p:ext uri="{BB962C8B-B14F-4D97-AF65-F5344CB8AC3E}">
        <p14:creationId xmlns:p14="http://schemas.microsoft.com/office/powerpoint/2010/main" val="241969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Produkte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AT" dirty="0" err="1">
                <a:latin typeface="Roboto" panose="02000000000000000000" pitchFamily="2" charset="0"/>
                <a:ea typeface="Roboto" panose="02000000000000000000" pitchFamily="2" charset="0"/>
              </a:rPr>
              <a:t>ft</a:t>
            </a:r>
            <a:r>
              <a:rPr lang="de-DE" dirty="0">
                <a:latin typeface="Roboto" panose="02000000000000000000" pitchFamily="2" charset="0"/>
                <a:ea typeface="Roboto" panose="02000000000000000000" pitchFamily="2" charset="0"/>
              </a:rPr>
              <a:t>.Middleware als Basisprodukt</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a:t>
            </a:r>
            <a:r>
              <a:rPr lang="de-DE" dirty="0" err="1">
                <a:latin typeface="Roboto" panose="02000000000000000000" pitchFamily="2" charset="0"/>
                <a:ea typeface="Roboto" panose="02000000000000000000" pitchFamily="2" charset="0"/>
              </a:rPr>
              <a:t>dd</a:t>
            </a:r>
            <a:r>
              <a:rPr lang="de-DE" dirty="0">
                <a:latin typeface="Roboto" panose="02000000000000000000" pitchFamily="2" charset="0"/>
                <a:ea typeface="Roboto" panose="02000000000000000000" pitchFamily="2" charset="0"/>
              </a:rPr>
              <a:t>-On Produkte zur ft.Middleware</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POS Archiv</a:t>
            </a:r>
          </a:p>
          <a:p>
            <a:pPr lvl="1"/>
            <a:r>
              <a:rPr lang="de-AT" dirty="0">
                <a:latin typeface="Roboto" panose="02000000000000000000" pitchFamily="2" charset="0"/>
                <a:ea typeface="Roboto" panose="02000000000000000000" pitchFamily="2" charset="0"/>
              </a:rPr>
              <a:t>Automatisierte Meldungen an das Finanzamt</a:t>
            </a:r>
          </a:p>
          <a:p>
            <a:r>
              <a:rPr lang="de-AT" dirty="0">
                <a:latin typeface="Roboto" panose="02000000000000000000" pitchFamily="2" charset="0"/>
                <a:ea typeface="Roboto" panose="02000000000000000000" pitchFamily="2" charset="0"/>
              </a:rPr>
              <a:t>Einzelprodukte</a:t>
            </a:r>
          </a:p>
          <a:p>
            <a:pPr lvl="1"/>
            <a:r>
              <a:rPr lang="de-AT" dirty="0">
                <a:latin typeface="Roboto" panose="02000000000000000000" pitchFamily="2" charset="0"/>
                <a:ea typeface="Roboto" panose="02000000000000000000" pitchFamily="2" charset="0"/>
              </a:rPr>
              <a:t>Kassenarchiv Online (AKO)</a:t>
            </a:r>
          </a:p>
          <a:p>
            <a:pPr lvl="1"/>
            <a:r>
              <a:rPr lang="de-AT" dirty="0">
                <a:latin typeface="Roboto" panose="02000000000000000000" pitchFamily="2" charset="0"/>
                <a:ea typeface="Roboto" panose="02000000000000000000" pitchFamily="2" charset="0"/>
              </a:rPr>
              <a:t>Technische Sicherheitseinrichtungen (TSE)</a:t>
            </a:r>
          </a:p>
          <a:p>
            <a:r>
              <a:rPr lang="de-AT" dirty="0">
                <a:latin typeface="Roboto" panose="02000000000000000000" pitchFamily="2" charset="0"/>
                <a:ea typeface="Roboto" panose="02000000000000000000" pitchFamily="2" charset="0"/>
              </a:rPr>
              <a:t>Sorglos-Paket mit und ohne TSE-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25952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Bietet Compliance-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a:p>
            <a:r>
              <a:rPr lang="de-AT" dirty="0">
                <a:latin typeface="Roboto" panose="02000000000000000000" pitchFamily="2" charset="0"/>
                <a:ea typeface="Roboto" panose="02000000000000000000" pitchFamily="2" charset="0"/>
              </a:rPr>
              <a:t>Wird vom Kassenhersteller ins</a:t>
            </a:r>
            <a:r>
              <a:rPr lang="de-DE" dirty="0">
                <a:latin typeface="Roboto"/>
                <a:ea typeface="Roboto" panose="02000000000000000000" pitchFamily="2" charset="0"/>
              </a:rPr>
              <a:t> Kassensystem integriert</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8</a:t>
            </a:fld>
            <a:endParaRPr lang="de-DE"/>
          </a:p>
        </p:txBody>
      </p:sp>
    </p:spTree>
    <p:extLst>
      <p:ext uri="{BB962C8B-B14F-4D97-AF65-F5344CB8AC3E}">
        <p14:creationId xmlns:p14="http://schemas.microsoft.com/office/powerpoint/2010/main" val="193033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07.10.20</a:t>
            </a:fld>
            <a:r>
              <a:rPr lang="de-DE"/>
              <a:t> - Folie </a:t>
            </a:r>
            <a:fld id="{4D3E4D3B-16BA-4843-8361-4E45D113E984}" type="slidenum">
              <a:rPr lang="de-DE" smtClean="0"/>
              <a:pPr/>
              <a:t>9</a:t>
            </a:fld>
            <a:endParaRPr lang="de-DE"/>
          </a:p>
        </p:txBody>
      </p:sp>
      <p:pic>
        <p:nvPicPr>
          <p:cNvPr id="3" name="Picture 2" descr="Diagram&#10;&#10;Description automatically generated">
            <a:extLst>
              <a:ext uri="{FF2B5EF4-FFF2-40B4-BE49-F238E27FC236}">
                <a16:creationId xmlns:a16="http://schemas.microsoft.com/office/drawing/2014/main" id="{B39F02B7-4534-2F44-8BB0-300DB336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26" y="1922299"/>
            <a:ext cx="10637748" cy="3647228"/>
          </a:xfrm>
          <a:prstGeom prst="rect">
            <a:avLst/>
          </a:prstGeom>
        </p:spPr>
      </p:pic>
    </p:spTree>
    <p:extLst>
      <p:ext uri="{BB962C8B-B14F-4D97-AF65-F5344CB8AC3E}">
        <p14:creationId xmlns:p14="http://schemas.microsoft.com/office/powerpoint/2010/main" val="16647215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13D6CB1D-6628-4D5C-8ECC-C7DF45EC7E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1366</TotalTime>
  <Words>2487</Words>
  <Application>Microsoft Macintosh PowerPoint</Application>
  <PresentationFormat>Widescreen</PresentationFormat>
  <Paragraphs>301</Paragraphs>
  <Slides>22</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Arial,Sans-Serif</vt:lpstr>
      <vt:lpstr>Calibri</vt:lpstr>
      <vt:lpstr>Calibri Light</vt:lpstr>
      <vt:lpstr>Klavika</vt:lpstr>
      <vt:lpstr>Klavika Regular</vt:lpstr>
      <vt:lpstr>Klavika Regular Plain</vt:lpstr>
      <vt:lpstr>Roboto</vt:lpstr>
      <vt:lpstr>Roboto Slab</vt:lpstr>
      <vt:lpstr>Roboto Slab light</vt:lpstr>
      <vt:lpstr>Office</vt:lpstr>
      <vt:lpstr>fiskaltrust für Kassenhändler</vt:lpstr>
      <vt:lpstr>Agenda</vt:lpstr>
      <vt:lpstr>Rollen der fiskaltrust Partner</vt:lpstr>
      <vt:lpstr>fiskaltrust Verträge</vt:lpstr>
      <vt:lpstr>Organisatorische Architektur</vt:lpstr>
      <vt:lpstr>Organisatorische Architektur</vt:lpstr>
      <vt:lpstr>fiskaltrust Produkte</vt:lpstr>
      <vt:lpstr>ft.Middleware als Basisprodukt</vt:lpstr>
      <vt:lpstr>ft.Middleware als Basisprodukt</vt:lpstr>
      <vt:lpstr>Add-On Produkt POS Archiv</vt:lpstr>
      <vt:lpstr>Add-On Produkt Finanzamtmeldungen</vt:lpstr>
      <vt:lpstr>Einzelprodukt AKO</vt:lpstr>
      <vt:lpstr>Archivierungsprodukte</vt:lpstr>
      <vt:lpstr>Einzelprodukt TSE</vt:lpstr>
      <vt:lpstr>Sorglos Paket ohne TSE</vt:lpstr>
      <vt:lpstr>Sorglos Paket mit TSE-as-a-Service</vt:lpstr>
      <vt:lpstr>Produkte kaufen und weiter verkaufen</vt:lpstr>
      <vt:lpstr>Einladung der Kassenbetreiber</vt:lpstr>
      <vt:lpstr>Auto-Einladung (Opt-In)</vt:lpstr>
      <vt:lpstr>Rollout Vorbereitung</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Christian Rogobete</cp:lastModifiedBy>
  <cp:revision>100</cp:revision>
  <dcterms:created xsi:type="dcterms:W3CDTF">2020-01-03T15:29:44Z</dcterms:created>
  <dcterms:modified xsi:type="dcterms:W3CDTF">2020-10-07T10:29:14Z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