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21"/>
  </p:notesMasterIdLst>
  <p:handoutMasterIdLst>
    <p:handoutMasterId r:id="rId22"/>
  </p:handoutMasterIdLst>
  <p:sldIdLst>
    <p:sldId id="1640" r:id="rId5"/>
    <p:sldId id="1641" r:id="rId6"/>
    <p:sldId id="1642" r:id="rId7"/>
    <p:sldId id="1672" r:id="rId8"/>
    <p:sldId id="1663" r:id="rId9"/>
    <p:sldId id="1664" r:id="rId10"/>
    <p:sldId id="1665" r:id="rId11"/>
    <p:sldId id="1666" r:id="rId12"/>
    <p:sldId id="1667" r:id="rId13"/>
    <p:sldId id="1668" r:id="rId14"/>
    <p:sldId id="1669" r:id="rId15"/>
    <p:sldId id="1670" r:id="rId16"/>
    <p:sldId id="1671" r:id="rId17"/>
    <p:sldId id="1643" r:id="rId18"/>
    <p:sldId id="1673" r:id="rId19"/>
    <p:sldId id="1661" r:id="rId20"/>
  </p:sldIdLst>
  <p:sldSz cx="12192000" cy="6858000"/>
  <p:notesSz cx="7104063" cy="10234613"/>
  <p:custShowLst>
    <p:custShow name="20 Minuten" id="0">
      <p:sldLst/>
    </p:custShow>
    <p:custShow name="Kassenhändler" id="1">
      <p:sldLst/>
    </p:custShow>
  </p:custShow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ner-Modell" id="{48E64DB2-BBE7-4E50-BBE5-62767D3522A5}">
          <p14:sldIdLst>
            <p14:sldId id="1640"/>
            <p14:sldId id="1641"/>
            <p14:sldId id="1642"/>
            <p14:sldId id="1672"/>
            <p14:sldId id="1663"/>
            <p14:sldId id="1664"/>
            <p14:sldId id="1665"/>
            <p14:sldId id="1666"/>
            <p14:sldId id="1667"/>
            <p14:sldId id="1668"/>
            <p14:sldId id="1669"/>
            <p14:sldId id="1670"/>
            <p14:sldId id="1671"/>
            <p14:sldId id="1643"/>
            <p14:sldId id="1673"/>
            <p14:sldId id="16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xel Kutschera" initials="AKU" lastIdx="1" clrIdx="0">
    <p:extLst>
      <p:ext uri="{19B8F6BF-5375-455C-9EA6-DF929625EA0E}">
        <p15:presenceInfo xmlns:p15="http://schemas.microsoft.com/office/powerpoint/2012/main" userId="Axel Kutsche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CF"/>
    <a:srgbClr val="BCA3CE"/>
    <a:srgbClr val="FF9900"/>
    <a:srgbClr val="00A7CE"/>
    <a:srgbClr val="00B0CE"/>
    <a:srgbClr val="009EB8"/>
    <a:srgbClr val="00729A"/>
    <a:srgbClr val="008D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8" autoAdjust="0"/>
    <p:restoredTop sz="82313" autoAdjust="0"/>
  </p:normalViewPr>
  <p:slideViewPr>
    <p:cSldViewPr snapToGrid="0">
      <p:cViewPr varScale="1">
        <p:scale>
          <a:sx n="104" d="100"/>
          <a:sy n="104" d="100"/>
        </p:scale>
        <p:origin x="424" y="200"/>
      </p:cViewPr>
      <p:guideLst/>
    </p:cSldViewPr>
  </p:slideViewPr>
  <p:outlineViewPr>
    <p:cViewPr>
      <p:scale>
        <a:sx n="33" d="100"/>
        <a:sy n="33" d="100"/>
      </p:scale>
      <p:origin x="0" y="-7515"/>
    </p:cViewPr>
  </p:outlineViewPr>
  <p:notesTextViewPr>
    <p:cViewPr>
      <p:scale>
        <a:sx n="3" d="2"/>
        <a:sy n="3" d="2"/>
      </p:scale>
      <p:origin x="0" y="0"/>
    </p:cViewPr>
  </p:notesTextViewPr>
  <p:sorterViewPr>
    <p:cViewPr varScale="1">
      <p:scale>
        <a:sx n="1" d="1"/>
        <a:sy n="1" d="1"/>
      </p:scale>
      <p:origin x="0" y="-17361"/>
    </p:cViewPr>
  </p:sorterViewPr>
  <p:notesViewPr>
    <p:cSldViewPr snapToGrid="0">
      <p:cViewPr varScale="1">
        <p:scale>
          <a:sx n="78" d="100"/>
          <a:sy n="78" d="100"/>
        </p:scale>
        <p:origin x="376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de-DE" noProof="0" dirty="0"/>
            <a:t>PosSystem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de-DE" noProof="0" dirty="0"/>
            <a:t>Händler 1</a:t>
          </a:r>
        </a:p>
      </dgm:t>
    </dgm:pt>
    <dgm:pt modelId="{9D4B5DBD-CB9C-4FB4-AAA6-979D46D6684A}" type="parTrans" cxnId="{C4500742-DF8F-4517-8A5F-102B00E77012}">
      <dgm:prSet/>
      <dgm:spPr/>
      <dgm:t>
        <a:bodyPr/>
        <a:lstStyle/>
        <a:p>
          <a:endParaRPr lang="de-DE"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de-DE" noProof="0" dirty="0"/>
            <a:t>Betreiber 1</a:t>
          </a:r>
        </a:p>
      </dgm:t>
    </dgm:pt>
    <dgm:pt modelId="{0DF6DED7-5192-46F3-976D-838BE73AB713}" type="parTrans" cxnId="{8D998158-EBD4-42F5-98E1-A69E9366D652}">
      <dgm:prSet/>
      <dgm:spPr/>
      <dgm:t>
        <a:bodyPr/>
        <a:lstStyle/>
        <a:p>
          <a:endParaRPr lang="de-DE"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de-DE" noProof="0" dirty="0"/>
            <a:t>Betreiber 2</a:t>
          </a:r>
        </a:p>
      </dgm:t>
    </dgm:pt>
    <dgm:pt modelId="{50DDEC0C-6225-49E4-9435-2892A959F271}" type="parTrans" cxnId="{4220A49C-03E2-4145-AAD7-FA6F074A93D6}">
      <dgm:prSet/>
      <dgm:spPr/>
      <dgm:t>
        <a:bodyPr/>
        <a:lstStyle/>
        <a:p>
          <a:endParaRPr lang="de-DE"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de-DE" noProof="0" dirty="0"/>
            <a:t>Händler 2</a:t>
          </a:r>
        </a:p>
      </dgm:t>
    </dgm:pt>
    <dgm:pt modelId="{26127BF6-3D13-4828-AFE0-E15425FA8684}" type="parTrans" cxnId="{88EBF330-6F30-4914-87D3-A7B4EB21211D}">
      <dgm:prSet/>
      <dgm:spPr/>
      <dgm:t>
        <a:bodyPr/>
        <a:lstStyle/>
        <a:p>
          <a:endParaRPr lang="de-DE"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de-DE" noProof="0" dirty="0"/>
            <a:t>Betreiber 3</a:t>
          </a:r>
        </a:p>
      </dgm:t>
    </dgm:pt>
    <dgm:pt modelId="{75E9BAA1-7697-41F9-9D69-D44BBB192BF4}" type="parTrans" cxnId="{E95FDE10-C55F-460A-965E-94DB8241EA62}">
      <dgm:prSet/>
      <dgm:spPr/>
      <dgm:t>
        <a:bodyPr/>
        <a:lstStyle/>
        <a:p>
          <a:endParaRPr lang="de-DE"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de-DE" noProof="0" dirty="0"/>
            <a:t>Kassenhersteller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de-DE" noProof="0" dirty="0"/>
            <a:t>Kassenhändler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de-DE" noProof="0" dirty="0"/>
            <a:t>Kassenbetreiber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de-DE" noProof="0" dirty="0"/>
            <a:t>Betreiber 4</a:t>
          </a:r>
        </a:p>
      </dgm:t>
    </dgm:pt>
    <dgm:pt modelId="{86256DAC-6B50-48EE-8E6D-4682846CC9BA}" type="parTrans" cxnId="{87F4757F-0E90-4ACD-B1C0-B85D3802CE53}">
      <dgm:prSet/>
      <dgm:spPr/>
      <dgm:t>
        <a:bodyPr/>
        <a:lstStyle/>
        <a:p>
          <a:endParaRPr lang="de-DE"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de-DE" noProof="0" dirty="0"/>
            <a:t>Kasse</a:t>
          </a:r>
          <a:br>
            <a:rPr lang="de-DE" noProof="0" dirty="0"/>
          </a:br>
          <a:r>
            <a:rPr lang="de-DE" noProof="0" dirty="0"/>
            <a:t> (a-trust TSTE)</a:t>
          </a:r>
        </a:p>
      </dgm:t>
    </dgm:pt>
    <dgm:pt modelId="{A5B7A9E9-3757-43B8-BF1F-DEE0FC47105D}" type="parTrans" cxnId="{A7E3BFD4-85A6-4AC2-AABA-C11EE5654E33}">
      <dgm:prSet/>
      <dgm:spPr/>
      <dgm:t>
        <a:bodyPr/>
        <a:lstStyle/>
        <a:p>
          <a:endParaRPr lang="de-DE"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de-DE" noProof="0" dirty="0"/>
            <a:t>Kasse (Swissbit TSE)</a:t>
          </a:r>
        </a:p>
      </dgm:t>
    </dgm:pt>
    <dgm:pt modelId="{CC23981C-F92C-42AD-8DA4-AE4B7990CF7E}" type="parTrans" cxnId="{43958AAB-7298-4C0B-8420-B89E69B8159A}">
      <dgm:prSet/>
      <dgm:spPr/>
      <dgm:t>
        <a:bodyPr/>
        <a:lstStyle/>
        <a:p>
          <a:endParaRPr lang="de-DE"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de-DE" noProof="0" dirty="0"/>
            <a:t>Kasse</a:t>
          </a:r>
          <a:br>
            <a:rPr lang="de-DE" noProof="0" dirty="0"/>
          </a:br>
          <a:r>
            <a:rPr lang="de-DE" noProof="0" dirty="0"/>
            <a:t>(Cryptovision TSE)</a:t>
          </a:r>
        </a:p>
      </dgm:t>
    </dgm:pt>
    <dgm:pt modelId="{31B9B58C-F89D-4B88-A80E-50913EC35ABA}" type="parTrans" cxnId="{E226C31F-F458-445B-B8CC-70A2D8F4224F}">
      <dgm:prSet/>
      <dgm:spPr/>
      <dgm:t>
        <a:bodyPr/>
        <a:lstStyle/>
        <a:p>
          <a:endParaRPr lang="de-DE"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de-DE" noProof="0" dirty="0"/>
            <a:t>Kasse</a:t>
          </a:r>
          <a:br>
            <a:rPr lang="de-DE" noProof="0" dirty="0"/>
          </a:br>
          <a:r>
            <a:rPr lang="de-DE" noProof="0" dirty="0"/>
            <a:t>(Diebold-Nixdorf TSE)</a:t>
          </a:r>
        </a:p>
      </dgm:t>
    </dgm:pt>
    <dgm:pt modelId="{A4A34996-CC96-449F-829D-D317AA4C8DF4}" type="parTrans" cxnId="{3E232159-66DF-491E-9700-FE88C856AC8E}">
      <dgm:prSet/>
      <dgm:spPr/>
      <dgm:t>
        <a:bodyPr/>
        <a:lstStyle/>
        <a:p>
          <a:endParaRPr lang="de-DE"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de-DE" noProof="0" dirty="0"/>
            <a:t>Kasse</a:t>
          </a:r>
          <a:br>
            <a:rPr lang="de-DE" noProof="0" dirty="0"/>
          </a:br>
          <a:r>
            <a:rPr lang="de-DE" noProof="0" dirty="0"/>
            <a:t>(fiskaly TSE)</a:t>
          </a:r>
        </a:p>
      </dgm:t>
    </dgm:pt>
    <dgm:pt modelId="{6EBE2D93-55C8-40D4-BBE5-E6D16DB4F7A6}" type="parTrans" cxnId="{00E268D2-2B92-4E00-8244-AD5552017E6E}">
      <dgm:prSet/>
      <dgm:spPr/>
      <dgm:t>
        <a:bodyPr/>
        <a:lstStyle/>
        <a:p>
          <a:endParaRPr lang="de-DE"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de-DE" noProof="0" dirty="0"/>
            <a:t>Kasse (Epson TSE)</a:t>
          </a:r>
        </a:p>
      </dgm:t>
    </dgm:pt>
    <dgm:pt modelId="{C9A1D3E0-E3C8-48BD-BAA1-4C0FFE8125CE}" type="parTrans" cxnId="{9A3B9AC6-26B7-4D9F-A894-4BCBFF28571A}">
      <dgm:prSet/>
      <dgm:spPr/>
      <dgm:t>
        <a:bodyPr/>
        <a:lstStyle/>
        <a:p>
          <a:endParaRPr lang="de-DE"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de-DE" noProof="0" dirty="0"/>
            <a:t>Standort</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dirty="0"/>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626115E6-AD47-4869-966A-CE8E61220F0A}">
      <dgm:prSet phldrT="[Text]"/>
      <dgm:spPr/>
      <dgm:t>
        <a:bodyPr/>
        <a:lstStyle/>
        <a:p>
          <a:r>
            <a:rPr lang="de-DE" dirty="0"/>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39D6AC70-6092-4BDD-B452-472EFCEB7CE3}">
      <dgm:prSet phldrT="[Text]"/>
      <dgm:spPr/>
      <dgm:t>
        <a:bodyPr/>
        <a:lstStyle/>
        <a:p>
          <a:r>
            <a:rPr lang="de-DE" dirty="0" err="1"/>
            <a:t>AccountID</a:t>
          </a:r>
          <a:endParaRPr lang="de-DE" dirty="0"/>
        </a:p>
      </dgm:t>
    </dgm:pt>
    <dgm:pt modelId="{F7B66B58-1E3D-4DA1-B931-8C9C26D5619E}" type="parTrans" cxnId="{75F04649-6C7E-4ED9-AB71-ADAFFC12AC8B}">
      <dgm:prSet/>
      <dgm:spPr/>
      <dgm:t>
        <a:bodyPr/>
        <a:lstStyle/>
        <a:p>
          <a:endParaRPr lang="de-DE"/>
        </a:p>
      </dgm:t>
    </dgm:pt>
    <dgm:pt modelId="{27612686-63D8-4308-94E8-7BE246C76A5A}" type="sibTrans" cxnId="{75F04649-6C7E-4ED9-AB71-ADAFFC12AC8B}">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0E762B2B-90EF-4EAF-A328-5A65E6DC1A46}" type="presOf" srcId="{D4F9471E-5DB8-4527-8A9A-3BA1BC9BC03D}" destId="{B7B11F5B-5454-4DC0-A365-DC862339A3A5}" srcOrd="0" destOrd="0" presId="urn:microsoft.com/office/officeart/2005/8/layout/hProcess4"/>
    <dgm:cxn modelId="{45C29031-C77B-4657-B405-3D5BAEA80D4B}" type="presOf" srcId="{F671BBA3-D45D-4509-982C-C5515B0DCAB4}" destId="{FDF54E9C-0750-422B-BCCE-276BE25C71B1}" srcOrd="0" destOrd="2" presId="urn:microsoft.com/office/officeart/2005/8/layout/hProcess4"/>
    <dgm:cxn modelId="{E4014932-7D13-4467-8766-D539E60CD105}" type="presOf" srcId="{D690E6B1-ED93-4978-AC10-25C06B709E1D}" destId="{4BA1B2B1-C1B8-47F2-8C0E-ADA73BC9C811}" srcOrd="1" destOrd="1" presId="urn:microsoft.com/office/officeart/2005/8/layout/hProcess4"/>
    <dgm:cxn modelId="{DF406D3B-38CF-4CE0-9785-37C55C1B3B94}" type="presOf" srcId="{39D6AC70-6092-4BDD-B452-472EFCEB7CE3}" destId="{5BE17825-D0E8-4D69-992E-D5C1E7D39F21}" srcOrd="0" destOrd="1" presId="urn:microsoft.com/office/officeart/2005/8/layout/hProcess4"/>
    <dgm:cxn modelId="{6515AE3D-247F-4FC0-90EE-54AC4967E4C4}" type="presOf" srcId="{A4305718-53E2-4A7F-804A-6F3B3A68EDA1}" destId="{188C989C-C17C-4448-9807-3BC6ED139629}" srcOrd="1" destOrd="1" presId="urn:microsoft.com/office/officeart/2005/8/layout/hProcess4"/>
    <dgm:cxn modelId="{368CEF3E-5102-43E5-B33A-DCAC10EE02FD}" type="presOf" srcId="{15D92C2D-5742-4574-B3E7-79598663529D}" destId="{FDF54E9C-0750-422B-BCCE-276BE25C71B1}" srcOrd="0" destOrd="0"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5F04649-6C7E-4ED9-AB71-ADAFFC12AC8B}" srcId="{939A1577-2324-43EB-B7C5-B0BEC8FE22DE}" destId="{39D6AC70-6092-4BDD-B452-472EFCEB7CE3}" srcOrd="1" destOrd="0" parTransId="{F7B66B58-1E3D-4DA1-B931-8C9C26D5619E}" sibTransId="{27612686-63D8-4308-94E8-7BE246C76A5A}"/>
    <dgm:cxn modelId="{8D2E324C-57A8-4BE2-8051-6A202E40C405}" type="presOf" srcId="{EAAEEAC4-C2C6-4028-807F-BC6BBE918253}" destId="{372AD9A6-8D12-40F9-B849-B57BBAA7BA69}" srcOrd="1" destOrd="0" presId="urn:microsoft.com/office/officeart/2005/8/layout/hProcess4"/>
    <dgm:cxn modelId="{80EFAC4C-7C17-445A-B6FD-2AB32EDE0639}" type="presOf" srcId="{D690E6B1-ED93-4978-AC10-25C06B709E1D}" destId="{B02BE0EB-C330-4F32-8D7C-9CA39266E853}" srcOrd="0" destOrd="1" presId="urn:microsoft.com/office/officeart/2005/8/layout/hProcess4"/>
    <dgm:cxn modelId="{6F288C4D-B3CE-45A4-933E-1E560261B32C}" type="presOf" srcId="{939A1577-2324-43EB-B7C5-B0BEC8FE22DE}" destId="{DD0A6EF8-9419-4735-9241-1BAB89D1DEB0}" srcOrd="0" destOrd="0" presId="urn:microsoft.com/office/officeart/2005/8/layout/hProcess4"/>
    <dgm:cxn modelId="{7BEC0562-1005-44AF-AEDB-66FA12A504DA}" type="presOf" srcId="{39D6AC70-6092-4BDD-B452-472EFCEB7CE3}" destId="{372AD9A6-8D12-40F9-B849-B57BBAA7BA69}" srcOrd="1" destOrd="1"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426FE093-C152-4565-8B88-75EEA7DB8FBF}" srcId="{F0F6B17E-9533-4727-B3CC-A6D0466AC596}" destId="{A127E4B3-65AD-4248-95B2-95D5289D7EA9}" srcOrd="0" destOrd="0" parTransId="{7EA8BFFC-7878-4C8B-AD98-3A05865402BF}" sibTransId="{1D659693-0E7A-4638-9B8A-23A860592A72}"/>
    <dgm:cxn modelId="{564F94A0-6325-4EB5-984A-221F6E93DA7C}" type="presOf" srcId="{626115E6-AD47-4869-966A-CE8E61220F0A}" destId="{B02BE0EB-C330-4F32-8D7C-9CA39266E853}"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0CCF6BE-98EB-4AA8-AA59-800C770D65B6}" type="presOf" srcId="{626115E6-AD47-4869-966A-CE8E61220F0A}" destId="{4BA1B2B1-C1B8-47F2-8C0E-ADA73BC9C811}" srcOrd="1" destOrd="0" presId="urn:microsoft.com/office/officeart/2005/8/layout/hProcess4"/>
    <dgm:cxn modelId="{622EB1C9-2879-42D8-AC0F-55AE45798E05}" type="presOf" srcId="{DAD872BC-E1FE-4473-A5D3-4F8E2CB8E824}" destId="{F83F24C8-958D-4FC4-8571-340B0C782D94}" srcOrd="0" destOrd="0" presId="urn:microsoft.com/office/officeart/2005/8/layout/hProcess4"/>
    <dgm:cxn modelId="{6BEBBFCB-73F3-4E0A-BDC6-5D4A4147AAAF}" type="presOf" srcId="{EAAEEAC4-C2C6-4028-807F-BC6BBE918253}" destId="{5BE17825-D0E8-4D69-992E-D5C1E7D39F21}" srcOrd="0" destOrd="0" presId="urn:microsoft.com/office/officeart/2005/8/layout/hProcess4"/>
    <dgm:cxn modelId="{326C8AD3-5E4D-4092-8736-6C782DE940B0}" type="presOf" srcId="{A4305718-53E2-4A7F-804A-6F3B3A68EDA1}" destId="{FDF54E9C-0750-422B-BCCE-276BE25C71B1}"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22BD4BFA-36F1-485D-B8E2-15268120FC3B}" type="presOf" srcId="{15D92C2D-5742-4574-B3E7-79598663529D}" destId="{188C989C-C17C-4448-9807-3BC6ED139629}" srcOrd="1" destOrd="0" presId="urn:microsoft.com/office/officeart/2005/8/layout/hProcess4"/>
    <dgm:cxn modelId="{143317FE-ED23-46E5-AFAD-06BFF5D3C519}" type="presOf" srcId="{F671BBA3-D45D-4509-982C-C5515B0DCAB4}" destId="{188C989C-C17C-4448-9807-3BC6ED139629}" srcOrd="1" destOrd="2"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9D083584-5922-4192-B134-BCF4FC5B2AD3}" type="presParOf" srcId="{E25BFEBF-B597-44A8-B691-65D92A11366F}" destId="{A111D8A3-EC94-4695-8728-17FD3B0C5202}" srcOrd="2" destOrd="0" presId="urn:microsoft.com/office/officeart/2005/8/layout/hProcess4"/>
    <dgm:cxn modelId="{80F967E8-557C-492A-9A03-A5F0FA4D83C1}" type="presParOf" srcId="{A111D8A3-EC94-4695-8728-17FD3B0C5202}" destId="{AD7C4D02-6E14-46C0-9043-C6B36B1E0944}" srcOrd="0" destOrd="0" presId="urn:microsoft.com/office/officeart/2005/8/layout/hProcess4"/>
    <dgm:cxn modelId="{760A13F9-F878-4A67-B2D4-5C4512F5C153}" type="presParOf" srcId="{A111D8A3-EC94-4695-8728-17FD3B0C5202}" destId="{FDF54E9C-0750-422B-BCCE-276BE25C71B1}" srcOrd="1" destOrd="0" presId="urn:microsoft.com/office/officeart/2005/8/layout/hProcess4"/>
    <dgm:cxn modelId="{26268A01-12AD-43C6-AFCE-6DF3C72EAA8A}" type="presParOf" srcId="{A111D8A3-EC94-4695-8728-17FD3B0C5202}" destId="{188C989C-C17C-4448-9807-3BC6ED139629}" srcOrd="2" destOrd="0" presId="urn:microsoft.com/office/officeart/2005/8/layout/hProcess4"/>
    <dgm:cxn modelId="{D06B6D20-8F73-48FE-98CC-B785ACF632A3}" type="presParOf" srcId="{A111D8A3-EC94-4695-8728-17FD3B0C5202}" destId="{B7B11F5B-5454-4DC0-A365-DC862339A3A5}" srcOrd="3" destOrd="0" presId="urn:microsoft.com/office/officeart/2005/8/layout/hProcess4"/>
    <dgm:cxn modelId="{3CF3D849-36CC-4B03-9919-AEB6BE27DFEB}" type="presParOf" srcId="{A111D8A3-EC94-4695-8728-17FD3B0C5202}" destId="{34AE625F-DCCF-4725-89A1-D1A057E55C84}" srcOrd="4" destOrd="0" presId="urn:microsoft.com/office/officeart/2005/8/layout/hProcess4"/>
    <dgm:cxn modelId="{5F8E9C24-24A7-4461-B85E-621D3BA90369}" type="presParOf" srcId="{E25BFEBF-B597-44A8-B691-65D92A11366F}" destId="{F83F24C8-958D-4FC4-8571-340B0C782D94}" srcOrd="3" destOrd="0" presId="urn:microsoft.com/office/officeart/2005/8/layout/hProcess4"/>
    <dgm:cxn modelId="{18A712F8-2D41-4A26-A200-4F0EA436BA1E}" type="presParOf" srcId="{E25BFEBF-B597-44A8-B691-65D92A11366F}" destId="{3A39CF31-3CBB-4777-B3F7-561DE089D42B}" srcOrd="4" destOrd="0" presId="urn:microsoft.com/office/officeart/2005/8/layout/hProcess4"/>
    <dgm:cxn modelId="{1FFA9261-12AF-46CE-8E31-F05E741B0961}" type="presParOf" srcId="{3A39CF31-3CBB-4777-B3F7-561DE089D42B}" destId="{F78685F5-5A12-4FD8-A661-B01B4335B782}" srcOrd="0" destOrd="0" presId="urn:microsoft.com/office/officeart/2005/8/layout/hProcess4"/>
    <dgm:cxn modelId="{87E2CFAC-3AF7-454B-9A2F-5C14D8C2DDE6}" type="presParOf" srcId="{3A39CF31-3CBB-4777-B3F7-561DE089D42B}" destId="{5BE17825-D0E8-4D69-992E-D5C1E7D39F21}" srcOrd="1" destOrd="0" presId="urn:microsoft.com/office/officeart/2005/8/layout/hProcess4"/>
    <dgm:cxn modelId="{7A9F067C-51E9-457A-963A-69B3F48B9AC2}" type="presParOf" srcId="{3A39CF31-3CBB-4777-B3F7-561DE089D42B}" destId="{372AD9A6-8D12-40F9-B849-B57BBAA7BA69}" srcOrd="2" destOrd="0" presId="urn:microsoft.com/office/officeart/2005/8/layout/hProcess4"/>
    <dgm:cxn modelId="{3DB016A9-D415-4AF4-80F7-29AC968C6212}" type="presParOf" srcId="{3A39CF31-3CBB-4777-B3F7-561DE089D42B}" destId="{DD0A6EF8-9419-4735-9241-1BAB89D1DEB0}" srcOrd="3" destOrd="0" presId="urn:microsoft.com/office/officeart/2005/8/layout/hProcess4"/>
    <dgm:cxn modelId="{D25AB41C-5EDA-4092-AC18-A392F3C5BDDA}"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612636"/>
          <a:ext cx="11728450" cy="849854"/>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Standort</a:t>
          </a:r>
        </a:p>
      </dsp:txBody>
      <dsp:txXfrm>
        <a:off x="0" y="3612636"/>
        <a:ext cx="3518535" cy="849854"/>
      </dsp:txXfrm>
    </dsp:sp>
    <dsp:sp modelId="{599EC7A2-D025-460C-842C-0F11618A7DA2}">
      <dsp:nvSpPr>
        <dsp:cNvPr id="0" name=""/>
        <dsp:cNvSpPr/>
      </dsp:nvSpPr>
      <dsp:spPr>
        <a:xfrm>
          <a:off x="0" y="2621139"/>
          <a:ext cx="11728450" cy="849854"/>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Kassenbetreiber</a:t>
          </a:r>
        </a:p>
      </dsp:txBody>
      <dsp:txXfrm>
        <a:off x="0" y="2621139"/>
        <a:ext cx="3518535" cy="849854"/>
      </dsp:txXfrm>
    </dsp:sp>
    <dsp:sp modelId="{1DE8B0B1-D863-472F-9FA5-2ABE2316C376}">
      <dsp:nvSpPr>
        <dsp:cNvPr id="0" name=""/>
        <dsp:cNvSpPr/>
      </dsp:nvSpPr>
      <dsp:spPr>
        <a:xfrm>
          <a:off x="0" y="1629642"/>
          <a:ext cx="11728450" cy="849854"/>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Kassenhändler</a:t>
          </a:r>
        </a:p>
      </dsp:txBody>
      <dsp:txXfrm>
        <a:off x="0" y="1629642"/>
        <a:ext cx="3518535" cy="849854"/>
      </dsp:txXfrm>
    </dsp:sp>
    <dsp:sp modelId="{C8849357-154D-4C6F-A755-6FFE34A7B3F5}">
      <dsp:nvSpPr>
        <dsp:cNvPr id="0" name=""/>
        <dsp:cNvSpPr/>
      </dsp:nvSpPr>
      <dsp:spPr>
        <a:xfrm>
          <a:off x="0" y="588794"/>
          <a:ext cx="11728450" cy="849854"/>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l" defTabSz="1333500">
            <a:lnSpc>
              <a:spcPct val="90000"/>
            </a:lnSpc>
            <a:spcBef>
              <a:spcPct val="0"/>
            </a:spcBef>
            <a:spcAft>
              <a:spcPct val="35000"/>
            </a:spcAft>
            <a:buNone/>
          </a:pPr>
          <a:r>
            <a:rPr lang="de-DE" sz="3000" kern="1200" noProof="0" dirty="0"/>
            <a:t>Kassenhersteller</a:t>
          </a:r>
        </a:p>
      </dsp:txBody>
      <dsp:txXfrm>
        <a:off x="0" y="588794"/>
        <a:ext cx="3518535" cy="849854"/>
      </dsp:txXfrm>
    </dsp:sp>
    <dsp:sp modelId="{9DF05028-9C79-44A6-B539-EA799B590245}">
      <dsp:nvSpPr>
        <dsp:cNvPr id="0" name=""/>
        <dsp:cNvSpPr/>
      </dsp:nvSpPr>
      <dsp:spPr>
        <a:xfrm>
          <a:off x="6975048" y="70896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PosSystem</a:t>
          </a:r>
        </a:p>
      </dsp:txBody>
      <dsp:txXfrm>
        <a:off x="6995791" y="729710"/>
        <a:ext cx="1020832" cy="666726"/>
      </dsp:txXfrm>
    </dsp:sp>
    <dsp:sp modelId="{6EA8E6A9-46AA-4831-9DAC-0263F933A90E}">
      <dsp:nvSpPr>
        <dsp:cNvPr id="0" name=""/>
        <dsp:cNvSpPr/>
      </dsp:nvSpPr>
      <dsp:spPr>
        <a:xfrm>
          <a:off x="5089434" y="1417179"/>
          <a:ext cx="2416773" cy="283284"/>
        </a:xfrm>
        <a:custGeom>
          <a:avLst/>
          <a:gdLst/>
          <a:ahLst/>
          <a:cxnLst/>
          <a:rect l="0" t="0" r="0" b="0"/>
          <a:pathLst>
            <a:path>
              <a:moveTo>
                <a:pt x="2416773" y="0"/>
              </a:moveTo>
              <a:lnTo>
                <a:pt x="2416773" y="141642"/>
              </a:lnTo>
              <a:lnTo>
                <a:pt x="0" y="141642"/>
              </a:lnTo>
              <a:lnTo>
                <a:pt x="0" y="2832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558275" y="1700464"/>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Händler 1</a:t>
          </a:r>
        </a:p>
      </dsp:txBody>
      <dsp:txXfrm>
        <a:off x="4579018" y="1721207"/>
        <a:ext cx="1020832" cy="666726"/>
      </dsp:txXfrm>
    </dsp:sp>
    <dsp:sp modelId="{B8F1E1C1-1E37-4104-A383-7A7B9EE527EC}">
      <dsp:nvSpPr>
        <dsp:cNvPr id="0" name=""/>
        <dsp:cNvSpPr/>
      </dsp:nvSpPr>
      <dsp:spPr>
        <a:xfrm>
          <a:off x="4053674" y="2408676"/>
          <a:ext cx="1035760" cy="283284"/>
        </a:xfrm>
        <a:custGeom>
          <a:avLst/>
          <a:gdLst/>
          <a:ahLst/>
          <a:cxnLst/>
          <a:rect l="0" t="0" r="0" b="0"/>
          <a:pathLst>
            <a:path>
              <a:moveTo>
                <a:pt x="1035760" y="0"/>
              </a:moveTo>
              <a:lnTo>
                <a:pt x="1035760"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522515"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1</a:t>
          </a:r>
        </a:p>
      </dsp:txBody>
      <dsp:txXfrm>
        <a:off x="3543258" y="2712703"/>
        <a:ext cx="1020832" cy="666726"/>
      </dsp:txXfrm>
    </dsp:sp>
    <dsp:sp modelId="{90010041-8D0C-42AE-BF61-B8EE3A6C6603}">
      <dsp:nvSpPr>
        <dsp:cNvPr id="0" name=""/>
        <dsp:cNvSpPr/>
      </dsp:nvSpPr>
      <dsp:spPr>
        <a:xfrm>
          <a:off x="4007954" y="3400172"/>
          <a:ext cx="91440" cy="283284"/>
        </a:xfrm>
        <a:custGeom>
          <a:avLst/>
          <a:gdLst/>
          <a:ahLst/>
          <a:cxnLst/>
          <a:rect l="0" t="0" r="0" b="0"/>
          <a:pathLst>
            <a:path>
              <a:moveTo>
                <a:pt x="45720" y="0"/>
              </a:moveTo>
              <a:lnTo>
                <a:pt x="4572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522515"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Kasse (Swissbit TSE)</a:t>
          </a:r>
        </a:p>
      </dsp:txBody>
      <dsp:txXfrm>
        <a:off x="3543258" y="3704200"/>
        <a:ext cx="1020832" cy="666726"/>
      </dsp:txXfrm>
    </dsp:sp>
    <dsp:sp modelId="{A394A375-99C7-430F-919D-3365A866BC9B}">
      <dsp:nvSpPr>
        <dsp:cNvPr id="0" name=""/>
        <dsp:cNvSpPr/>
      </dsp:nvSpPr>
      <dsp:spPr>
        <a:xfrm>
          <a:off x="5089434" y="2408676"/>
          <a:ext cx="1035760" cy="283284"/>
        </a:xfrm>
        <a:custGeom>
          <a:avLst/>
          <a:gdLst/>
          <a:ahLst/>
          <a:cxnLst/>
          <a:rect l="0" t="0" r="0" b="0"/>
          <a:pathLst>
            <a:path>
              <a:moveTo>
                <a:pt x="0" y="0"/>
              </a:moveTo>
              <a:lnTo>
                <a:pt x="0" y="141642"/>
              </a:lnTo>
              <a:lnTo>
                <a:pt x="1035760" y="141642"/>
              </a:lnTo>
              <a:lnTo>
                <a:pt x="103576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594035"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2</a:t>
          </a:r>
        </a:p>
      </dsp:txBody>
      <dsp:txXfrm>
        <a:off x="5614778" y="2712703"/>
        <a:ext cx="1020832" cy="666726"/>
      </dsp:txXfrm>
    </dsp:sp>
    <dsp:sp modelId="{776D28A1-896A-4837-843B-9D58F4EC836B}">
      <dsp:nvSpPr>
        <dsp:cNvPr id="0" name=""/>
        <dsp:cNvSpPr/>
      </dsp:nvSpPr>
      <dsp:spPr>
        <a:xfrm>
          <a:off x="5434687" y="3400172"/>
          <a:ext cx="690506" cy="283284"/>
        </a:xfrm>
        <a:custGeom>
          <a:avLst/>
          <a:gdLst/>
          <a:ahLst/>
          <a:cxnLst/>
          <a:rect l="0" t="0" r="0" b="0"/>
          <a:pathLst>
            <a:path>
              <a:moveTo>
                <a:pt x="690506" y="0"/>
              </a:moveTo>
              <a:lnTo>
                <a:pt x="690506"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903528"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Kasse</a:t>
          </a:r>
          <a:br>
            <a:rPr lang="de-DE" sz="1300" kern="1200" noProof="0" dirty="0"/>
          </a:br>
          <a:r>
            <a:rPr lang="de-DE" sz="1300" kern="1200" noProof="0" dirty="0"/>
            <a:t>(Cryptovision TSE)</a:t>
          </a:r>
        </a:p>
      </dsp:txBody>
      <dsp:txXfrm>
        <a:off x="4924271" y="3704200"/>
        <a:ext cx="1020832" cy="666726"/>
      </dsp:txXfrm>
    </dsp:sp>
    <dsp:sp modelId="{5B6A780A-B50D-4544-B4A4-40B578FF58AE}">
      <dsp:nvSpPr>
        <dsp:cNvPr id="0" name=""/>
        <dsp:cNvSpPr/>
      </dsp:nvSpPr>
      <dsp:spPr>
        <a:xfrm>
          <a:off x="6125194" y="3400172"/>
          <a:ext cx="690506" cy="283284"/>
        </a:xfrm>
        <a:custGeom>
          <a:avLst/>
          <a:gdLst/>
          <a:ahLst/>
          <a:cxnLst/>
          <a:rect l="0" t="0" r="0" b="0"/>
          <a:pathLst>
            <a:path>
              <a:moveTo>
                <a:pt x="0" y="0"/>
              </a:moveTo>
              <a:lnTo>
                <a:pt x="0" y="141642"/>
              </a:lnTo>
              <a:lnTo>
                <a:pt x="690506" y="141642"/>
              </a:lnTo>
              <a:lnTo>
                <a:pt x="690506"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6284542"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Kasse</a:t>
          </a:r>
          <a:br>
            <a:rPr lang="de-DE" sz="1300" kern="1200" noProof="0" dirty="0"/>
          </a:br>
          <a:r>
            <a:rPr lang="de-DE" sz="1300" kern="1200" noProof="0" dirty="0"/>
            <a:t>(Diebold-Nixdorf TSE)</a:t>
          </a:r>
        </a:p>
      </dsp:txBody>
      <dsp:txXfrm>
        <a:off x="6305285" y="3704200"/>
        <a:ext cx="1020832" cy="666726"/>
      </dsp:txXfrm>
    </dsp:sp>
    <dsp:sp modelId="{E1441E74-DFF0-4FDD-A87B-5C7D3F8CB9C1}">
      <dsp:nvSpPr>
        <dsp:cNvPr id="0" name=""/>
        <dsp:cNvSpPr/>
      </dsp:nvSpPr>
      <dsp:spPr>
        <a:xfrm>
          <a:off x="7506207" y="1417179"/>
          <a:ext cx="2416773" cy="283284"/>
        </a:xfrm>
        <a:custGeom>
          <a:avLst/>
          <a:gdLst/>
          <a:ahLst/>
          <a:cxnLst/>
          <a:rect l="0" t="0" r="0" b="0"/>
          <a:pathLst>
            <a:path>
              <a:moveTo>
                <a:pt x="0" y="0"/>
              </a:moveTo>
              <a:lnTo>
                <a:pt x="0" y="141642"/>
              </a:lnTo>
              <a:lnTo>
                <a:pt x="2416773" y="141642"/>
              </a:lnTo>
              <a:lnTo>
                <a:pt x="2416773" y="2832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9391822" y="1700464"/>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Händler 2</a:t>
          </a:r>
        </a:p>
      </dsp:txBody>
      <dsp:txXfrm>
        <a:off x="9412565" y="1721207"/>
        <a:ext cx="1020832" cy="666726"/>
      </dsp:txXfrm>
    </dsp:sp>
    <dsp:sp modelId="{17ECFE45-BF85-496C-86A5-FCE9FDF1B031}">
      <dsp:nvSpPr>
        <dsp:cNvPr id="0" name=""/>
        <dsp:cNvSpPr/>
      </dsp:nvSpPr>
      <dsp:spPr>
        <a:xfrm>
          <a:off x="8887221" y="2408676"/>
          <a:ext cx="1035760" cy="283284"/>
        </a:xfrm>
        <a:custGeom>
          <a:avLst/>
          <a:gdLst/>
          <a:ahLst/>
          <a:cxnLst/>
          <a:rect l="0" t="0" r="0" b="0"/>
          <a:pathLst>
            <a:path>
              <a:moveTo>
                <a:pt x="1035760" y="0"/>
              </a:moveTo>
              <a:lnTo>
                <a:pt x="1035760"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8356062"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3</a:t>
          </a:r>
        </a:p>
      </dsp:txBody>
      <dsp:txXfrm>
        <a:off x="8376805" y="2712703"/>
        <a:ext cx="1020832" cy="666726"/>
      </dsp:txXfrm>
    </dsp:sp>
    <dsp:sp modelId="{DD98744D-9D72-4929-9AB7-E8B7188FAB84}">
      <dsp:nvSpPr>
        <dsp:cNvPr id="0" name=""/>
        <dsp:cNvSpPr/>
      </dsp:nvSpPr>
      <dsp:spPr>
        <a:xfrm>
          <a:off x="8196714" y="3400172"/>
          <a:ext cx="690506" cy="283284"/>
        </a:xfrm>
        <a:custGeom>
          <a:avLst/>
          <a:gdLst/>
          <a:ahLst/>
          <a:cxnLst/>
          <a:rect l="0" t="0" r="0" b="0"/>
          <a:pathLst>
            <a:path>
              <a:moveTo>
                <a:pt x="690506" y="0"/>
              </a:moveTo>
              <a:lnTo>
                <a:pt x="690506" y="141642"/>
              </a:lnTo>
              <a:lnTo>
                <a:pt x="0" y="141642"/>
              </a:lnTo>
              <a:lnTo>
                <a:pt x="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7665555"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Kasse</a:t>
          </a:r>
          <a:br>
            <a:rPr lang="de-DE" sz="1300" kern="1200" noProof="0" dirty="0"/>
          </a:br>
          <a:r>
            <a:rPr lang="de-DE" sz="1300" kern="1200" noProof="0" dirty="0"/>
            <a:t>(fiskaly TSE)</a:t>
          </a:r>
        </a:p>
      </dsp:txBody>
      <dsp:txXfrm>
        <a:off x="7686298" y="3704200"/>
        <a:ext cx="1020832" cy="666726"/>
      </dsp:txXfrm>
    </dsp:sp>
    <dsp:sp modelId="{2F84EBD1-F1A1-469F-BB64-84626DEC3FE5}">
      <dsp:nvSpPr>
        <dsp:cNvPr id="0" name=""/>
        <dsp:cNvSpPr/>
      </dsp:nvSpPr>
      <dsp:spPr>
        <a:xfrm>
          <a:off x="8887221" y="3400172"/>
          <a:ext cx="690506" cy="283284"/>
        </a:xfrm>
        <a:custGeom>
          <a:avLst/>
          <a:gdLst/>
          <a:ahLst/>
          <a:cxnLst/>
          <a:rect l="0" t="0" r="0" b="0"/>
          <a:pathLst>
            <a:path>
              <a:moveTo>
                <a:pt x="0" y="0"/>
              </a:moveTo>
              <a:lnTo>
                <a:pt x="0" y="141642"/>
              </a:lnTo>
              <a:lnTo>
                <a:pt x="690506" y="141642"/>
              </a:lnTo>
              <a:lnTo>
                <a:pt x="690506"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9046569"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Kasse (Epson TSE)</a:t>
          </a:r>
        </a:p>
      </dsp:txBody>
      <dsp:txXfrm>
        <a:off x="9067312" y="3704200"/>
        <a:ext cx="1020832" cy="666726"/>
      </dsp:txXfrm>
    </dsp:sp>
    <dsp:sp modelId="{3420DE1F-F791-4A3F-BB8E-16BB7C36B1B7}">
      <dsp:nvSpPr>
        <dsp:cNvPr id="0" name=""/>
        <dsp:cNvSpPr/>
      </dsp:nvSpPr>
      <dsp:spPr>
        <a:xfrm>
          <a:off x="9922981" y="2408676"/>
          <a:ext cx="1035760" cy="283284"/>
        </a:xfrm>
        <a:custGeom>
          <a:avLst/>
          <a:gdLst/>
          <a:ahLst/>
          <a:cxnLst/>
          <a:rect l="0" t="0" r="0" b="0"/>
          <a:pathLst>
            <a:path>
              <a:moveTo>
                <a:pt x="0" y="0"/>
              </a:moveTo>
              <a:lnTo>
                <a:pt x="0" y="141642"/>
              </a:lnTo>
              <a:lnTo>
                <a:pt x="1035760" y="141642"/>
              </a:lnTo>
              <a:lnTo>
                <a:pt x="103576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10427582" y="2691960"/>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Betreiber 4</a:t>
          </a:r>
        </a:p>
      </dsp:txBody>
      <dsp:txXfrm>
        <a:off x="10448325" y="2712703"/>
        <a:ext cx="1020832" cy="666726"/>
      </dsp:txXfrm>
    </dsp:sp>
    <dsp:sp modelId="{8039987C-A271-49A4-9F09-B6423BEFB495}">
      <dsp:nvSpPr>
        <dsp:cNvPr id="0" name=""/>
        <dsp:cNvSpPr/>
      </dsp:nvSpPr>
      <dsp:spPr>
        <a:xfrm>
          <a:off x="10913021" y="3400172"/>
          <a:ext cx="91440" cy="283284"/>
        </a:xfrm>
        <a:custGeom>
          <a:avLst/>
          <a:gdLst/>
          <a:ahLst/>
          <a:cxnLst/>
          <a:rect l="0" t="0" r="0" b="0"/>
          <a:pathLst>
            <a:path>
              <a:moveTo>
                <a:pt x="45720" y="0"/>
              </a:moveTo>
              <a:lnTo>
                <a:pt x="45720" y="28328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10427582" y="3683457"/>
          <a:ext cx="1062318" cy="7082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de-DE" sz="1300" kern="1200" noProof="0" dirty="0"/>
            <a:t>Kasse</a:t>
          </a:r>
          <a:br>
            <a:rPr lang="de-DE" sz="1300" kern="1200" noProof="0" dirty="0"/>
          </a:br>
          <a:r>
            <a:rPr lang="de-DE" sz="1300" kern="1200" noProof="0" dirty="0"/>
            <a:t> (a-trust TSTE)</a:t>
          </a:r>
        </a:p>
      </dsp:txBody>
      <dsp:txXfrm>
        <a:off x="10448325" y="3704200"/>
        <a:ext cx="1020832" cy="666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t>Manuell oder Import mit CSV-Datei</a:t>
          </a:r>
        </a:p>
        <a:p>
          <a:pPr marL="114300" lvl="1" indent="-114300" algn="l" defTabSz="666750">
            <a:lnSpc>
              <a:spcPct val="90000"/>
            </a:lnSpc>
            <a:spcBef>
              <a:spcPct val="0"/>
            </a:spcBef>
            <a:spcAft>
              <a:spcPct val="15000"/>
            </a:spcAft>
            <a:buChar char="•"/>
          </a:pPr>
          <a:r>
            <a:rPr lang="de-DE" sz="1500" kern="1200" dirty="0"/>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t>E-Mail link</a:t>
          </a:r>
        </a:p>
        <a:p>
          <a:pPr marL="114300" lvl="1" indent="-114300" algn="l" defTabSz="666750">
            <a:lnSpc>
              <a:spcPct val="90000"/>
            </a:lnSpc>
            <a:spcBef>
              <a:spcPct val="0"/>
            </a:spcBef>
            <a:spcAft>
              <a:spcPct val="15000"/>
            </a:spcAft>
            <a:buChar char="•"/>
          </a:pPr>
          <a:r>
            <a:rPr lang="de-DE" sz="1500" kern="1200" dirty="0"/>
            <a:t>Passwort setzen</a:t>
          </a:r>
        </a:p>
        <a:p>
          <a:pPr marL="114300" lvl="1" indent="-114300" algn="l" defTabSz="666750">
            <a:lnSpc>
              <a:spcPct val="90000"/>
            </a:lnSpc>
            <a:spcBef>
              <a:spcPct val="0"/>
            </a:spcBef>
            <a:spcAft>
              <a:spcPct val="15000"/>
            </a:spcAft>
            <a:buChar char="•"/>
          </a:pPr>
          <a:r>
            <a:rPr lang="de-DE" sz="1500" kern="1200" dirty="0"/>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t>Anfordern von Zugriffsrechten (Surrogation)</a:t>
          </a:r>
        </a:p>
        <a:p>
          <a:pPr marL="114300" lvl="1" indent="-114300" algn="l" defTabSz="666750">
            <a:lnSpc>
              <a:spcPct val="90000"/>
            </a:lnSpc>
            <a:spcBef>
              <a:spcPct val="0"/>
            </a:spcBef>
            <a:spcAft>
              <a:spcPct val="15000"/>
            </a:spcAft>
            <a:buChar char="•"/>
          </a:pPr>
          <a:r>
            <a:rPr lang="de-DE" sz="1500" kern="1200" dirty="0" err="1"/>
            <a:t>AccountID</a:t>
          </a:r>
          <a:endParaRPr lang="de-DE" sz="1500" kern="1200" dirty="0"/>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DE" sz="3600" kern="1200" dirty="0"/>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26359A8-7AF3-4B2F-B444-DA202BEEA99D}"/>
              </a:ext>
            </a:extLst>
          </p:cNvPr>
          <p:cNvSpPr>
            <a:spLocks noGrp="1"/>
          </p:cNvSpPr>
          <p:nvPr>
            <p:ph type="hdr" sz="quarter"/>
          </p:nvPr>
        </p:nvSpPr>
        <p:spPr>
          <a:xfrm>
            <a:off x="0" y="0"/>
            <a:ext cx="3608173" cy="513508"/>
          </a:xfrm>
          <a:prstGeom prst="rect">
            <a:avLst/>
          </a:prstGeom>
        </p:spPr>
        <p:txBody>
          <a:bodyPr vert="horz" lIns="99064" tIns="49532" rIns="99064" bIns="49532" rtlCol="0"/>
          <a:lstStyle>
            <a:lvl1pPr algn="l">
              <a:defRPr sz="1300"/>
            </a:lvl1pPr>
          </a:lstStyle>
          <a:p>
            <a:r>
              <a:rPr lang="de-DE" dirty="0"/>
              <a:t>fiskaltrust gmbh</a:t>
            </a:r>
          </a:p>
        </p:txBody>
      </p:sp>
      <p:sp>
        <p:nvSpPr>
          <p:cNvPr id="3" name="Datumsplatzhalter 2">
            <a:extLst>
              <a:ext uri="{FF2B5EF4-FFF2-40B4-BE49-F238E27FC236}">
                <a16:creationId xmlns:a16="http://schemas.microsoft.com/office/drawing/2014/main" id="{3AC23F39-6699-4345-915E-A4E55B808A9A}"/>
              </a:ext>
            </a:extLst>
          </p:cNvPr>
          <p:cNvSpPr>
            <a:spLocks noGrp="1"/>
          </p:cNvSpPr>
          <p:nvPr>
            <p:ph type="dt" sz="quarter" idx="1"/>
          </p:nvPr>
        </p:nvSpPr>
        <p:spPr>
          <a:xfrm>
            <a:off x="3807861" y="0"/>
            <a:ext cx="3078427" cy="513508"/>
          </a:xfrm>
          <a:prstGeom prst="rect">
            <a:avLst/>
          </a:prstGeom>
        </p:spPr>
        <p:txBody>
          <a:bodyPr vert="horz" lIns="99064" tIns="49532" rIns="99064" bIns="49532" rtlCol="0"/>
          <a:lstStyle>
            <a:lvl1pPr algn="r">
              <a:defRPr sz="1300"/>
            </a:lvl1pPr>
          </a:lstStyle>
          <a:p>
            <a:r>
              <a:rPr lang="de-AT"/>
              <a:t>28.05.2020</a:t>
            </a:r>
            <a:endParaRPr lang="en-AT" dirty="0"/>
          </a:p>
        </p:txBody>
      </p:sp>
      <p:sp>
        <p:nvSpPr>
          <p:cNvPr id="4" name="Fußzeilenplatzhalter 3">
            <a:extLst>
              <a:ext uri="{FF2B5EF4-FFF2-40B4-BE49-F238E27FC236}">
                <a16:creationId xmlns:a16="http://schemas.microsoft.com/office/drawing/2014/main" id="{504BAFE1-8C0D-488B-BE26-4DE04D46567B}"/>
              </a:ext>
            </a:extLst>
          </p:cNvPr>
          <p:cNvSpPr>
            <a:spLocks noGrp="1"/>
          </p:cNvSpPr>
          <p:nvPr>
            <p:ph type="ftr" sz="quarter" idx="2"/>
          </p:nvPr>
        </p:nvSpPr>
        <p:spPr>
          <a:xfrm>
            <a:off x="0" y="9521604"/>
            <a:ext cx="5283926" cy="513507"/>
          </a:xfrm>
          <a:prstGeom prst="rect">
            <a:avLst/>
          </a:prstGeom>
        </p:spPr>
        <p:txBody>
          <a:bodyPr vert="horz" lIns="99064" tIns="49532" rIns="99064" bIns="49532" rtlCol="0" anchor="b"/>
          <a:lstStyle>
            <a:lvl1pPr algn="l">
              <a:defRPr sz="1300"/>
            </a:lvl1pPr>
          </a:lstStyle>
          <a:p>
            <a:r>
              <a:rPr lang="de-DE" dirty="0"/>
              <a:t>Präsentation</a:t>
            </a:r>
            <a:endParaRPr lang="en-AT" dirty="0"/>
          </a:p>
        </p:txBody>
      </p:sp>
      <p:sp>
        <p:nvSpPr>
          <p:cNvPr id="5" name="Foliennummernplatzhalter 4">
            <a:extLst>
              <a:ext uri="{FF2B5EF4-FFF2-40B4-BE49-F238E27FC236}">
                <a16:creationId xmlns:a16="http://schemas.microsoft.com/office/drawing/2014/main" id="{3826F4A0-87B8-488F-8C4F-24D950D9E09C}"/>
              </a:ext>
            </a:extLst>
          </p:cNvPr>
          <p:cNvSpPr>
            <a:spLocks noGrp="1"/>
          </p:cNvSpPr>
          <p:nvPr>
            <p:ph type="sldNum" sz="quarter" idx="3"/>
          </p:nvPr>
        </p:nvSpPr>
        <p:spPr>
          <a:xfrm>
            <a:off x="5551714" y="9521604"/>
            <a:ext cx="1334575" cy="513507"/>
          </a:xfrm>
          <a:prstGeom prst="rect">
            <a:avLst/>
          </a:prstGeom>
        </p:spPr>
        <p:txBody>
          <a:bodyPr vert="horz" lIns="99064" tIns="49532" rIns="99064" bIns="49532" rtlCol="0" anchor="b"/>
          <a:lstStyle>
            <a:lvl1pPr algn="r">
              <a:defRPr sz="1300"/>
            </a:lvl1pPr>
          </a:lstStyle>
          <a:p>
            <a:fld id="{45681B35-6CFA-4FAD-A8D2-4347A54C5AB0}" type="slidenum">
              <a:rPr lang="en-AT" smtClean="0"/>
              <a:t>‹#›</a:t>
            </a:fld>
            <a:endParaRPr lang="en-AT" dirty="0"/>
          </a:p>
        </p:txBody>
      </p:sp>
    </p:spTree>
    <p:extLst>
      <p:ext uri="{BB962C8B-B14F-4D97-AF65-F5344CB8AC3E}">
        <p14:creationId xmlns:p14="http://schemas.microsoft.com/office/powerpoint/2010/main" val="11430846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8427" cy="513508"/>
          </a:xfrm>
          <a:prstGeom prst="rect">
            <a:avLst/>
          </a:prstGeom>
        </p:spPr>
        <p:txBody>
          <a:bodyPr vert="horz" lIns="99064" tIns="49532" rIns="99064" bIns="49532" rtlCol="0"/>
          <a:lstStyle>
            <a:lvl1pPr algn="l">
              <a:defRPr sz="1300"/>
            </a:lvl1pPr>
          </a:lstStyle>
          <a:p>
            <a:r>
              <a:rPr lang="de-AT" dirty="0"/>
              <a:t>fiskaltrust. </a:t>
            </a:r>
            <a:r>
              <a:rPr lang="de-AT" dirty="0" err="1"/>
              <a:t>consulting</a:t>
            </a:r>
            <a:r>
              <a:rPr lang="de-AT" dirty="0"/>
              <a:t> gmbh - </a:t>
            </a:r>
            <a:r>
              <a:rPr lang="de-AT" dirty="0" err="1"/>
              <a:t>confidential</a:t>
            </a:r>
            <a:endParaRPr lang="de-AT" dirty="0"/>
          </a:p>
        </p:txBody>
      </p:sp>
      <p:sp>
        <p:nvSpPr>
          <p:cNvPr id="3" name="Datumsplatzhalter 2"/>
          <p:cNvSpPr>
            <a:spLocks noGrp="1"/>
          </p:cNvSpPr>
          <p:nvPr>
            <p:ph type="dt" idx="1"/>
          </p:nvPr>
        </p:nvSpPr>
        <p:spPr>
          <a:xfrm>
            <a:off x="4023992" y="0"/>
            <a:ext cx="3078427" cy="513508"/>
          </a:xfrm>
          <a:prstGeom prst="rect">
            <a:avLst/>
          </a:prstGeom>
        </p:spPr>
        <p:txBody>
          <a:bodyPr vert="horz" lIns="99064" tIns="49532" rIns="99064" bIns="49532" rtlCol="0"/>
          <a:lstStyle>
            <a:lvl1pPr algn="r">
              <a:defRPr sz="1300"/>
            </a:lvl1pPr>
          </a:lstStyle>
          <a:p>
            <a:fld id="{E52F4C69-7549-4A71-BB0C-341D25F594E8}" type="datetime1">
              <a:rPr lang="de-AT" smtClean="0"/>
              <a:t>09.09.20</a:t>
            </a:fld>
            <a:endParaRPr lang="de-AT"/>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64" tIns="49532" rIns="99064" bIns="49532" rtlCol="0" anchor="ctr"/>
          <a:lstStyle/>
          <a:p>
            <a:endParaRPr lang="de-AT"/>
          </a:p>
        </p:txBody>
      </p:sp>
      <p:sp>
        <p:nvSpPr>
          <p:cNvPr id="5" name="Notizenplatzhalter 4"/>
          <p:cNvSpPr>
            <a:spLocks noGrp="1"/>
          </p:cNvSpPr>
          <p:nvPr>
            <p:ph type="body" sz="quarter" idx="3"/>
          </p:nvPr>
        </p:nvSpPr>
        <p:spPr>
          <a:xfrm>
            <a:off x="710407" y="4925407"/>
            <a:ext cx="5683250" cy="4029879"/>
          </a:xfrm>
          <a:prstGeom prst="rect">
            <a:avLst/>
          </a:prstGeom>
        </p:spPr>
        <p:txBody>
          <a:bodyPr vert="horz" lIns="99064" tIns="49532" rIns="99064" bIns="49532"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108"/>
            <a:ext cx="3078427" cy="513507"/>
          </a:xfrm>
          <a:prstGeom prst="rect">
            <a:avLst/>
          </a:prstGeom>
        </p:spPr>
        <p:txBody>
          <a:bodyPr vert="horz" lIns="99064" tIns="49532" rIns="99064" bIns="49532" rtlCol="0" anchor="b"/>
          <a:lstStyle>
            <a:lvl1pPr algn="l">
              <a:defRPr sz="1300"/>
            </a:lvl1pPr>
          </a:lstStyle>
          <a:p>
            <a:endParaRPr lang="de-AT"/>
          </a:p>
        </p:txBody>
      </p:sp>
      <p:sp>
        <p:nvSpPr>
          <p:cNvPr id="7" name="Foliennummernplatzhalter 6"/>
          <p:cNvSpPr>
            <a:spLocks noGrp="1"/>
          </p:cNvSpPr>
          <p:nvPr>
            <p:ph type="sldNum" sz="quarter" idx="5"/>
          </p:nvPr>
        </p:nvSpPr>
        <p:spPr>
          <a:xfrm>
            <a:off x="4023992" y="9721108"/>
            <a:ext cx="3078427" cy="513507"/>
          </a:xfrm>
          <a:prstGeom prst="rect">
            <a:avLst/>
          </a:prstGeom>
        </p:spPr>
        <p:txBody>
          <a:bodyPr vert="horz" lIns="99064" tIns="49532" rIns="99064" bIns="49532" rtlCol="0" anchor="b"/>
          <a:lstStyle>
            <a:lvl1pPr algn="r">
              <a:defRPr sz="1300"/>
            </a:lvl1pPr>
          </a:lstStyle>
          <a:p>
            <a:fld id="{37D9B929-EEB3-453F-899C-B5737EAC3251}" type="slidenum">
              <a:rPr lang="de-AT" smtClean="0"/>
              <a:t>‹#›</a:t>
            </a:fld>
            <a:endParaRPr lang="de-AT"/>
          </a:p>
        </p:txBody>
      </p:sp>
    </p:spTree>
    <p:extLst>
      <p:ext uri="{BB962C8B-B14F-4D97-AF65-F5344CB8AC3E}">
        <p14:creationId xmlns:p14="http://schemas.microsoft.com/office/powerpoint/2010/main" val="2873954706"/>
      </p:ext>
    </p:extLst>
  </p:cSld>
  <p:clrMap bg1="lt1" tx1="dk1" bg2="lt2" tx2="dk2" accent1="accent1" accent2="accent2" accent3="accent3" accent4="accent4" accent5="accent5" accent6="accent6" hlink="hlink" folHlink="folHlink"/>
  <p:hf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2</a:t>
            </a:fld>
            <a:endParaRPr lang="de-AT"/>
          </a:p>
        </p:txBody>
      </p:sp>
    </p:spTree>
    <p:extLst>
      <p:ext uri="{BB962C8B-B14F-4D97-AF65-F5344CB8AC3E}">
        <p14:creationId xmlns:p14="http://schemas.microsoft.com/office/powerpoint/2010/main" val="1038178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de-DE" dirty="0"/>
          </a:p>
          <a:p>
            <a:pPr marL="0" indent="0">
              <a:buNone/>
            </a:pPr>
            <a:r>
              <a:rPr lang="de-DE" u="sng" dirty="0"/>
              <a:t>Beinhaltet</a:t>
            </a:r>
            <a:r>
              <a:rPr lang="de-DE" dirty="0"/>
              <a:t>:</a:t>
            </a:r>
          </a:p>
          <a:p>
            <a:pPr marL="0" indent="0">
              <a:buNone/>
            </a:pPr>
            <a:endParaRPr lang="de-DE" dirty="0"/>
          </a:p>
          <a:p>
            <a:pPr>
              <a:buFont typeface="Arial" panose="020B0604020202020204" pitchFamily="34" charset="0"/>
              <a:buChar char="•"/>
            </a:pPr>
            <a:r>
              <a:rPr lang="de-DE" dirty="0"/>
              <a:t>POS Archiv</a:t>
            </a:r>
          </a:p>
          <a:p>
            <a:pPr>
              <a:buFont typeface="Arial" panose="020B0604020202020204" pitchFamily="34" charset="0"/>
              <a:buChar char="•"/>
            </a:pPr>
            <a:r>
              <a:rPr lang="de-DE" dirty="0"/>
              <a:t>AKO (</a:t>
            </a:r>
            <a:r>
              <a:rPr lang="de-DE" dirty="0" err="1"/>
              <a:t>Audicon</a:t>
            </a:r>
            <a:r>
              <a:rPr lang="de-DE" dirty="0"/>
              <a:t> Kassenarchiv Online)</a:t>
            </a:r>
          </a:p>
          <a:p>
            <a:pPr>
              <a:buFont typeface="Arial" panose="020B0604020202020204" pitchFamily="34" charset="0"/>
              <a:buChar char="•"/>
            </a:pPr>
            <a:r>
              <a:rPr lang="de-DE" dirty="0"/>
              <a:t>und Automatische </a:t>
            </a:r>
            <a:r>
              <a:rPr lang="de-DE" dirty="0" err="1"/>
              <a:t>Finanzamtmeldungen</a:t>
            </a:r>
            <a:endParaRPr lang="de-DE" dirty="0"/>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11</a:t>
            </a:fld>
            <a:endParaRPr lang="de-AT"/>
          </a:p>
        </p:txBody>
      </p:sp>
    </p:spTree>
    <p:extLst>
      <p:ext uri="{BB962C8B-B14F-4D97-AF65-F5344CB8AC3E}">
        <p14:creationId xmlns:p14="http://schemas.microsoft.com/office/powerpoint/2010/main" val="2397673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de-DE" dirty="0"/>
          </a:p>
          <a:p>
            <a:pPr marL="0" indent="0">
              <a:buNone/>
            </a:pPr>
            <a:r>
              <a:rPr lang="de-DE" u="sng" dirty="0"/>
              <a:t>Beinhaltet</a:t>
            </a:r>
            <a:r>
              <a:rPr lang="de-DE" dirty="0"/>
              <a:t>:</a:t>
            </a:r>
          </a:p>
          <a:p>
            <a:pPr marL="0" indent="0">
              <a:buNone/>
            </a:pPr>
            <a:endParaRPr lang="de-DE" dirty="0"/>
          </a:p>
          <a:p>
            <a:pPr>
              <a:buFont typeface="Arial" panose="020B0604020202020204" pitchFamily="34" charset="0"/>
              <a:buChar char="•"/>
            </a:pPr>
            <a:r>
              <a:rPr lang="de-DE" dirty="0"/>
              <a:t>POS Archiv</a:t>
            </a:r>
          </a:p>
          <a:p>
            <a:pPr>
              <a:buFont typeface="Arial" panose="020B0604020202020204" pitchFamily="34" charset="0"/>
              <a:buChar char="•"/>
            </a:pPr>
            <a:r>
              <a:rPr lang="de-DE" dirty="0"/>
              <a:t>AKO (</a:t>
            </a:r>
            <a:r>
              <a:rPr lang="de-DE" dirty="0" err="1"/>
              <a:t>Audicon</a:t>
            </a:r>
            <a:r>
              <a:rPr lang="de-DE" dirty="0"/>
              <a:t> Kassenarchiv Online)</a:t>
            </a:r>
          </a:p>
          <a:p>
            <a:pPr>
              <a:buFont typeface="Arial" panose="020B0604020202020204" pitchFamily="34" charset="0"/>
              <a:buChar char="•"/>
            </a:pPr>
            <a:r>
              <a:rPr lang="de-DE" dirty="0"/>
              <a:t>und Automatische </a:t>
            </a:r>
            <a:r>
              <a:rPr lang="de-DE" dirty="0" err="1"/>
              <a:t>Finanzamtmeldungen</a:t>
            </a:r>
            <a:endParaRPr lang="de-DE" dirty="0"/>
          </a:p>
          <a:p>
            <a:pPr>
              <a:buFont typeface="Arial" panose="020B0604020202020204" pitchFamily="34" charset="0"/>
              <a:buChar char="•"/>
            </a:pPr>
            <a:r>
              <a:rPr lang="de-DE" dirty="0"/>
              <a:t>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12</a:t>
            </a:fld>
            <a:endParaRPr lang="de-AT"/>
          </a:p>
        </p:txBody>
      </p:sp>
    </p:spTree>
    <p:extLst>
      <p:ext uri="{BB962C8B-B14F-4D97-AF65-F5344CB8AC3E}">
        <p14:creationId xmlns:p14="http://schemas.microsoft.com/office/powerpoint/2010/main" val="2103043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13</a:t>
            </a:fld>
            <a:endParaRPr lang="de-AT"/>
          </a:p>
        </p:txBody>
      </p:sp>
    </p:spTree>
    <p:extLst>
      <p:ext uri="{BB962C8B-B14F-4D97-AF65-F5344CB8AC3E}">
        <p14:creationId xmlns:p14="http://schemas.microsoft.com/office/powerpoint/2010/main" val="119061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Betreiber drückt den Link und wird auf das fiskaltrust Portal weiter geleitet wo er seine Daten überprüfen und sein Passwort setzen kann. Im nächsten Schritt muss er den Kooperationsvertrag mit fiskaltrust digital unterzeichnen.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dirty="0"/>
              <a:t>Der Händler Zugriffsrechte für die sogenannte Surrogation Funktion anfordern. Damit kann der Händler später mit der </a:t>
            </a:r>
            <a:r>
              <a:rPr lang="de-DE" sz="1100" dirty="0" err="1"/>
              <a:t>AccountID</a:t>
            </a:r>
            <a:r>
              <a:rPr lang="de-DE" sz="1100" dirty="0"/>
              <a:t> des Betreibers in dessen Portal-Account </a:t>
            </a:r>
            <a:r>
              <a:rPr lang="de-DE" sz="1100" dirty="0" err="1"/>
              <a:t>switchen</a:t>
            </a:r>
            <a:r>
              <a:rPr lang="de-DE" sz="1100" dirty="0"/>
              <a:t> und im Namen des Betreibers Produkte auschecken und notwendige Konfigurationen vornehmen.</a:t>
            </a:r>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14</a:t>
            </a:fld>
            <a:endParaRPr lang="de-AT"/>
          </a:p>
        </p:txBody>
      </p:sp>
    </p:spTree>
    <p:extLst>
      <p:ext uri="{BB962C8B-B14F-4D97-AF65-F5344CB8AC3E}">
        <p14:creationId xmlns:p14="http://schemas.microsoft.com/office/powerpoint/2010/main" val="71780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Wirtschaftliche und technische Vorbereitung können unabhängig voneinander stattfinden. D.h. Entitlements können bereits im Vorfeld von fiskaltrust gekauft werden und an die Betreiber verkauft werden (siehe auch Bestellungsdeadlines der einzelnen Bundesländer)</a:t>
            </a:r>
          </a:p>
          <a:p>
            <a:pPr>
              <a:buFont typeface="Arial" panose="020B0604020202020204" pitchFamily="34" charset="0"/>
              <a:buChar char="•"/>
            </a:pPr>
            <a:endParaRPr lang="de-DE" dirty="0"/>
          </a:p>
          <a:p>
            <a:r>
              <a:rPr lang="de-DE" dirty="0"/>
              <a:t>Kassenhändler (Einkauf) kaufen Add-On Entitlements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Entitlements an die Betreiber zugewiesen werden.</a:t>
            </a:r>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r>
              <a:rPr lang="de-DE" dirty="0" err="1"/>
              <a:t>Sales</a:t>
            </a:r>
            <a:r>
              <a:rPr lang="de-DE" dirty="0"/>
              <a:t>- und Technikvorbereitung können vom Kassenhändler unabhängig voneinander vorgenommen werden</a:t>
            </a:r>
          </a:p>
          <a:p>
            <a:pPr>
              <a:buFont typeface="Arial" panose="020B0604020202020204" pitchFamily="34" charset="0"/>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15</a:t>
            </a:fld>
            <a:endParaRPr lang="de-AT"/>
          </a:p>
        </p:txBody>
      </p:sp>
    </p:spTree>
    <p:extLst>
      <p:ext uri="{BB962C8B-B14F-4D97-AF65-F5344CB8AC3E}">
        <p14:creationId xmlns:p14="http://schemas.microsoft.com/office/powerpoint/2010/main" val="3117918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16</a:t>
            </a:fld>
            <a:endParaRPr lang="de-AT"/>
          </a:p>
        </p:txBody>
      </p:sp>
    </p:spTree>
    <p:extLst>
      <p:ext uri="{BB962C8B-B14F-4D97-AF65-F5344CB8AC3E}">
        <p14:creationId xmlns:p14="http://schemas.microsoft.com/office/powerpoint/2010/main" val="89914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a:p>
            <a:endParaRPr lang="de-DE" sz="1100" dirty="0"/>
          </a:p>
          <a:p>
            <a:endParaRPr lang="de-DE" sz="1100" dirty="0"/>
          </a:p>
          <a:p>
            <a:endParaRPr lang="de-DE" sz="1100" dirty="0"/>
          </a:p>
          <a:p>
            <a:endParaRPr lang="de-DE" sz="1100"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3</a:t>
            </a:fld>
            <a:endParaRPr lang="de-AT"/>
          </a:p>
        </p:txBody>
      </p:sp>
    </p:spTree>
    <p:extLst>
      <p:ext uri="{BB962C8B-B14F-4D97-AF65-F5344CB8AC3E}">
        <p14:creationId xmlns:p14="http://schemas.microsoft.com/office/powerpoint/2010/main" val="153298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u="sng" dirty="0"/>
              <a:t>Händler</a:t>
            </a:r>
            <a:r>
              <a:rPr lang="de-DE" dirty="0"/>
              <a:t>:</a:t>
            </a:r>
          </a:p>
          <a:p>
            <a:pPr marL="171450" indent="-171450">
              <a:buFontTx/>
              <a:buChar char="-"/>
            </a:pPr>
            <a:r>
              <a:rPr lang="de-DE" dirty="0"/>
              <a:t>Der Kooperationsvertrag im Portal unterzeichnen, er dient als Basis zur Zusammenarbeit.</a:t>
            </a:r>
          </a:p>
          <a:p>
            <a:pPr marL="171450" indent="-171450">
              <a:buFontTx/>
              <a:buChar char="-"/>
            </a:pPr>
            <a:r>
              <a:rPr lang="de-DE" dirty="0"/>
              <a:t>Für die Bestellung höherer Produktmengen &gt; 10 Stk, stellen wir Rahmenverträge zur Verfügung. Hier wird die Abnahmemenge festgelegt und dadurch kann eine entsprechende Rabattierung erfolgen.</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4</a:t>
            </a:fld>
            <a:endParaRPr lang="de-AT"/>
          </a:p>
        </p:txBody>
      </p:sp>
    </p:spTree>
    <p:extLst>
      <p:ext uri="{BB962C8B-B14F-4D97-AF65-F5344CB8AC3E}">
        <p14:creationId xmlns:p14="http://schemas.microsoft.com/office/powerpoint/2010/main" val="2462412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5</a:t>
            </a:fld>
            <a:endParaRPr lang="de-AT"/>
          </a:p>
        </p:txBody>
      </p:sp>
    </p:spTree>
    <p:extLst>
      <p:ext uri="{BB962C8B-B14F-4D97-AF65-F5344CB8AC3E}">
        <p14:creationId xmlns:p14="http://schemas.microsoft.com/office/powerpoint/2010/main" val="3270763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6</a:t>
            </a:fld>
            <a:endParaRPr lang="de-AT"/>
          </a:p>
        </p:txBody>
      </p:sp>
    </p:spTree>
    <p:extLst>
      <p:ext uri="{BB962C8B-B14F-4D97-AF65-F5344CB8AC3E}">
        <p14:creationId xmlns:p14="http://schemas.microsoft.com/office/powerpoint/2010/main" val="2864802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Kann nur für Kassen eingesetzt werden, die die fiskaltrust.Middleware benutzen.</a:t>
            </a:r>
          </a:p>
          <a:p>
            <a:pPr>
              <a:buFont typeface="Arial" panose="020B0604020202020204" pitchFamily="34" charset="0"/>
              <a:buChar char="•"/>
            </a:pPr>
            <a:r>
              <a:rPr lang="de-DE" dirty="0"/>
              <a:t>Sorgt für die revisionssichere Archivierung der Kassendaten und der TSE Daten.</a:t>
            </a:r>
          </a:p>
          <a:p>
            <a:pPr>
              <a:buFont typeface="Arial" panose="020B0604020202020204" pitchFamily="34" charset="0"/>
              <a:buChar char="•"/>
            </a:pPr>
            <a:r>
              <a:rPr lang="de-DE" dirty="0"/>
              <a:t>Die Daten werden automatisch, ohne zutun des Betreibers von der fiskaltrust.Middleware hochgeladen.</a:t>
            </a:r>
          </a:p>
          <a:p>
            <a:pPr>
              <a:buFont typeface="Arial" panose="020B0604020202020204" pitchFamily="34" charset="0"/>
              <a:buChar char="•"/>
            </a:pPr>
            <a:r>
              <a:rPr lang="de-DE" dirty="0"/>
              <a:t>Export: </a:t>
            </a:r>
            <a:r>
              <a:rPr lang="de-DE" dirty="0" err="1"/>
              <a:t>DSFinV</a:t>
            </a:r>
            <a:r>
              <a:rPr lang="de-DE" dirty="0"/>
              <a:t>-K Format, TSE TAR Files,  fiskaltrust Queue Items Journal und DFKA Format für die DATEV-Schnittstelle</a:t>
            </a:r>
          </a:p>
          <a:p>
            <a:pPr>
              <a:buFont typeface="Arial" panose="020B0604020202020204" pitchFamily="34" charset="0"/>
              <a:buChar char="•"/>
            </a:pPr>
            <a:r>
              <a:rPr lang="de-DE" dirty="0"/>
              <a:t>Wird </a:t>
            </a:r>
            <a:r>
              <a:rPr lang="de-DE" b="1" dirty="0"/>
              <a:t>pro Kasse </a:t>
            </a:r>
            <a:r>
              <a:rPr lang="de-DE" dirty="0"/>
              <a:t>(Queue) angeboten</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7</a:t>
            </a:fld>
            <a:endParaRPr lang="de-AT"/>
          </a:p>
        </p:txBody>
      </p:sp>
    </p:spTree>
    <p:extLst>
      <p:ext uri="{BB962C8B-B14F-4D97-AF65-F5344CB8AC3E}">
        <p14:creationId xmlns:p14="http://schemas.microsoft.com/office/powerpoint/2010/main" val="3925828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Kann nur für Kassen eingesetzt werden, die die fiskaltrust.Middleware benutzen.</a:t>
            </a:r>
          </a:p>
          <a:p>
            <a:pPr>
              <a:buFont typeface="Arial" panose="020B0604020202020204" pitchFamily="34" charset="0"/>
              <a:buChar char="•"/>
            </a:pPr>
            <a:r>
              <a:rPr lang="de-DE" dirty="0"/>
              <a:t>Sendet automatisiert Meldungen an das Finanzamt sobald erforderlich.</a:t>
            </a:r>
          </a:p>
          <a:p>
            <a:pPr>
              <a:buFont typeface="Arial" panose="020B0604020202020204" pitchFamily="34" charset="0"/>
              <a:buChar char="•"/>
            </a:pPr>
            <a:r>
              <a:rPr lang="de-DE" dirty="0"/>
              <a:t>Wird </a:t>
            </a:r>
            <a:r>
              <a:rPr lang="de-DE" b="1" dirty="0"/>
              <a:t>pro Kasse </a:t>
            </a:r>
            <a:r>
              <a:rPr lang="de-DE" dirty="0"/>
              <a:t>angeboten</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8</a:t>
            </a:fld>
            <a:endParaRPr lang="de-AT"/>
          </a:p>
        </p:txBody>
      </p:sp>
    </p:spTree>
    <p:extLst>
      <p:ext uri="{BB962C8B-B14F-4D97-AF65-F5344CB8AC3E}">
        <p14:creationId xmlns:p14="http://schemas.microsoft.com/office/powerpoint/2010/main" val="366417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Unabhängig vom Einsatz der fiskaltrust.Middleware</a:t>
            </a:r>
          </a:p>
          <a:p>
            <a:pPr>
              <a:buFont typeface="Arial" panose="020B0604020202020204" pitchFamily="34" charset="0"/>
              <a:buChar char="•"/>
            </a:pPr>
            <a:r>
              <a:rPr lang="de-DE" dirty="0"/>
              <a:t>Sorgt für die revisionssichere Archivierung </a:t>
            </a:r>
            <a:r>
              <a:rPr lang="de-DE" b="1" dirty="0"/>
              <a:t>manuell</a:t>
            </a:r>
            <a:r>
              <a:rPr lang="de-DE" dirty="0"/>
              <a:t> hochgeladener Daten (</a:t>
            </a:r>
            <a:r>
              <a:rPr lang="de-DE" dirty="0" err="1"/>
              <a:t>DSFinV</a:t>
            </a:r>
            <a:r>
              <a:rPr lang="de-DE" dirty="0"/>
              <a:t>-K, TSE TAR Files, PDF Dateien).</a:t>
            </a:r>
          </a:p>
          <a:p>
            <a:pPr>
              <a:buFont typeface="Arial" panose="020B0604020202020204" pitchFamily="34" charset="0"/>
              <a:buChar char="•"/>
            </a:pPr>
            <a:r>
              <a:rPr lang="de-DE" dirty="0"/>
              <a:t>Bietet eine API zur Automatisierung des Upload</a:t>
            </a:r>
          </a:p>
          <a:p>
            <a:pPr>
              <a:buFont typeface="Arial" panose="020B0604020202020204" pitchFamily="34" charset="0"/>
              <a:buChar char="•"/>
            </a:pPr>
            <a:r>
              <a:rPr lang="de-DE" dirty="0"/>
              <a:t>Mandantenfähiger Zugriff über WEB Portal</a:t>
            </a:r>
          </a:p>
          <a:p>
            <a:pPr>
              <a:buFont typeface="Arial" panose="020B0604020202020204" pitchFamily="34" charset="0"/>
              <a:buChar char="•"/>
            </a:pPr>
            <a:r>
              <a:rPr lang="de-DE" dirty="0"/>
              <a:t>Hochgeladene, externe </a:t>
            </a:r>
            <a:r>
              <a:rPr lang="de-DE" dirty="0" err="1"/>
              <a:t>DSFinV</a:t>
            </a:r>
            <a:r>
              <a:rPr lang="de-DE" dirty="0"/>
              <a:t>-K Dateien werden technisch validiert</a:t>
            </a:r>
          </a:p>
          <a:p>
            <a:pPr>
              <a:buFont typeface="Arial" panose="020B0604020202020204" pitchFamily="34" charset="0"/>
              <a:buChar char="•"/>
            </a:pPr>
            <a:r>
              <a:rPr lang="de-DE" dirty="0"/>
              <a:t>Kann auch für Kassen eingesetzt werden, die die fiskaltrust.Middleware benutzen um PDF Dateien revisionssicher zu Archivieren (Verfahrensdokumentation, Speisekarten, etc.)</a:t>
            </a:r>
          </a:p>
          <a:p>
            <a:pPr>
              <a:buFont typeface="Arial" panose="020B0604020202020204" pitchFamily="34" charset="0"/>
              <a:buChar char="•"/>
            </a:pPr>
            <a:r>
              <a:rPr lang="de-DE" dirty="0"/>
              <a:t>Wird </a:t>
            </a:r>
            <a:r>
              <a:rPr lang="de-DE" b="1" dirty="0"/>
              <a:t>pro Filiale </a:t>
            </a:r>
            <a:r>
              <a:rPr lang="de-DE" dirty="0"/>
              <a:t>angeboten - deckt also alle Kassen der Filiale ab</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9</a:t>
            </a:fld>
            <a:endParaRPr lang="de-AT"/>
          </a:p>
        </p:txBody>
      </p:sp>
    </p:spTree>
    <p:extLst>
      <p:ext uri="{BB962C8B-B14F-4D97-AF65-F5344CB8AC3E}">
        <p14:creationId xmlns:p14="http://schemas.microsoft.com/office/powerpoint/2010/main" val="184757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Technische Sicherheitseinrichtungen (TSE)</a:t>
            </a:r>
          </a:p>
          <a:p>
            <a:pPr marL="0" indent="0">
              <a:buNone/>
            </a:pPr>
            <a:endParaRPr lang="de-DE" dirty="0"/>
          </a:p>
          <a:p>
            <a:pPr>
              <a:buFont typeface="Arial" panose="020B0604020202020204" pitchFamily="34" charset="0"/>
              <a:buChar char="•"/>
            </a:pPr>
            <a:r>
              <a:rPr lang="de-DE" dirty="0"/>
              <a:t>Über den </a:t>
            </a:r>
            <a:r>
              <a:rPr lang="de-DE" dirty="0" err="1"/>
              <a:t>fiskaltrust.Shop</a:t>
            </a:r>
            <a:r>
              <a:rPr lang="de-DE" dirty="0"/>
              <a:t> für unsere Partner verfügbar</a:t>
            </a:r>
          </a:p>
          <a:p>
            <a:pPr marL="171450" indent="-171450">
              <a:buFontTx/>
              <a:buChar char="-"/>
            </a:pPr>
            <a:endParaRPr lang="de-DE" dirty="0"/>
          </a:p>
        </p:txBody>
      </p:sp>
      <p:sp>
        <p:nvSpPr>
          <p:cNvPr id="4" name="Header Placeholder 3"/>
          <p:cNvSpPr>
            <a:spLocks noGrp="1"/>
          </p:cNvSpPr>
          <p:nvPr>
            <p:ph type="hdr" sz="quarter"/>
          </p:nvPr>
        </p:nvSpPr>
        <p:spPr/>
        <p:txBody>
          <a:bodyPr/>
          <a:lstStyle/>
          <a:p>
            <a:r>
              <a:rPr lang="de-AT"/>
              <a:t>fiskaltrust. consulting gmbh - confidential</a:t>
            </a:r>
            <a:endParaRPr lang="de-AT" dirty="0"/>
          </a:p>
        </p:txBody>
      </p:sp>
      <p:sp>
        <p:nvSpPr>
          <p:cNvPr id="5" name="Date Placeholder 4"/>
          <p:cNvSpPr>
            <a:spLocks noGrp="1"/>
          </p:cNvSpPr>
          <p:nvPr>
            <p:ph type="dt" idx="1"/>
          </p:nvPr>
        </p:nvSpPr>
        <p:spPr/>
        <p:txBody>
          <a:bodyPr/>
          <a:lstStyle/>
          <a:p>
            <a:fld id="{E52F4C69-7549-4A71-BB0C-341D25F594E8}" type="datetime1">
              <a:rPr lang="de-AT" smtClean="0"/>
              <a:t>09.09.20</a:t>
            </a:fld>
            <a:endParaRPr lang="de-AT"/>
          </a:p>
        </p:txBody>
      </p:sp>
      <p:sp>
        <p:nvSpPr>
          <p:cNvPr id="6" name="Slide Number Placeholder 5"/>
          <p:cNvSpPr>
            <a:spLocks noGrp="1"/>
          </p:cNvSpPr>
          <p:nvPr>
            <p:ph type="sldNum" sz="quarter" idx="5"/>
          </p:nvPr>
        </p:nvSpPr>
        <p:spPr/>
        <p:txBody>
          <a:bodyPr/>
          <a:lstStyle/>
          <a:p>
            <a:fld id="{37D9B929-EEB3-453F-899C-B5737EAC3251}" type="slidenum">
              <a:rPr lang="de-AT" smtClean="0"/>
              <a:t>10</a:t>
            </a:fld>
            <a:endParaRPr lang="de-AT"/>
          </a:p>
        </p:txBody>
      </p:sp>
    </p:spTree>
    <p:extLst>
      <p:ext uri="{BB962C8B-B14F-4D97-AF65-F5344CB8AC3E}">
        <p14:creationId xmlns:p14="http://schemas.microsoft.com/office/powerpoint/2010/main" val="31834291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a:prstGeom prst="rect">
            <a:avLst/>
          </a:prstGeom>
        </p:spPr>
        <p:txBody>
          <a:bodyPr>
            <a:noAutofit/>
          </a:bodyPr>
          <a:lstStyle>
            <a:lvl1pPr>
              <a:defRPr sz="3600" b="1">
                <a:solidFill>
                  <a:schemeClr val="tx1">
                    <a:lumMod val="75000"/>
                    <a:lumOff val="25000"/>
                  </a:schemeClr>
                </a:solidFill>
              </a:defRPr>
            </a:lvl1pPr>
          </a:lstStyle>
          <a:p>
            <a:r>
              <a:rPr lang="de-DE" dirty="0"/>
              <a:t>Mastertitelformat bearbeiten</a:t>
            </a:r>
            <a:endParaRPr lang="de-AT" dirty="0"/>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54111"/>
            <a:ext cx="11727696" cy="5101215"/>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sp>
        <p:nvSpPr>
          <p:cNvPr id="12" name="Foliennummernplatzhalter 11">
            <a:extLst>
              <a:ext uri="{FF2B5EF4-FFF2-40B4-BE49-F238E27FC236}">
                <a16:creationId xmlns:a16="http://schemas.microsoft.com/office/drawing/2014/main" id="{D9ECD01D-F4F8-401C-B080-914EE12C65BB}"/>
              </a:ext>
            </a:extLst>
          </p:cNvPr>
          <p:cNvSpPr>
            <a:spLocks noGrp="1"/>
          </p:cNvSpPr>
          <p:nvPr>
            <p:ph type="sldNum" sz="quarter" idx="12"/>
          </p:nvPr>
        </p:nvSpPr>
        <p:spPr/>
        <p:txBody>
          <a:bodyPr/>
          <a:lstStyle>
            <a:lvl1pPr>
              <a:defRPr>
                <a:latin typeface="Roboto Slab" pitchFamily="2" charset="0"/>
                <a:ea typeface="Roboto Slab" pitchFamily="2" charset="0"/>
              </a:defRPr>
            </a:lvl1pPr>
          </a:lstStyle>
          <a:p>
            <a:fld id="{E7B8BE08-9FED-430E-B200-3C3CD424224B}" type="slidenum">
              <a:rPr lang="de-AT" smtClean="0"/>
              <a:pPr/>
              <a:t>‹#›</a:t>
            </a:fld>
            <a:endParaRPr lang="de-AT" dirty="0"/>
          </a:p>
        </p:txBody>
      </p:sp>
      <p:pic>
        <p:nvPicPr>
          <p:cNvPr id="8" name="Grafik 7">
            <a:extLst>
              <a:ext uri="{FF2B5EF4-FFF2-40B4-BE49-F238E27FC236}">
                <a16:creationId xmlns:a16="http://schemas.microsoft.com/office/drawing/2014/main" id="{3F4C9506-9FA0-47D7-8498-2443F34210B7}"/>
              </a:ext>
            </a:extLst>
          </p:cNvPr>
          <p:cNvPicPr>
            <a:picLocks noChangeAspect="1"/>
          </p:cNvPicPr>
          <p:nvPr userDrawn="1"/>
        </p:nvPicPr>
        <p:blipFill rotWithShape="1">
          <a:blip r:embed="rId3">
            <a:alphaModFix amt="15000"/>
            <a:extLst>
              <a:ext uri="{28A0092B-C50C-407E-A947-70E740481C1C}">
                <a14:useLocalDpi xmlns:a14="http://schemas.microsoft.com/office/drawing/2010/main" val="0"/>
              </a:ext>
            </a:extLst>
          </a:blip>
          <a:srcRect l="1" t="-1" r="21274" b="25333"/>
          <a:stretch/>
        </p:blipFill>
        <p:spPr>
          <a:xfrm>
            <a:off x="5793782" y="748196"/>
            <a:ext cx="6408000" cy="6120000"/>
          </a:xfrm>
          <a:prstGeom prst="rect">
            <a:avLst/>
          </a:prstGeom>
        </p:spPr>
      </p:pic>
      <p:pic>
        <p:nvPicPr>
          <p:cNvPr id="13" name="Grafik 12" descr="Ein Bild, das Zeichnung, Schild enthält.&#10;&#10;Automatisch generierte Beschreibung">
            <a:extLst>
              <a:ext uri="{FF2B5EF4-FFF2-40B4-BE49-F238E27FC236}">
                <a16:creationId xmlns:a16="http://schemas.microsoft.com/office/drawing/2014/main" id="{0BCC5EB1-9ECB-44B5-9902-9673A1BB1F7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63339" y="262800"/>
            <a:ext cx="1868400" cy="400140"/>
          </a:xfrm>
          <a:prstGeom prst="rect">
            <a:avLst/>
          </a:prstGeom>
        </p:spPr>
      </p:pic>
    </p:spTree>
    <p:extLst>
      <p:ext uri="{BB962C8B-B14F-4D97-AF65-F5344CB8AC3E}">
        <p14:creationId xmlns:p14="http://schemas.microsoft.com/office/powerpoint/2010/main" val="520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el und Inhalt">
    <p:bg>
      <p:bgPr>
        <a:solidFill>
          <a:schemeClr val="bg1">
            <a:lumMod val="85000"/>
          </a:schemeClr>
        </a:solidFill>
        <a:effectLst/>
      </p:bgPr>
    </p:bg>
    <p:spTree>
      <p:nvGrpSpPr>
        <p:cNvPr id="1" name=""/>
        <p:cNvGrpSpPr/>
        <p:nvPr/>
      </p:nvGrpSpPr>
      <p:grpSpPr>
        <a:xfrm>
          <a:off x="0" y="0"/>
          <a:ext cx="0" cy="0"/>
          <a:chOff x="0" y="0"/>
          <a:chExt cx="0" cy="0"/>
        </a:xfrm>
      </p:grpSpPr>
      <p:sp>
        <p:nvSpPr>
          <p:cNvPr id="11" name="Rectangle 29">
            <a:extLst>
              <a:ext uri="{FF2B5EF4-FFF2-40B4-BE49-F238E27FC236}">
                <a16:creationId xmlns:a16="http://schemas.microsoft.com/office/drawing/2014/main" id="{19AAAF83-C5C2-4C99-AD2C-94C34E90D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1004776" y="2908006"/>
            <a:ext cx="11027895" cy="3129353"/>
          </a:xfrm>
          <a:prstGeom prst="rect">
            <a:avLst/>
          </a:prstGeom>
        </p:spPr>
        <p:txBody>
          <a:bodyPr>
            <a:normAutofit/>
          </a:bodyPr>
          <a:lstStyle>
            <a:lvl1pPr marL="360000" indent="-360000">
              <a:lnSpc>
                <a:spcPct val="90000"/>
              </a:lnSpc>
              <a:buSzPct val="60000"/>
              <a:buFontTx/>
              <a:buBlip>
                <a:blip r:embed="rId2"/>
              </a:buBlip>
              <a:defRPr sz="3600">
                <a:solidFill>
                  <a:schemeClr val="tx1">
                    <a:lumMod val="65000"/>
                    <a:lumOff val="35000"/>
                  </a:schemeClr>
                </a:solidFill>
              </a:defRPr>
            </a:lvl1pPr>
            <a:lvl2pPr marL="720000" indent="-360000">
              <a:lnSpc>
                <a:spcPct val="90000"/>
              </a:lnSpc>
              <a:buSzPct val="60000"/>
              <a:buFontTx/>
              <a:buBlip>
                <a:blip r:embed="rId2"/>
              </a:buBlip>
              <a:defRPr sz="3200">
                <a:solidFill>
                  <a:schemeClr val="tx1">
                    <a:lumMod val="65000"/>
                    <a:lumOff val="35000"/>
                  </a:schemeClr>
                </a:solidFill>
              </a:defRPr>
            </a:lvl2pPr>
            <a:lvl3pPr marL="1080000" indent="-360000">
              <a:lnSpc>
                <a:spcPct val="90000"/>
              </a:lnSpc>
              <a:buSzPct val="60000"/>
              <a:buFontTx/>
              <a:buBlip>
                <a:blip r:embed="rId2"/>
              </a:buBlip>
              <a:defRPr sz="2800">
                <a:solidFill>
                  <a:schemeClr val="tx1">
                    <a:lumMod val="65000"/>
                    <a:lumOff val="35000"/>
                  </a:schemeClr>
                </a:solidFill>
              </a:defRPr>
            </a:lvl3pPr>
            <a:lvl4pPr marL="1440000" indent="-360000">
              <a:lnSpc>
                <a:spcPct val="90000"/>
              </a:lnSpc>
              <a:buSzPct val="60000"/>
              <a:buFontTx/>
              <a:buBlip>
                <a:blip r:embed="rId2"/>
              </a:buBlip>
              <a:defRPr sz="2400">
                <a:solidFill>
                  <a:schemeClr val="tx1">
                    <a:lumMod val="65000"/>
                    <a:lumOff val="35000"/>
                  </a:schemeClr>
                </a:solidFill>
              </a:defRPr>
            </a:lvl4pPr>
            <a:lvl5pPr marL="1800000" indent="-360000">
              <a:lnSpc>
                <a:spcPct val="90000"/>
              </a:lnSpc>
              <a:buSzPct val="60000"/>
              <a:buFontTx/>
              <a:buBlip>
                <a:blip r:embed="rId2"/>
              </a:buBlip>
              <a:defRPr sz="2400">
                <a:solidFill>
                  <a:schemeClr val="tx1">
                    <a:lumMod val="65000"/>
                    <a:lumOff val="3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AT" dirty="0"/>
          </a:p>
        </p:txBody>
      </p:sp>
      <p:pic>
        <p:nvPicPr>
          <p:cNvPr id="8" name="Grafik 7">
            <a:extLst>
              <a:ext uri="{FF2B5EF4-FFF2-40B4-BE49-F238E27FC236}">
                <a16:creationId xmlns:a16="http://schemas.microsoft.com/office/drawing/2014/main" id="{F3259835-32FF-41D3-8282-ECC31CB6F00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323169" y="1350755"/>
            <a:ext cx="2080973" cy="353431"/>
          </a:xfrm>
          <a:prstGeom prst="rect">
            <a:avLst/>
          </a:prstGeom>
        </p:spPr>
      </p:pic>
      <p:pic>
        <p:nvPicPr>
          <p:cNvPr id="9" name="Grafik 8">
            <a:extLst>
              <a:ext uri="{FF2B5EF4-FFF2-40B4-BE49-F238E27FC236}">
                <a16:creationId xmlns:a16="http://schemas.microsoft.com/office/drawing/2014/main" id="{BC9C7FD6-E92A-46F5-A990-615D826FCAAA}"/>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04142" y="682124"/>
            <a:ext cx="1111889" cy="1111889"/>
          </a:xfrm>
          <a:prstGeom prst="rect">
            <a:avLst/>
          </a:prstGeom>
        </p:spPr>
      </p:pic>
      <p:sp>
        <p:nvSpPr>
          <p:cNvPr id="5" name="Foliennummernplatzhalter 4">
            <a:extLst>
              <a:ext uri="{FF2B5EF4-FFF2-40B4-BE49-F238E27FC236}">
                <a16:creationId xmlns:a16="http://schemas.microsoft.com/office/drawing/2014/main" id="{C8B63D21-751D-4798-A1AF-73DAD69148D8}"/>
              </a:ext>
            </a:extLst>
          </p:cNvPr>
          <p:cNvSpPr>
            <a:spLocks noGrp="1"/>
          </p:cNvSpPr>
          <p:nvPr>
            <p:ph type="sldNum" sz="quarter" idx="11"/>
          </p:nvPr>
        </p:nvSpPr>
        <p:spPr/>
        <p:txBody>
          <a:bodyPr/>
          <a:lstStyle/>
          <a:p>
            <a:fld id="{E7B8BE08-9FED-430E-B200-3C3CD424224B}" type="slidenum">
              <a:rPr lang="de-AT" smtClean="0"/>
              <a:t>‹#›</a:t>
            </a:fld>
            <a:endParaRPr lang="de-AT" dirty="0"/>
          </a:p>
        </p:txBody>
      </p:sp>
    </p:spTree>
    <p:extLst>
      <p:ext uri="{BB962C8B-B14F-4D97-AF65-F5344CB8AC3E}">
        <p14:creationId xmlns:p14="http://schemas.microsoft.com/office/powerpoint/2010/main" val="37582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494D91-2F90-483B-A403-87200F87A743}"/>
              </a:ext>
            </a:extLst>
          </p:cNvPr>
          <p:cNvSpPr>
            <a:spLocks noGrp="1"/>
          </p:cNvSpPr>
          <p:nvPr>
            <p:ph type="ctrTitle"/>
          </p:nvPr>
        </p:nvSpPr>
        <p:spPr>
          <a:xfrm>
            <a:off x="304977" y="1857294"/>
            <a:ext cx="10896600" cy="2703597"/>
          </a:xfrm>
          <a:prstGeom prst="rect">
            <a:avLst/>
          </a:prstGeom>
        </p:spPr>
        <p:txBody>
          <a:bodyPr anchor="ctr">
            <a:normAutofit/>
          </a:bodyPr>
          <a:lstStyle>
            <a:lvl1pPr algn="l">
              <a:defRPr sz="6600"/>
            </a:lvl1pPr>
          </a:lstStyle>
          <a:p>
            <a:r>
              <a:rPr lang="de-DE" dirty="0"/>
              <a:t>Mastertitelformat bearbeiten</a:t>
            </a:r>
            <a:endParaRPr lang="de-AT" dirty="0"/>
          </a:p>
        </p:txBody>
      </p:sp>
      <p:sp>
        <p:nvSpPr>
          <p:cNvPr id="3" name="Untertitel 2">
            <a:extLst>
              <a:ext uri="{FF2B5EF4-FFF2-40B4-BE49-F238E27FC236}">
                <a16:creationId xmlns:a16="http://schemas.microsoft.com/office/drawing/2014/main" id="{0FCCCD71-7074-4F39-AE92-B2E99CE8743F}"/>
              </a:ext>
            </a:extLst>
          </p:cNvPr>
          <p:cNvSpPr>
            <a:spLocks noGrp="1"/>
          </p:cNvSpPr>
          <p:nvPr>
            <p:ph type="subTitle" idx="1"/>
          </p:nvPr>
        </p:nvSpPr>
        <p:spPr>
          <a:xfrm>
            <a:off x="304977" y="4756558"/>
            <a:ext cx="10896600" cy="1475306"/>
          </a:xfrm>
          <a:prstGeom prst="rect">
            <a:avLst/>
          </a:prstGeom>
        </p:spPr>
        <p:txBody>
          <a:bodyPr>
            <a:normAutofit/>
          </a:bodyPr>
          <a:lstStyle>
            <a:lvl1pPr marL="0" indent="0" algn="l">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de-AT" dirty="0"/>
          </a:p>
        </p:txBody>
      </p:sp>
      <p:sp>
        <p:nvSpPr>
          <p:cNvPr id="11" name="Fußzeilenplatzhalter 4">
            <a:extLst>
              <a:ext uri="{FF2B5EF4-FFF2-40B4-BE49-F238E27FC236}">
                <a16:creationId xmlns:a16="http://schemas.microsoft.com/office/drawing/2014/main" id="{F9C4D4CC-22FA-406E-9D80-85DD3504822D}"/>
              </a:ext>
            </a:extLst>
          </p:cNvPr>
          <p:cNvSpPr>
            <a:spLocks noGrp="1"/>
          </p:cNvSpPr>
          <p:nvPr>
            <p:ph type="ftr" sz="quarter" idx="11"/>
          </p:nvPr>
        </p:nvSpPr>
        <p:spPr>
          <a:xfrm>
            <a:off x="304977" y="6427531"/>
            <a:ext cx="6643871" cy="365125"/>
          </a:xfrm>
          <a:prstGeom prst="rect">
            <a:avLst/>
          </a:prstGeom>
        </p:spPr>
        <p:txBody>
          <a:bodyPr/>
          <a:lstStyle>
            <a:lvl1pPr>
              <a:defRPr sz="1400" b="0">
                <a:solidFill>
                  <a:schemeClr val="tx1">
                    <a:lumMod val="50000"/>
                    <a:lumOff val="50000"/>
                  </a:schemeClr>
                </a:solidFill>
                <a:latin typeface="Klavika Bd" panose="02000803050000020004" pitchFamily="50" charset="0"/>
                <a:ea typeface="Roboto Slab" pitchFamily="2" charset="0"/>
              </a:defRPr>
            </a:lvl1pPr>
          </a:lstStyle>
          <a:p>
            <a:r>
              <a:rPr lang="de-AT" dirty="0"/>
              <a:t>fiskaltrust.</a:t>
            </a:r>
          </a:p>
        </p:txBody>
      </p:sp>
      <p:sp>
        <p:nvSpPr>
          <p:cNvPr id="12" name="Foliennummernplatzhalter 5">
            <a:extLst>
              <a:ext uri="{FF2B5EF4-FFF2-40B4-BE49-F238E27FC236}">
                <a16:creationId xmlns:a16="http://schemas.microsoft.com/office/drawing/2014/main" id="{479F0D69-6616-4D1B-9764-A0271778D1D7}"/>
              </a:ext>
            </a:extLst>
          </p:cNvPr>
          <p:cNvSpPr>
            <a:spLocks noGrp="1"/>
          </p:cNvSpPr>
          <p:nvPr>
            <p:ph type="sldNum" sz="quarter" idx="12"/>
          </p:nvPr>
        </p:nvSpPr>
        <p:spPr>
          <a:xfrm>
            <a:off x="10972622" y="6427531"/>
            <a:ext cx="1028701" cy="365125"/>
          </a:xfrm>
          <a:prstGeom prst="rect">
            <a:avLst/>
          </a:prstGeom>
        </p:spPr>
        <p:txBody>
          <a:bodyPr/>
          <a:lstStyle>
            <a:lvl1pPr algn="ctr">
              <a:defRPr sz="1400" b="0">
                <a:solidFill>
                  <a:schemeClr val="tx1">
                    <a:lumMod val="50000"/>
                    <a:lumOff val="50000"/>
                  </a:schemeClr>
                </a:solidFill>
                <a:latin typeface="Roboto Slab" pitchFamily="2" charset="0"/>
                <a:ea typeface="Roboto Slab" pitchFamily="2" charset="0"/>
              </a:defRPr>
            </a:lvl1pPr>
          </a:lstStyle>
          <a:p>
            <a:fld id="{0191866A-0B7B-4277-9FEF-8CF0281B370B}" type="slidenum">
              <a:rPr lang="de-AT" smtClean="0"/>
              <a:pPr/>
              <a:t>‹#›</a:t>
            </a:fld>
            <a:endParaRPr lang="de-AT" dirty="0"/>
          </a:p>
        </p:txBody>
      </p:sp>
      <p:pic>
        <p:nvPicPr>
          <p:cNvPr id="7" name="Grafik 6">
            <a:extLst>
              <a:ext uri="{FF2B5EF4-FFF2-40B4-BE49-F238E27FC236}">
                <a16:creationId xmlns:a16="http://schemas.microsoft.com/office/drawing/2014/main" id="{6BDA19C7-DA6C-4E17-91D2-857F5B61CA4D}"/>
              </a:ext>
            </a:extLst>
          </p:cNvPr>
          <p:cNvPicPr>
            <a:picLocks noChangeAspect="1"/>
          </p:cNvPicPr>
          <p:nvPr userDrawn="1"/>
        </p:nvPicPr>
        <p:blipFill rotWithShape="1">
          <a:blip r:embed="rId2">
            <a:alphaModFix amt="15000"/>
            <a:extLst>
              <a:ext uri="{28A0092B-C50C-407E-A947-70E740481C1C}">
                <a14:useLocalDpi xmlns:a14="http://schemas.microsoft.com/office/drawing/2010/main" val="0"/>
              </a:ext>
            </a:extLst>
          </a:blip>
          <a:srcRect r="21273" b="25332"/>
          <a:stretch/>
        </p:blipFill>
        <p:spPr>
          <a:xfrm>
            <a:off x="5793782" y="748196"/>
            <a:ext cx="6408000" cy="6120000"/>
          </a:xfrm>
          <a:prstGeom prst="rect">
            <a:avLst/>
          </a:prstGeom>
        </p:spPr>
      </p:pic>
    </p:spTree>
    <p:extLst>
      <p:ext uri="{BB962C8B-B14F-4D97-AF65-F5344CB8AC3E}">
        <p14:creationId xmlns:p14="http://schemas.microsoft.com/office/powerpoint/2010/main" val="421671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817271-0866-4E4C-A9AA-CFC1FDC68366}"/>
              </a:ext>
            </a:extLst>
          </p:cNvPr>
          <p:cNvSpPr>
            <a:spLocks noGrp="1"/>
          </p:cNvSpPr>
          <p:nvPr>
            <p:ph type="title"/>
          </p:nvPr>
        </p:nvSpPr>
        <p:spPr>
          <a:xfrm>
            <a:off x="831850" y="1709738"/>
            <a:ext cx="10515600" cy="2852737"/>
          </a:xfrm>
          <a:prstGeom prst="rect">
            <a:avLst/>
          </a:prstGeom>
        </p:spPr>
        <p:txBody>
          <a:bodyPr anchor="b"/>
          <a:lstStyle>
            <a:lvl1pPr>
              <a:defRPr sz="6000" b="1"/>
            </a:lvl1pPr>
          </a:lstStyle>
          <a:p>
            <a:r>
              <a:rPr lang="de-DE" dirty="0"/>
              <a:t>Mastertitelformat bearbeiten</a:t>
            </a:r>
            <a:endParaRPr lang="de-AT" dirty="0"/>
          </a:p>
        </p:txBody>
      </p:sp>
      <p:sp>
        <p:nvSpPr>
          <p:cNvPr id="3" name="Textplatzhalter 2">
            <a:extLst>
              <a:ext uri="{FF2B5EF4-FFF2-40B4-BE49-F238E27FC236}">
                <a16:creationId xmlns:a16="http://schemas.microsoft.com/office/drawing/2014/main" id="{05068F28-162C-4615-81B4-8659393636F1}"/>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Mastertextformat bearbeiten</a:t>
            </a:r>
          </a:p>
        </p:txBody>
      </p:sp>
      <p:sp>
        <p:nvSpPr>
          <p:cNvPr id="4" name="Datumsplatzhalter 3">
            <a:extLst>
              <a:ext uri="{FF2B5EF4-FFF2-40B4-BE49-F238E27FC236}">
                <a16:creationId xmlns:a16="http://schemas.microsoft.com/office/drawing/2014/main" id="{329C085C-644A-4A79-B204-402CC2FC1381}"/>
              </a:ext>
            </a:extLst>
          </p:cNvPr>
          <p:cNvSpPr>
            <a:spLocks noGrp="1"/>
          </p:cNvSpPr>
          <p:nvPr>
            <p:ph type="dt" sz="half" idx="10"/>
          </p:nvPr>
        </p:nvSpPr>
        <p:spPr>
          <a:xfrm>
            <a:off x="304977" y="6427531"/>
            <a:ext cx="1378350" cy="365125"/>
          </a:xfrm>
          <a:prstGeom prst="rect">
            <a:avLst/>
          </a:prstGeom>
        </p:spPr>
        <p:txBody>
          <a:bodyPr/>
          <a:lstStyle>
            <a:lvl1pP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D920586B-A06C-4754-BF0D-C36EFEB7D1BE}" type="datetime1">
              <a:rPr lang="de-DE" smtClean="0"/>
              <a:pPr/>
              <a:t>09.09.20</a:t>
            </a:fld>
            <a:endParaRPr lang="de-AT" dirty="0"/>
          </a:p>
        </p:txBody>
      </p:sp>
      <p:sp>
        <p:nvSpPr>
          <p:cNvPr id="9" name="Fußzeilenplatzhalter 4">
            <a:extLst>
              <a:ext uri="{FF2B5EF4-FFF2-40B4-BE49-F238E27FC236}">
                <a16:creationId xmlns:a16="http://schemas.microsoft.com/office/drawing/2014/main" id="{0F7F5DEE-7CEB-4B7C-AD76-D014E1D8AD00}"/>
              </a:ext>
            </a:extLst>
          </p:cNvPr>
          <p:cNvSpPr>
            <a:spLocks noGrp="1"/>
          </p:cNvSpPr>
          <p:nvPr>
            <p:ph type="ftr" sz="quarter" idx="11"/>
          </p:nvPr>
        </p:nvSpPr>
        <p:spPr>
          <a:xfrm>
            <a:off x="1909925" y="6427531"/>
            <a:ext cx="6643871" cy="365125"/>
          </a:xfrm>
          <a:prstGeom prst="rect">
            <a:avLst/>
          </a:prstGeom>
        </p:spPr>
        <p:txBody>
          <a:bodyPr/>
          <a:lstStyle>
            <a:lvl1pPr>
              <a:defRPr sz="1600" b="0">
                <a:solidFill>
                  <a:schemeClr val="tx1">
                    <a:lumMod val="50000"/>
                    <a:lumOff val="50000"/>
                  </a:schemeClr>
                </a:solidFill>
                <a:latin typeface="Klavika Regular" panose="02000506040000020004" pitchFamily="50" charset="0"/>
                <a:ea typeface="Roboto Slab" pitchFamily="2" charset="0"/>
              </a:defRPr>
            </a:lvl1pPr>
          </a:lstStyle>
          <a:p>
            <a:r>
              <a:rPr lang="de-AT" dirty="0"/>
              <a:t>fiskaltrust.</a:t>
            </a:r>
          </a:p>
        </p:txBody>
      </p:sp>
      <p:sp>
        <p:nvSpPr>
          <p:cNvPr id="10" name="Foliennummernplatzhalter 5">
            <a:extLst>
              <a:ext uri="{FF2B5EF4-FFF2-40B4-BE49-F238E27FC236}">
                <a16:creationId xmlns:a16="http://schemas.microsoft.com/office/drawing/2014/main" id="{878FB9BB-2AD8-4027-9E8E-73411F190ECE}"/>
              </a:ext>
            </a:extLst>
          </p:cNvPr>
          <p:cNvSpPr>
            <a:spLocks noGrp="1"/>
          </p:cNvSpPr>
          <p:nvPr>
            <p:ph type="sldNum" sz="quarter" idx="12"/>
          </p:nvPr>
        </p:nvSpPr>
        <p:spPr>
          <a:xfrm>
            <a:off x="8763689" y="6427531"/>
            <a:ext cx="1028701" cy="365125"/>
          </a:xfrm>
          <a:prstGeom prst="rect">
            <a:avLst/>
          </a:prstGeom>
        </p:spPr>
        <p:txBody>
          <a:bodyPr/>
          <a:lstStyle>
            <a:lvl1pPr algn="ctr">
              <a:defRPr sz="1200" b="0">
                <a:solidFill>
                  <a:schemeClr val="tx1">
                    <a:lumMod val="50000"/>
                    <a:lumOff val="50000"/>
                  </a:schemeClr>
                </a:solidFill>
                <a:latin typeface="Roboto" panose="02000000000000000000" pitchFamily="2" charset="0"/>
                <a:ea typeface="Roboto" panose="02000000000000000000" pitchFamily="2" charset="0"/>
              </a:defRPr>
            </a:lvl1pPr>
          </a:lstStyle>
          <a:p>
            <a:fld id="{0191866A-0B7B-4277-9FEF-8CF0281B370B}" type="slidenum">
              <a:rPr lang="de-AT" smtClean="0"/>
              <a:pPr/>
              <a:t>‹#›</a:t>
            </a:fld>
            <a:endParaRPr lang="de-AT" dirty="0"/>
          </a:p>
        </p:txBody>
      </p:sp>
      <p:pic>
        <p:nvPicPr>
          <p:cNvPr id="6" name="Grafik 5">
            <a:extLst>
              <a:ext uri="{FF2B5EF4-FFF2-40B4-BE49-F238E27FC236}">
                <a16:creationId xmlns:a16="http://schemas.microsoft.com/office/drawing/2014/main" id="{8619EB71-543E-44C7-AC0A-7C4C6C31B0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90800" y="93600"/>
            <a:ext cx="1097553" cy="1105200"/>
          </a:xfrm>
          <a:prstGeom prst="rect">
            <a:avLst/>
          </a:prstGeom>
        </p:spPr>
      </p:pic>
    </p:spTree>
    <p:extLst>
      <p:ext uri="{BB962C8B-B14F-4D97-AF65-F5344CB8AC3E}">
        <p14:creationId xmlns:p14="http://schemas.microsoft.com/office/powerpoint/2010/main" val="16644441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itelplatzhalter 8">
            <a:extLst>
              <a:ext uri="{FF2B5EF4-FFF2-40B4-BE49-F238E27FC236}">
                <a16:creationId xmlns:a16="http://schemas.microsoft.com/office/drawing/2014/main" id="{B6A6A86D-5DBB-4936-9CB9-308BE09D47A5}"/>
              </a:ext>
            </a:extLst>
          </p:cNvPr>
          <p:cNvSpPr>
            <a:spLocks noGrp="1"/>
          </p:cNvSpPr>
          <p:nvPr>
            <p:ph type="title"/>
          </p:nvPr>
        </p:nvSpPr>
        <p:spPr>
          <a:xfrm>
            <a:off x="304976" y="136525"/>
            <a:ext cx="9790638" cy="671548"/>
          </a:xfrm>
          <a:prstGeom prst="rect">
            <a:avLst/>
          </a:prstGeom>
        </p:spPr>
        <p:txBody>
          <a:bodyPr vert="horz" lIns="91440" tIns="45720" rIns="91440" bIns="45720" rtlCol="0" anchor="ctr">
            <a:normAutofit/>
          </a:bodyPr>
          <a:lstStyle/>
          <a:p>
            <a:r>
              <a:rPr lang="de-DE" dirty="0"/>
              <a:t>Mastertitelformat bearbeiten</a:t>
            </a:r>
            <a:endParaRPr lang="de-AT" dirty="0"/>
          </a:p>
        </p:txBody>
      </p:sp>
      <p:sp>
        <p:nvSpPr>
          <p:cNvPr id="10" name="Textplatzhalter 9">
            <a:extLst>
              <a:ext uri="{FF2B5EF4-FFF2-40B4-BE49-F238E27FC236}">
                <a16:creationId xmlns:a16="http://schemas.microsoft.com/office/drawing/2014/main" id="{26F27EC2-9268-44AE-8EC8-8148D6FBF6E7}"/>
              </a:ext>
            </a:extLst>
          </p:cNvPr>
          <p:cNvSpPr>
            <a:spLocks noGrp="1"/>
          </p:cNvSpPr>
          <p:nvPr>
            <p:ph type="body" idx="1"/>
          </p:nvPr>
        </p:nvSpPr>
        <p:spPr>
          <a:xfrm>
            <a:off x="304975" y="1082968"/>
            <a:ext cx="11784243" cy="5288474"/>
          </a:xfrm>
          <a:prstGeom prst="rect">
            <a:avLst/>
          </a:prstGeom>
        </p:spPr>
        <p:txBody>
          <a:bodyPr>
            <a:normAutofit/>
          </a:bodyPr>
          <a:lstStyle/>
          <a:p>
            <a:pPr marL="360000" lvl="0" indent="-360000">
              <a:buSzPct val="60000"/>
              <a:buFontTx/>
              <a:buBlip>
                <a:blip r:embed="rId6"/>
              </a:buBlip>
            </a:pPr>
            <a:r>
              <a:rPr lang="de-DE" dirty="0"/>
              <a:t>Mastertextformat bearbeiten</a:t>
            </a:r>
          </a:p>
          <a:p>
            <a:pPr marL="720000" lvl="1" indent="-360000">
              <a:buSzPct val="60000"/>
              <a:buFontTx/>
              <a:buBlip>
                <a:blip r:embed="rId6"/>
              </a:buBlip>
            </a:pPr>
            <a:r>
              <a:rPr lang="de-DE" dirty="0"/>
              <a:t>Zweite Ebene</a:t>
            </a:r>
          </a:p>
          <a:p>
            <a:pPr marL="1080000" lvl="2" indent="-360000">
              <a:buSzPct val="60000"/>
              <a:buFontTx/>
              <a:buBlip>
                <a:blip r:embed="rId6"/>
              </a:buBlip>
            </a:pPr>
            <a:r>
              <a:rPr lang="de-DE" dirty="0"/>
              <a:t>Dritte Ebene</a:t>
            </a:r>
          </a:p>
          <a:p>
            <a:pPr marL="1440000" lvl="3" indent="-360000">
              <a:buSzPct val="60000"/>
              <a:buFontTx/>
              <a:buBlip>
                <a:blip r:embed="rId6"/>
              </a:buBlip>
            </a:pPr>
            <a:r>
              <a:rPr lang="de-DE" dirty="0"/>
              <a:t>Vierte Ebene</a:t>
            </a:r>
          </a:p>
          <a:p>
            <a:pPr marL="1800000" lvl="4" indent="-360000">
              <a:buSzPct val="60000"/>
              <a:buFontTx/>
              <a:buBlip>
                <a:blip r:embed="rId6"/>
              </a:buBlip>
            </a:pPr>
            <a:r>
              <a:rPr lang="de-DE" dirty="0"/>
              <a:t>Fünfte Ebene</a:t>
            </a:r>
            <a:endParaRPr lang="de-AT" dirty="0"/>
          </a:p>
        </p:txBody>
      </p:sp>
      <p:sp>
        <p:nvSpPr>
          <p:cNvPr id="13" name="Foliennummernplatzhalter 12">
            <a:extLst>
              <a:ext uri="{FF2B5EF4-FFF2-40B4-BE49-F238E27FC236}">
                <a16:creationId xmlns:a16="http://schemas.microsoft.com/office/drawing/2014/main" id="{17AD4B1C-7FC1-4FBF-8628-101BF18114DB}"/>
              </a:ext>
            </a:extLst>
          </p:cNvPr>
          <p:cNvSpPr>
            <a:spLocks noGrp="1"/>
          </p:cNvSpPr>
          <p:nvPr>
            <p:ph type="sldNum" sz="quarter" idx="4"/>
          </p:nvPr>
        </p:nvSpPr>
        <p:spPr>
          <a:xfrm>
            <a:off x="10643190" y="6371442"/>
            <a:ext cx="144602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8BE08-9FED-430E-B200-3C3CD424224B}" type="slidenum">
              <a:rPr lang="de-AT" smtClean="0"/>
              <a:t>‹#›</a:t>
            </a:fld>
            <a:endParaRPr lang="de-AT" dirty="0"/>
          </a:p>
        </p:txBody>
      </p:sp>
      <p:sp>
        <p:nvSpPr>
          <p:cNvPr id="14" name="Fußzeilenplatzhalter 13">
            <a:extLst>
              <a:ext uri="{FF2B5EF4-FFF2-40B4-BE49-F238E27FC236}">
                <a16:creationId xmlns:a16="http://schemas.microsoft.com/office/drawing/2014/main" id="{8CBFD07F-A5F2-43AD-ACB3-CD0B619A4162}"/>
              </a:ext>
            </a:extLst>
          </p:cNvPr>
          <p:cNvSpPr>
            <a:spLocks noGrp="1"/>
          </p:cNvSpPr>
          <p:nvPr>
            <p:ph type="ftr" sz="quarter" idx="3"/>
          </p:nvPr>
        </p:nvSpPr>
        <p:spPr>
          <a:xfrm>
            <a:off x="294167" y="6524904"/>
            <a:ext cx="7269562" cy="33309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de-AT" dirty="0"/>
              <a:t>fiskaltrust gmbh – 19.05.2020 – Seite </a:t>
            </a:r>
            <a:fld id="{3302DA5C-8401-4214-B683-F5B25EB0CBFF}" type="slidenum">
              <a:rPr lang="de-AT" smtClean="0"/>
              <a:pPr algn="l"/>
              <a:t>‹#›</a:t>
            </a:fld>
            <a:r>
              <a:rPr lang="de-AT" dirty="0"/>
              <a:t> </a:t>
            </a:r>
            <a:r>
              <a:rPr lang="en-GB" dirty="0"/>
              <a:t>– Confidential – Be aware of the NDA</a:t>
            </a:r>
            <a:endParaRPr lang="de-AT" dirty="0"/>
          </a:p>
        </p:txBody>
      </p:sp>
    </p:spTree>
    <p:extLst>
      <p:ext uri="{BB962C8B-B14F-4D97-AF65-F5344CB8AC3E}">
        <p14:creationId xmlns:p14="http://schemas.microsoft.com/office/powerpoint/2010/main" val="3773299013"/>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 id="2147483675" r:id="rId4"/>
  </p:sldLayoutIdLst>
  <p:hf hdr="0" dt="0"/>
  <p:txStyles>
    <p:titleStyle>
      <a:lvl1pPr algn="l" defTabSz="914400" rtl="0" eaLnBrk="1" latinLnBrk="0" hangingPunct="1">
        <a:lnSpc>
          <a:spcPct val="90000"/>
        </a:lnSpc>
        <a:spcBef>
          <a:spcPct val="0"/>
        </a:spcBef>
        <a:buNone/>
        <a:defRPr sz="3600" b="1" kern="1200">
          <a:solidFill>
            <a:schemeClr val="tx1">
              <a:lumMod val="65000"/>
              <a:lumOff val="35000"/>
            </a:schemeClr>
          </a:solidFill>
          <a:latin typeface="Klavika Regular" panose="02000506040000020004" pitchFamily="50" charset="0"/>
          <a:ea typeface="Roboto Slab"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36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32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8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AT" sz="2400" kern="1200" dirty="0" smtClean="0">
          <a:solidFill>
            <a:schemeClr val="tx1">
              <a:lumMod val="65000"/>
              <a:lumOff val="35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github.com/fiskaltrust/productdescription-de-doc/blob/master/for-posdealers/02-pre-sales/media/PosDealer-Preisliste.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2E549-770E-5848-A6D5-84ABE7C14D93}"/>
              </a:ext>
            </a:extLst>
          </p:cNvPr>
          <p:cNvSpPr>
            <a:spLocks noGrp="1"/>
          </p:cNvSpPr>
          <p:nvPr>
            <p:ph type="ctrTitle"/>
          </p:nvPr>
        </p:nvSpPr>
        <p:spPr/>
        <p:txBody>
          <a:bodyPr/>
          <a:lstStyle/>
          <a:p>
            <a:r>
              <a:rPr lang="de-DE" dirty="0"/>
              <a:t>fiskaltrust für Kassenhändler</a:t>
            </a:r>
          </a:p>
        </p:txBody>
      </p:sp>
      <p:sp>
        <p:nvSpPr>
          <p:cNvPr id="3" name="Subtitle 2">
            <a:extLst>
              <a:ext uri="{FF2B5EF4-FFF2-40B4-BE49-F238E27FC236}">
                <a16:creationId xmlns:a16="http://schemas.microsoft.com/office/drawing/2014/main" id="{0BE896C9-D581-EB43-8C3A-07C4AB882FEE}"/>
              </a:ext>
            </a:extLst>
          </p:cNvPr>
          <p:cNvSpPr>
            <a:spLocks noGrp="1"/>
          </p:cNvSpPr>
          <p:nvPr>
            <p:ph type="subTitle" idx="1"/>
          </p:nvPr>
        </p:nvSpPr>
        <p:spPr/>
        <p:txBody>
          <a:bodyPr/>
          <a:lstStyle/>
          <a:p>
            <a:r>
              <a:rPr lang="de-DE" dirty="0"/>
              <a:t> wirtschaftliches Rollout</a:t>
            </a:r>
          </a:p>
        </p:txBody>
      </p:sp>
      <p:sp>
        <p:nvSpPr>
          <p:cNvPr id="5" name="Slide Number Placeholder 4">
            <a:extLst>
              <a:ext uri="{FF2B5EF4-FFF2-40B4-BE49-F238E27FC236}">
                <a16:creationId xmlns:a16="http://schemas.microsoft.com/office/drawing/2014/main" id="{3E5660CE-BE5C-9949-AF51-F1810DE0E91B}"/>
              </a:ext>
            </a:extLst>
          </p:cNvPr>
          <p:cNvSpPr>
            <a:spLocks noGrp="1"/>
          </p:cNvSpPr>
          <p:nvPr>
            <p:ph type="sldNum" sz="quarter" idx="12"/>
          </p:nvPr>
        </p:nvSpPr>
        <p:spPr/>
        <p:txBody>
          <a:bodyPr/>
          <a:lstStyle/>
          <a:p>
            <a:fld id="{0191866A-0B7B-4277-9FEF-8CF0281B370B}" type="slidenum">
              <a:rPr lang="de-DE" smtClean="0"/>
              <a:pPr/>
              <a:t>1</a:t>
            </a:fld>
            <a:endParaRPr lang="de-DE"/>
          </a:p>
        </p:txBody>
      </p:sp>
    </p:spTree>
    <p:extLst>
      <p:ext uri="{BB962C8B-B14F-4D97-AF65-F5344CB8AC3E}">
        <p14:creationId xmlns:p14="http://schemas.microsoft.com/office/powerpoint/2010/main" val="119483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Einzelprodukt TSE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a:buFont typeface="Arial" panose="020B0604020202020204" pitchFamily="34" charset="0"/>
              <a:buChar char="•"/>
            </a:pPr>
            <a:r>
              <a:rPr lang="de-DE" dirty="0"/>
              <a:t>Diverse TSE Modelle</a:t>
            </a:r>
          </a:p>
          <a:p>
            <a:pPr>
              <a:buFont typeface="Arial" panose="020B0604020202020204" pitchFamily="34" charset="0"/>
              <a:buChar char="•"/>
            </a:pPr>
            <a:r>
              <a:rPr lang="de-DE" dirty="0"/>
              <a:t>Im </a:t>
            </a:r>
            <a:r>
              <a:rPr lang="de-DE" dirty="0" err="1"/>
              <a:t>ft.Shop</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10</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290471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Sorglos Paket ohne TSE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POS Archiv</a:t>
            </a:r>
          </a:p>
          <a:p>
            <a:pPr>
              <a:buFont typeface="Arial" panose="020B0604020202020204" pitchFamily="34" charset="0"/>
              <a:buChar char="•"/>
            </a:pPr>
            <a:r>
              <a:rPr lang="de-DE" dirty="0"/>
              <a:t>AKO </a:t>
            </a:r>
          </a:p>
          <a:p>
            <a:pPr>
              <a:buFont typeface="Arial" panose="020B0604020202020204" pitchFamily="34" charset="0"/>
              <a:buChar char="•"/>
            </a:pPr>
            <a:r>
              <a:rPr lang="de-DE" dirty="0" err="1"/>
              <a:t>Finanzamtmeldungen</a:t>
            </a:r>
            <a:endParaRPr lang="de-DE" dirty="0"/>
          </a:p>
          <a:p>
            <a:pPr>
              <a:buFont typeface="Arial" panose="020B0604020202020204" pitchFamily="34" charset="0"/>
              <a:buChar char="•"/>
            </a:pPr>
            <a:r>
              <a:rPr lang="de-DE" b="1" dirty="0"/>
              <a:t>pro Filiale</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11</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796583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Sorglos Paket mit TSE </a:t>
            </a:r>
            <a:r>
              <a:rPr lang="de-DE" dirty="0" err="1"/>
              <a:t>as</a:t>
            </a:r>
            <a:r>
              <a:rPr lang="de-DE" dirty="0"/>
              <a:t> a Service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t>POS Archiv</a:t>
            </a:r>
          </a:p>
          <a:p>
            <a:pPr>
              <a:buFont typeface="Arial" panose="020B0604020202020204" pitchFamily="34" charset="0"/>
              <a:buChar char="•"/>
            </a:pPr>
            <a:r>
              <a:rPr lang="de-DE" dirty="0"/>
              <a:t>AKO </a:t>
            </a:r>
          </a:p>
          <a:p>
            <a:pPr>
              <a:buFont typeface="Arial" panose="020B0604020202020204" pitchFamily="34" charset="0"/>
              <a:buChar char="•"/>
            </a:pPr>
            <a:r>
              <a:rPr lang="de-DE" dirty="0" err="1"/>
              <a:t>Finanzamtmeldungen</a:t>
            </a:r>
            <a:endParaRPr lang="de-DE" dirty="0"/>
          </a:p>
          <a:p>
            <a:pPr>
              <a:buFont typeface="Arial" panose="020B0604020202020204" pitchFamily="34" charset="0"/>
              <a:buChar char="•"/>
            </a:pPr>
            <a:r>
              <a:rPr lang="de-DE" dirty="0"/>
              <a:t>eine Hardware - oder Cloud TSE-</a:t>
            </a:r>
            <a:r>
              <a:rPr lang="de-DE" dirty="0" err="1"/>
              <a:t>as</a:t>
            </a:r>
            <a:r>
              <a:rPr lang="de-DE" dirty="0"/>
              <a:t>-a-Service</a:t>
            </a:r>
          </a:p>
          <a:p>
            <a:pPr>
              <a:buFont typeface="Arial" panose="020B0604020202020204" pitchFamily="34" charset="0"/>
              <a:buChar char="•"/>
            </a:pPr>
            <a:r>
              <a:rPr lang="de-DE" b="1" dirty="0"/>
              <a:t>pro Filiale</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725228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Produkte kaufen und weiter verkaufen</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err="1"/>
              <a:t>ft.Shop</a:t>
            </a:r>
            <a:r>
              <a:rPr lang="de-DE" dirty="0"/>
              <a:t> (kleine Menge, kein Rabatt)</a:t>
            </a:r>
          </a:p>
          <a:p>
            <a:pPr>
              <a:buFont typeface="Arial" panose="020B0604020202020204" pitchFamily="34" charset="0"/>
              <a:buChar char="•"/>
            </a:pPr>
            <a:r>
              <a:rPr lang="de-DE" dirty="0"/>
              <a:t>Rahmenvertrag + Entitlements (ab 10 Stk. Rabattstaffelung)</a:t>
            </a:r>
          </a:p>
          <a:p>
            <a:pPr lvl="1">
              <a:buFont typeface="Arial" panose="020B0604020202020204" pitchFamily="34" charset="0"/>
              <a:buChar char="•"/>
            </a:pPr>
            <a:r>
              <a:rPr lang="de-DE" dirty="0"/>
              <a:t>fiskaltrust </a:t>
            </a:r>
            <a:r>
              <a:rPr lang="de-DE" dirty="0" err="1"/>
              <a:t>Sales</a:t>
            </a:r>
            <a:r>
              <a:rPr lang="de-DE" dirty="0"/>
              <a:t> Team kontaktieren</a:t>
            </a:r>
          </a:p>
          <a:p>
            <a:pPr lvl="1">
              <a:buFont typeface="Arial" panose="020B0604020202020204" pitchFamily="34" charset="0"/>
              <a:buChar char="•"/>
            </a:pPr>
            <a:r>
              <a:rPr lang="de-DE" dirty="0"/>
              <a:t>Unterzeichnung Rahmenvertrag</a:t>
            </a:r>
          </a:p>
          <a:p>
            <a:pPr lvl="1">
              <a:buFont typeface="Arial" panose="020B0604020202020204" pitchFamily="34" charset="0"/>
              <a:buChar char="•"/>
            </a:pPr>
            <a:r>
              <a:rPr lang="de-DE" dirty="0"/>
              <a:t>Kreditlimit-Freigabe durch fiskaltrust</a:t>
            </a:r>
          </a:p>
          <a:p>
            <a:pPr lvl="1">
              <a:buFont typeface="Arial" panose="020B0604020202020204" pitchFamily="34" charset="0"/>
              <a:buChar char="•"/>
            </a:pPr>
            <a:r>
              <a:rPr lang="de-DE" dirty="0"/>
              <a:t>Kauf der Entitlements über </a:t>
            </a:r>
            <a:r>
              <a:rPr lang="de-DE" dirty="0" err="1"/>
              <a:t>ft.Shop</a:t>
            </a:r>
            <a:endParaRPr lang="de-DE" dirty="0"/>
          </a:p>
          <a:p>
            <a:pPr lvl="1">
              <a:buFont typeface="Arial" panose="020B0604020202020204" pitchFamily="34" charset="0"/>
              <a:buChar char="•"/>
            </a:pPr>
            <a:r>
              <a:rPr lang="de-DE" dirty="0"/>
              <a:t>Übertragung von Entitlements an Betreiber</a:t>
            </a:r>
          </a:p>
          <a:p>
            <a:pPr lvl="1">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578158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Einladung der Kassenbetreiber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graphicFrame>
        <p:nvGraphicFramePr>
          <p:cNvPr id="8" name="Diagramm 8">
            <a:extLst>
              <a:ext uri="{FF2B5EF4-FFF2-40B4-BE49-F238E27FC236}">
                <a16:creationId xmlns:a16="http://schemas.microsoft.com/office/drawing/2014/main" id="{83FCB137-C3FE-E949-B604-FF61EBFB7B98}"/>
              </a:ext>
            </a:extLst>
          </p:cNvPr>
          <p:cNvGraphicFramePr>
            <a:graphicFrameLocks noGrp="1"/>
          </p:cNvGraphicFramePr>
          <p:nvPr>
            <p:ph idx="1"/>
            <p:extLst>
              <p:ext uri="{D42A27DB-BD31-4B8C-83A1-F6EECF244321}">
                <p14:modId xmlns:p14="http://schemas.microsoft.com/office/powerpoint/2010/main" val="706507179"/>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915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a:xfrm>
            <a:off x="304977" y="373245"/>
            <a:ext cx="9727280" cy="530326"/>
          </a:xfrm>
        </p:spPr>
        <p:txBody>
          <a:bodyPr/>
          <a:lstStyle/>
          <a:p>
            <a:r>
              <a:rPr lang="de-DE" dirty="0"/>
              <a:t>Rolloutvorbereitung: </a:t>
            </a:r>
            <a:br>
              <a:rPr lang="de-DE" dirty="0"/>
            </a:br>
            <a:r>
              <a:rPr lang="de-DE" dirty="0" err="1"/>
              <a:t>sales</a:t>
            </a:r>
            <a:r>
              <a:rPr lang="de-DE" dirty="0"/>
              <a:t> vs. technisch</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pic>
        <p:nvPicPr>
          <p:cNvPr id="3" name="Picture 2" descr="A screenshot of a cell phone&#10;&#10;Description automatically generated">
            <a:extLst>
              <a:ext uri="{FF2B5EF4-FFF2-40B4-BE49-F238E27FC236}">
                <a16:creationId xmlns:a16="http://schemas.microsoft.com/office/drawing/2014/main" id="{9A83FA5E-50C8-D247-B90F-58C3295602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1248902"/>
            <a:ext cx="11811000" cy="4648200"/>
          </a:xfrm>
          <a:prstGeom prst="rect">
            <a:avLst/>
          </a:prstGeom>
        </p:spPr>
      </p:pic>
    </p:spTree>
    <p:extLst>
      <p:ext uri="{BB962C8B-B14F-4D97-AF65-F5344CB8AC3E}">
        <p14:creationId xmlns:p14="http://schemas.microsoft.com/office/powerpoint/2010/main" val="1681076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Nächste Schritte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marL="0" indent="0">
              <a:buNone/>
            </a:pPr>
            <a:endParaRPr lang="de-DE" dirty="0"/>
          </a:p>
          <a:p>
            <a:pPr>
              <a:buFont typeface="Arial" panose="020B0604020202020204" pitchFamily="34" charset="0"/>
              <a:buChar char="•"/>
            </a:pPr>
            <a:r>
              <a:rPr lang="de-DE" dirty="0">
                <a:hlinkClick r:id="rId3"/>
              </a:rPr>
              <a:t>Getting Started für Kassenhändler</a:t>
            </a:r>
            <a:endParaRPr lang="de-DE" dirty="0"/>
          </a:p>
          <a:p>
            <a:pPr>
              <a:buFont typeface="Arial" panose="020B0604020202020204" pitchFamily="34" charset="0"/>
              <a:buChar char="•"/>
            </a:pPr>
            <a:r>
              <a:rPr lang="de-DE" dirty="0">
                <a:hlinkClick r:id="rId4"/>
              </a:rPr>
              <a:t>Händlerpreisliste</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16</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83638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Agenda</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Rollen der fiskaltrust Partner</a:t>
            </a:r>
          </a:p>
          <a:p>
            <a:pPr>
              <a:buFont typeface="Arial" panose="020B0604020202020204" pitchFamily="34" charset="0"/>
              <a:buChar char="•"/>
            </a:pPr>
            <a:r>
              <a:rPr lang="de-DE" dirty="0"/>
              <a:t>Vertragsverhältnis</a:t>
            </a:r>
          </a:p>
          <a:p>
            <a:pPr>
              <a:buFont typeface="Arial" panose="020B0604020202020204" pitchFamily="34" charset="0"/>
              <a:buChar char="•"/>
            </a:pPr>
            <a:r>
              <a:rPr lang="de-DE" dirty="0"/>
              <a:t>fiskaltrust Produkte</a:t>
            </a:r>
          </a:p>
          <a:p>
            <a:pPr>
              <a:buFont typeface="Arial" panose="020B0604020202020204" pitchFamily="34" charset="0"/>
              <a:buChar char="•"/>
            </a:pPr>
            <a:r>
              <a:rPr lang="de-DE"/>
              <a:t>Rolloutvorbereitung</a:t>
            </a:r>
            <a:endParaRPr lang="de-DE" dirty="0"/>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2</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39134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Rollen der fiskaltrust Partner</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3</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graphicFrame>
        <p:nvGraphicFramePr>
          <p:cNvPr id="8" name="Content Placeholder 4">
            <a:extLst>
              <a:ext uri="{FF2B5EF4-FFF2-40B4-BE49-F238E27FC236}">
                <a16:creationId xmlns:a16="http://schemas.microsoft.com/office/drawing/2014/main" id="{A3B418AD-63D6-854C-B6FE-5828A5C3EB94}"/>
              </a:ext>
            </a:extLst>
          </p:cNvPr>
          <p:cNvGraphicFramePr>
            <a:graphicFrameLocks noGrp="1"/>
          </p:cNvGraphicFramePr>
          <p:nvPr>
            <p:ph idx="1"/>
            <p:extLst>
              <p:ext uri="{D42A27DB-BD31-4B8C-83A1-F6EECF244321}">
                <p14:modId xmlns:p14="http://schemas.microsoft.com/office/powerpoint/2010/main" val="4261219242"/>
              </p:ext>
            </p:extLst>
          </p:nvPr>
        </p:nvGraphicFramePr>
        <p:xfrm>
          <a:off x="304800" y="1154113"/>
          <a:ext cx="11728450" cy="5100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249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Fiskaltrust Verträge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lstStyle/>
          <a:p>
            <a:pPr>
              <a:buFont typeface="Arial" panose="020B0604020202020204" pitchFamily="34" charset="0"/>
              <a:buChar char="•"/>
            </a:pPr>
            <a:endParaRPr lang="de-DE" dirty="0"/>
          </a:p>
          <a:p>
            <a:pPr marL="0" indent="0">
              <a:buNone/>
            </a:pPr>
            <a:endParaRPr lang="de-DE" dirty="0"/>
          </a:p>
          <a:p>
            <a:pPr>
              <a:buFont typeface="Arial" panose="020B0604020202020204" pitchFamily="34" charset="0"/>
              <a:buChar char="•"/>
            </a:pPr>
            <a:r>
              <a:rPr lang="de-DE" dirty="0"/>
              <a:t>Hersteller: Kooperationsvertrag</a:t>
            </a:r>
          </a:p>
          <a:p>
            <a:pPr>
              <a:buFont typeface="Arial" panose="020B0604020202020204" pitchFamily="34" charset="0"/>
              <a:buChar char="•"/>
            </a:pPr>
            <a:r>
              <a:rPr lang="de-DE" dirty="0"/>
              <a:t>Händler: Kooperationsvertrag, Rahmenvertrag</a:t>
            </a:r>
          </a:p>
          <a:p>
            <a:pPr>
              <a:buFont typeface="Arial" panose="020B0604020202020204" pitchFamily="34" charset="0"/>
              <a:buChar char="•"/>
            </a:pPr>
            <a:r>
              <a:rPr lang="de-DE" dirty="0"/>
              <a:t>Betreiber: Nutzungsvereinbarung</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4</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281649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fiskaltrust Produkte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r>
              <a:rPr lang="de-DE" dirty="0"/>
              <a:t>ft.Middleware als Basisprodukt</a:t>
            </a:r>
          </a:p>
          <a:p>
            <a:pPr>
              <a:buFont typeface="Arial" panose="020B0604020202020204" pitchFamily="34" charset="0"/>
              <a:buChar char="•"/>
            </a:pPr>
            <a:r>
              <a:rPr lang="de-DE" dirty="0"/>
              <a:t>Add-On Produkte zur ft.Middleware </a:t>
            </a:r>
          </a:p>
          <a:p>
            <a:pPr lvl="1">
              <a:buFont typeface="Arial" panose="020B0604020202020204" pitchFamily="34" charset="0"/>
              <a:buChar char="•"/>
            </a:pPr>
            <a:r>
              <a:rPr lang="de-DE" dirty="0"/>
              <a:t>POS Archiv</a:t>
            </a:r>
          </a:p>
          <a:p>
            <a:pPr lvl="1">
              <a:buFont typeface="Arial" panose="020B0604020202020204" pitchFamily="34" charset="0"/>
              <a:buChar char="•"/>
            </a:pPr>
            <a:r>
              <a:rPr lang="de-DE" dirty="0"/>
              <a:t>Automatisierte Meldungen an das Finanzamt</a:t>
            </a:r>
          </a:p>
          <a:p>
            <a:pPr>
              <a:buFont typeface="Arial" panose="020B0604020202020204" pitchFamily="34" charset="0"/>
              <a:buChar char="•"/>
            </a:pPr>
            <a:r>
              <a:rPr lang="de-DE" dirty="0"/>
              <a:t>Einzelprodukte</a:t>
            </a:r>
          </a:p>
          <a:p>
            <a:pPr lvl="1">
              <a:buFont typeface="Arial" panose="020B0604020202020204" pitchFamily="34" charset="0"/>
              <a:buChar char="•"/>
            </a:pPr>
            <a:r>
              <a:rPr lang="de-DE" dirty="0" err="1"/>
              <a:t>Audicon</a:t>
            </a:r>
            <a:r>
              <a:rPr lang="de-DE" dirty="0"/>
              <a:t> Kassenarchiv Online (AKO)</a:t>
            </a:r>
          </a:p>
          <a:p>
            <a:pPr lvl="1">
              <a:buFont typeface="Arial" panose="020B0604020202020204" pitchFamily="34" charset="0"/>
              <a:buChar char="•"/>
            </a:pPr>
            <a:r>
              <a:rPr lang="de-DE" dirty="0"/>
              <a:t>Technische Sicherheitseinrichtungen (TSE)</a:t>
            </a:r>
          </a:p>
          <a:p>
            <a:pPr>
              <a:buFont typeface="Arial" panose="020B0604020202020204" pitchFamily="34" charset="0"/>
              <a:buChar char="•"/>
            </a:pPr>
            <a:r>
              <a:rPr lang="de-DE" dirty="0"/>
              <a:t>Sorglos-Paket mit und ohne TSE-</a:t>
            </a:r>
            <a:r>
              <a:rPr lang="de-DE" dirty="0" err="1"/>
              <a:t>as</a:t>
            </a:r>
            <a:r>
              <a:rPr lang="de-DE" dirty="0"/>
              <a:t>-a-Service</a:t>
            </a:r>
          </a:p>
          <a:p>
            <a:pPr lvl="1">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5</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419073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ft.Middleware als Basisprodukt</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r>
              <a:rPr lang="de-DE" dirty="0"/>
              <a:t>Bietet Compliance-</a:t>
            </a:r>
            <a:r>
              <a:rPr lang="de-DE" dirty="0" err="1"/>
              <a:t>as</a:t>
            </a:r>
            <a:r>
              <a:rPr lang="de-DE" dirty="0"/>
              <a:t>-a-Service</a:t>
            </a:r>
          </a:p>
          <a:p>
            <a:pPr>
              <a:buFont typeface="Arial" panose="020B0604020202020204" pitchFamily="34" charset="0"/>
              <a:buChar char="•"/>
            </a:pPr>
            <a:r>
              <a:rPr lang="de-DE" dirty="0"/>
              <a:t>Wird vom Kassenhersteller ins Kassensystem integriert</a:t>
            </a:r>
          </a:p>
          <a:p>
            <a:pPr>
              <a:buFont typeface="Arial" panose="020B0604020202020204" pitchFamily="34" charset="0"/>
              <a:buChar char="•"/>
            </a:pP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6</a:t>
            </a:fld>
            <a:endParaRPr lang="de-AT" dirty="0"/>
          </a:p>
        </p:txBody>
      </p:sp>
      <p:pic>
        <p:nvPicPr>
          <p:cNvPr id="8" name="Content Placeholder 4">
            <a:extLst>
              <a:ext uri="{FF2B5EF4-FFF2-40B4-BE49-F238E27FC236}">
                <a16:creationId xmlns:a16="http://schemas.microsoft.com/office/drawing/2014/main" id="{B438AA4C-356C-BE4E-860C-B8B6067214C6}"/>
              </a:ext>
            </a:extLst>
          </p:cNvPr>
          <p:cNvPicPr>
            <a:picLocks noChangeAspect="1"/>
          </p:cNvPicPr>
          <p:nvPr/>
        </p:nvPicPr>
        <p:blipFill>
          <a:blip r:embed="rId3"/>
          <a:srcRect/>
          <a:stretch/>
        </p:blipFill>
        <p:spPr>
          <a:xfrm>
            <a:off x="853965" y="2595749"/>
            <a:ext cx="8920656" cy="3886227"/>
          </a:xfrm>
          <a:prstGeom prst="rect">
            <a:avLst/>
          </a:prstGeom>
        </p:spPr>
      </p:pic>
    </p:spTree>
    <p:extLst>
      <p:ext uri="{BB962C8B-B14F-4D97-AF65-F5344CB8AC3E}">
        <p14:creationId xmlns:p14="http://schemas.microsoft.com/office/powerpoint/2010/main" val="210446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Add-On Produkt POS Archiv</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lnSpcReduction="10000"/>
          </a:bodyPr>
          <a:lstStyle/>
          <a:p>
            <a:pPr>
              <a:buFont typeface="Arial" panose="020B0604020202020204" pitchFamily="34" charset="0"/>
              <a:buChar char="•"/>
            </a:pPr>
            <a:r>
              <a:rPr lang="de-DE" dirty="0"/>
              <a:t>Erfordert ft.Middleware</a:t>
            </a:r>
          </a:p>
          <a:p>
            <a:pPr>
              <a:buFont typeface="Arial" panose="020B0604020202020204" pitchFamily="34" charset="0"/>
              <a:buChar char="•"/>
            </a:pPr>
            <a:r>
              <a:rPr lang="de-DE" dirty="0"/>
              <a:t>Revisionssichere Archivierung der Kassendaten und der TSE Daten.</a:t>
            </a:r>
          </a:p>
          <a:p>
            <a:pPr>
              <a:buFont typeface="Arial" panose="020B0604020202020204" pitchFamily="34" charset="0"/>
              <a:buChar char="•"/>
            </a:pPr>
            <a:r>
              <a:rPr lang="de-DE" dirty="0"/>
              <a:t>automatisch</a:t>
            </a:r>
          </a:p>
          <a:p>
            <a:pPr>
              <a:buFont typeface="Arial" panose="020B0604020202020204" pitchFamily="34" charset="0"/>
              <a:buChar char="•"/>
            </a:pPr>
            <a:r>
              <a:rPr lang="de-DE" dirty="0"/>
              <a:t>Export: </a:t>
            </a:r>
          </a:p>
          <a:p>
            <a:pPr lvl="1">
              <a:buFont typeface="Arial" panose="020B0604020202020204" pitchFamily="34" charset="0"/>
              <a:buChar char="•"/>
            </a:pPr>
            <a:r>
              <a:rPr lang="de-DE" dirty="0" err="1"/>
              <a:t>DSFinV</a:t>
            </a:r>
            <a:r>
              <a:rPr lang="de-DE" dirty="0"/>
              <a:t>-K</a:t>
            </a:r>
          </a:p>
          <a:p>
            <a:pPr lvl="1">
              <a:buFont typeface="Arial" panose="020B0604020202020204" pitchFamily="34" charset="0"/>
              <a:buChar char="•"/>
            </a:pPr>
            <a:r>
              <a:rPr lang="de-DE" dirty="0"/>
              <a:t>TSE TAR</a:t>
            </a:r>
          </a:p>
          <a:p>
            <a:pPr lvl="1">
              <a:buFont typeface="Arial" panose="020B0604020202020204" pitchFamily="34" charset="0"/>
              <a:buChar char="•"/>
            </a:pPr>
            <a:r>
              <a:rPr lang="de-DE" dirty="0"/>
              <a:t>fiskaltrust Queue Items Journal</a:t>
            </a:r>
          </a:p>
          <a:p>
            <a:pPr lvl="1">
              <a:buFont typeface="Arial" panose="020B0604020202020204" pitchFamily="34" charset="0"/>
              <a:buChar char="•"/>
            </a:pPr>
            <a:r>
              <a:rPr lang="de-DE" dirty="0"/>
              <a:t>DFKA Format für DATEV-Schnittstelle</a:t>
            </a:r>
          </a:p>
          <a:p>
            <a:pPr>
              <a:buFont typeface="Arial" panose="020B0604020202020204" pitchFamily="34" charset="0"/>
              <a:buChar char="•"/>
            </a:pPr>
            <a:r>
              <a:rPr lang="de-DE" b="1" dirty="0"/>
              <a:t>Pro Kasse </a:t>
            </a:r>
            <a:r>
              <a:rPr lang="de-DE" dirty="0"/>
              <a:t>(Queue)</a:t>
            </a:r>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7</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93030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Add-On Produkt </a:t>
            </a:r>
            <a:r>
              <a:rPr lang="de-DE" dirty="0" err="1"/>
              <a:t>Finanzamtmeldungen</a:t>
            </a:r>
            <a:endParaRPr lang="de-DE" dirty="0"/>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endParaRPr lang="de-DE" dirty="0"/>
          </a:p>
          <a:p>
            <a:pPr>
              <a:buFont typeface="Arial" panose="020B0604020202020204" pitchFamily="34" charset="0"/>
              <a:buChar char="•"/>
            </a:pPr>
            <a:r>
              <a:rPr lang="de-DE" dirty="0"/>
              <a:t>Erfordert ft.Middleware</a:t>
            </a:r>
          </a:p>
          <a:p>
            <a:pPr>
              <a:buFont typeface="Arial" panose="020B0604020202020204" pitchFamily="34" charset="0"/>
              <a:buChar char="•"/>
            </a:pPr>
            <a:r>
              <a:rPr lang="de-DE" dirty="0"/>
              <a:t>Sendet automatisiert Meldungen an das Finanzamt</a:t>
            </a:r>
          </a:p>
          <a:p>
            <a:pPr>
              <a:buFont typeface="Arial" panose="020B0604020202020204" pitchFamily="34" charset="0"/>
              <a:buChar char="•"/>
            </a:pPr>
            <a:r>
              <a:rPr lang="de-DE" b="1" dirty="0"/>
              <a:t>Pro Kasse</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8</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316551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CAE8C-33A4-DF45-A359-E727EE9AFE7B}"/>
              </a:ext>
            </a:extLst>
          </p:cNvPr>
          <p:cNvSpPr>
            <a:spLocks noGrp="1"/>
          </p:cNvSpPr>
          <p:nvPr>
            <p:ph type="title"/>
          </p:nvPr>
        </p:nvSpPr>
        <p:spPr/>
        <p:txBody>
          <a:bodyPr/>
          <a:lstStyle/>
          <a:p>
            <a:r>
              <a:rPr lang="de-DE" dirty="0"/>
              <a:t>Einzelprodukt AKO (</a:t>
            </a:r>
            <a:r>
              <a:rPr lang="de-DE" dirty="0" err="1"/>
              <a:t>Audicon</a:t>
            </a:r>
            <a:r>
              <a:rPr lang="de-DE" dirty="0"/>
              <a:t> Kassenarchiv Online)</a:t>
            </a:r>
          </a:p>
        </p:txBody>
      </p:sp>
      <p:sp>
        <p:nvSpPr>
          <p:cNvPr id="7" name="Content Placeholder 6">
            <a:extLst>
              <a:ext uri="{FF2B5EF4-FFF2-40B4-BE49-F238E27FC236}">
                <a16:creationId xmlns:a16="http://schemas.microsoft.com/office/drawing/2014/main" id="{4DE78D6A-7D77-8B48-A7A2-AD18A97D6DEF}"/>
              </a:ext>
            </a:extLst>
          </p:cNvPr>
          <p:cNvSpPr>
            <a:spLocks noGrp="1"/>
          </p:cNvSpPr>
          <p:nvPr>
            <p:ph idx="1"/>
          </p:nvPr>
        </p:nvSpPr>
        <p:spPr/>
        <p:txBody>
          <a:bodyPr>
            <a:normAutofit/>
          </a:bodyPr>
          <a:lstStyle/>
          <a:p>
            <a:pPr>
              <a:buFont typeface="Arial" panose="020B0604020202020204" pitchFamily="34" charset="0"/>
              <a:buChar char="•"/>
            </a:pPr>
            <a:r>
              <a:rPr lang="de-DE" dirty="0"/>
              <a:t>Unabhängig von ft.Middleware</a:t>
            </a:r>
          </a:p>
          <a:p>
            <a:pPr>
              <a:buFont typeface="Arial" panose="020B0604020202020204" pitchFamily="34" charset="0"/>
              <a:buChar char="•"/>
            </a:pPr>
            <a:r>
              <a:rPr lang="de-DE" dirty="0"/>
              <a:t>Revisionssichere Archivierung </a:t>
            </a:r>
            <a:r>
              <a:rPr lang="de-DE" b="1" dirty="0"/>
              <a:t>manuell</a:t>
            </a:r>
            <a:r>
              <a:rPr lang="de-DE" dirty="0"/>
              <a:t> hochgeladener Daten</a:t>
            </a:r>
          </a:p>
          <a:p>
            <a:pPr>
              <a:buFont typeface="Arial" panose="020B0604020202020204" pitchFamily="34" charset="0"/>
              <a:buChar char="•"/>
            </a:pPr>
            <a:r>
              <a:rPr lang="de-DE" dirty="0"/>
              <a:t>API zur Automatisierung</a:t>
            </a:r>
          </a:p>
          <a:p>
            <a:pPr>
              <a:buFont typeface="Arial" panose="020B0604020202020204" pitchFamily="34" charset="0"/>
              <a:buChar char="•"/>
            </a:pPr>
            <a:r>
              <a:rPr lang="de-DE" dirty="0"/>
              <a:t>Mandantenfähiger Zugriff über WEB Portal</a:t>
            </a:r>
          </a:p>
          <a:p>
            <a:pPr>
              <a:buFont typeface="Arial" panose="020B0604020202020204" pitchFamily="34" charset="0"/>
              <a:buChar char="•"/>
            </a:pPr>
            <a:r>
              <a:rPr lang="de-DE" dirty="0"/>
              <a:t>Validierung von </a:t>
            </a:r>
            <a:r>
              <a:rPr lang="de-DE" dirty="0" err="1"/>
              <a:t>DSFinV</a:t>
            </a:r>
            <a:r>
              <a:rPr lang="de-DE" dirty="0"/>
              <a:t>-K Dateien</a:t>
            </a:r>
          </a:p>
          <a:p>
            <a:pPr>
              <a:buFont typeface="Arial" panose="020B0604020202020204" pitchFamily="34" charset="0"/>
              <a:buChar char="•"/>
            </a:pPr>
            <a:r>
              <a:rPr lang="de-DE" dirty="0"/>
              <a:t>Auch für Kassen mit ft.Middleware (z.B. für PDF Dateien)</a:t>
            </a:r>
          </a:p>
          <a:p>
            <a:pPr>
              <a:buFont typeface="Arial" panose="020B0604020202020204" pitchFamily="34" charset="0"/>
              <a:buChar char="•"/>
            </a:pPr>
            <a:r>
              <a:rPr lang="de-DE" b="1" dirty="0"/>
              <a:t>pro Filiale</a:t>
            </a:r>
            <a:endParaRPr lang="de-DE" dirty="0"/>
          </a:p>
        </p:txBody>
      </p:sp>
      <p:sp>
        <p:nvSpPr>
          <p:cNvPr id="5" name="Slide Number Placeholder 4">
            <a:extLst>
              <a:ext uri="{FF2B5EF4-FFF2-40B4-BE49-F238E27FC236}">
                <a16:creationId xmlns:a16="http://schemas.microsoft.com/office/drawing/2014/main" id="{9E72C518-5CFD-B948-B93E-B76473C6D205}"/>
              </a:ext>
            </a:extLst>
          </p:cNvPr>
          <p:cNvSpPr>
            <a:spLocks noGrp="1"/>
          </p:cNvSpPr>
          <p:nvPr>
            <p:ph type="sldNum" sz="quarter" idx="12"/>
          </p:nvPr>
        </p:nvSpPr>
        <p:spPr/>
        <p:txBody>
          <a:bodyPr/>
          <a:lstStyle/>
          <a:p>
            <a:fld id="{0191866A-0B7B-4277-9FEF-8CF0281B370B}" type="slidenum">
              <a:rPr lang="de-AT" smtClean="0"/>
              <a:pPr/>
              <a:t>9</a:t>
            </a:fld>
            <a:endParaRPr lang="de-AT" dirty="0"/>
          </a:p>
        </p:txBody>
      </p:sp>
      <p:sp>
        <p:nvSpPr>
          <p:cNvPr id="4" name="Footer Placeholder 3">
            <a:extLst>
              <a:ext uri="{FF2B5EF4-FFF2-40B4-BE49-F238E27FC236}">
                <a16:creationId xmlns:a16="http://schemas.microsoft.com/office/drawing/2014/main" id="{5CD35D5E-AF9E-454B-A2D5-C72DEC58B858}"/>
              </a:ext>
            </a:extLst>
          </p:cNvPr>
          <p:cNvSpPr>
            <a:spLocks noGrp="1"/>
          </p:cNvSpPr>
          <p:nvPr>
            <p:ph type="ftr" sz="quarter" idx="4294967295"/>
          </p:nvPr>
        </p:nvSpPr>
        <p:spPr>
          <a:xfrm>
            <a:off x="0" y="6427788"/>
            <a:ext cx="6643688" cy="365125"/>
          </a:xfrm>
        </p:spPr>
        <p:txBody>
          <a:bodyPr/>
          <a:lstStyle/>
          <a:p>
            <a:r>
              <a:rPr lang="de-AT" dirty="0"/>
              <a:t>fiskaltrust.</a:t>
            </a:r>
          </a:p>
        </p:txBody>
      </p:sp>
    </p:spTree>
    <p:extLst>
      <p:ext uri="{BB962C8B-B14F-4D97-AF65-F5344CB8AC3E}">
        <p14:creationId xmlns:p14="http://schemas.microsoft.com/office/powerpoint/2010/main" val="1266888646"/>
      </p:ext>
    </p:extLst>
  </p:cSld>
  <p:clrMapOvr>
    <a:masterClrMapping/>
  </p:clrMapOvr>
</p:sld>
</file>

<file path=ppt/theme/theme1.xml><?xml version="1.0" encoding="utf-8"?>
<a:theme xmlns:a="http://schemas.openxmlformats.org/drawingml/2006/main" name="1_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DAB4B22929B54F9C6B97FCF3506A69" ma:contentTypeVersion="18" ma:contentTypeDescription="Ein neues Dokument erstellen." ma:contentTypeScope="" ma:versionID="48f0b89e718592fa7287d62064933d84">
  <xsd:schema xmlns:xsd="http://www.w3.org/2001/XMLSchema" xmlns:xs="http://www.w3.org/2001/XMLSchema" xmlns:p="http://schemas.microsoft.com/office/2006/metadata/properties" xmlns:ns3="86d55d5a-583b-4ffa-ba38-1d7d24766b92" xmlns:ns4="79e3e85f-1e38-4ceb-855f-9704f5188ae9" targetNamespace="http://schemas.microsoft.com/office/2006/metadata/properties" ma:root="true" ma:fieldsID="756dd8eefc7eaabc214879ed16408efd" ns3:_="" ns4:_="">
    <xsd:import namespace="86d55d5a-583b-4ffa-ba38-1d7d24766b92"/>
    <xsd:import namespace="79e3e85f-1e38-4ceb-855f-9704f5188ae9"/>
    <xsd:element name="properties">
      <xsd:complexType>
        <xsd:sequence>
          <xsd:element name="documentManagement">
            <xsd:complexType>
              <xsd:all>
                <xsd:element ref="ns3:MigrationWizId" minOccurs="0"/>
                <xsd:element ref="ns3:MigrationWizIdPermissions" minOccurs="0"/>
                <xsd:element ref="ns3:MigrationWizIdPermissionLevels" minOccurs="0"/>
                <xsd:element ref="ns3:MigrationWizIdDocumentLibraryPermissions" minOccurs="0"/>
                <xsd:element ref="ns3:MigrationWizIdSecurityGroup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d55d5a-583b-4ffa-ba38-1d7d24766b92"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PermissionLevels" ma:index="10" nillable="true" ma:displayName="MigrationWizIdPermissionLevels" ma:internalName="MigrationWizIdPermissionLevels">
      <xsd:simpleType>
        <xsd:restriction base="dms:Text"/>
      </xsd:simpleType>
    </xsd:element>
    <xsd:element name="MigrationWizIdDocumentLibraryPermissions" ma:index="11" nillable="true" ma:displayName="MigrationWizIdDocumentLibraryPermissions" ma:internalName="MigrationWizIdDocumentLibraryPermissions">
      <xsd:simpleType>
        <xsd:restriction base="dms:Text"/>
      </xsd:simpleType>
    </xsd:element>
    <xsd:element name="MigrationWizIdSecurityGroups" ma:index="12" nillable="true" ma:displayName="MigrationWizIdSecurityGroups" ma:internalName="MigrationWizIdSecurityGroups">
      <xsd:simpleType>
        <xsd:restriction base="dms:Text"/>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9e3e85f-1e38-4ceb-855f-9704f5188ae9" elementFormDefault="qualified">
    <xsd:import namespace="http://schemas.microsoft.com/office/2006/documentManagement/types"/>
    <xsd:import namespace="http://schemas.microsoft.com/office/infopath/2007/PartnerControls"/>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element name="SharingHintHash" ma:index="21"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igrationWizIdPermissions xmlns="86d55d5a-583b-4ffa-ba38-1d7d24766b92" xsi:nil="true"/>
    <MigrationWizIdSecurityGroups xmlns="86d55d5a-583b-4ffa-ba38-1d7d24766b92" xsi:nil="true"/>
    <MigrationWizIdPermissionLevels xmlns="86d55d5a-583b-4ffa-ba38-1d7d24766b92" xsi:nil="true"/>
    <MigrationWizId xmlns="86d55d5a-583b-4ffa-ba38-1d7d24766b92" xsi:nil="true"/>
    <MigrationWizIdDocumentLibraryPermissions xmlns="86d55d5a-583b-4ffa-ba38-1d7d24766b92" xsi:nil="true"/>
  </documentManagement>
</p:properties>
</file>

<file path=customXml/itemProps1.xml><?xml version="1.0" encoding="utf-8"?>
<ds:datastoreItem xmlns:ds="http://schemas.openxmlformats.org/officeDocument/2006/customXml" ds:itemID="{C858B782-02BD-4534-B5E2-DFF71202A8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d55d5a-583b-4ffa-ba38-1d7d24766b92"/>
    <ds:schemaRef ds:uri="79e3e85f-1e38-4ceb-855f-9704f5188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407387-4BEA-45E7-A546-EAF24BCEADF4}">
  <ds:schemaRefs>
    <ds:schemaRef ds:uri="http://schemas.microsoft.com/sharepoint/v3/contenttype/forms"/>
  </ds:schemaRefs>
</ds:datastoreItem>
</file>

<file path=customXml/itemProps3.xml><?xml version="1.0" encoding="utf-8"?>
<ds:datastoreItem xmlns:ds="http://schemas.openxmlformats.org/officeDocument/2006/customXml" ds:itemID="{A770BCC9-0480-4A5F-A5A5-05648EB42497}">
  <ds:schemaRefs>
    <ds:schemaRef ds:uri="http://schemas.microsoft.com/office/2006/metadata/properties"/>
    <ds:schemaRef ds:uri="http://schemas.microsoft.com/office/infopath/2007/PartnerControls"/>
    <ds:schemaRef ds:uri="86d55d5a-583b-4ffa-ba38-1d7d24766b92"/>
  </ds:schemaRefs>
</ds:datastoreItem>
</file>

<file path=docProps/app.xml><?xml version="1.0" encoding="utf-8"?>
<Properties xmlns="http://schemas.openxmlformats.org/officeDocument/2006/extended-properties" xmlns:vt="http://schemas.openxmlformats.org/officeDocument/2006/docPropsVTypes">
  <Template/>
  <TotalTime>707</TotalTime>
  <Words>1106</Words>
  <Application>Microsoft Macintosh PowerPoint</Application>
  <PresentationFormat>Widescreen</PresentationFormat>
  <Paragraphs>238</Paragraphs>
  <Slides>16</Slides>
  <Notes>15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2</vt:i4>
      </vt:variant>
    </vt:vector>
  </HeadingPairs>
  <TitlesOfParts>
    <vt:vector size="25" baseType="lpstr">
      <vt:lpstr>Arial</vt:lpstr>
      <vt:lpstr>Calibri</vt:lpstr>
      <vt:lpstr>Klavika Bd</vt:lpstr>
      <vt:lpstr>Klavika Regular</vt:lpstr>
      <vt:lpstr>Roboto</vt:lpstr>
      <vt:lpstr>Roboto Slab</vt:lpstr>
      <vt:lpstr>1_Office</vt:lpstr>
      <vt:lpstr>fiskaltrust für Kassenhändler</vt:lpstr>
      <vt:lpstr>Agenda</vt:lpstr>
      <vt:lpstr>Rollen der fiskaltrust Partner</vt:lpstr>
      <vt:lpstr>Fiskaltrust Verträge</vt:lpstr>
      <vt:lpstr>fiskaltrust Produkte</vt:lpstr>
      <vt:lpstr>ft.Middleware als Basisprodukt</vt:lpstr>
      <vt:lpstr>Add-On Produkt POS Archiv</vt:lpstr>
      <vt:lpstr>Add-On Produkt Finanzamtmeldungen</vt:lpstr>
      <vt:lpstr>Einzelprodukt AKO (Audicon Kassenarchiv Online)</vt:lpstr>
      <vt:lpstr>Einzelprodukt TSE</vt:lpstr>
      <vt:lpstr>Sorglos Paket ohne TSE</vt:lpstr>
      <vt:lpstr>Sorglos Paket mit TSE as a Service</vt:lpstr>
      <vt:lpstr>Produkte kaufen und weiter verkaufen</vt:lpstr>
      <vt:lpstr>Einladung der Kassenbetreiber</vt:lpstr>
      <vt:lpstr>Rolloutvorbereitung:  sales vs. technisch</vt:lpstr>
      <vt:lpstr>Nächste Schritte</vt:lpstr>
      <vt:lpstr>20 Minuten</vt:lpstr>
      <vt:lpstr>Kassenhändler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Sonja Bechlenberg</dc:creator>
  <cp:lastModifiedBy>Christian Rogobete</cp:lastModifiedBy>
  <cp:revision>331</cp:revision>
  <cp:lastPrinted>2019-11-01T15:49:21Z</cp:lastPrinted>
  <dcterms:created xsi:type="dcterms:W3CDTF">2018-10-20T12:01:50Z</dcterms:created>
  <dcterms:modified xsi:type="dcterms:W3CDTF">2020-09-09T13:11:10Z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0x010100EDDAB4B22929B54F9C6B97FCF3506A69</vt:lpwstr>
  </property>
  <property fmtid="{D5CDD505-2E9C-101B-9397-08002B2CF9AE}" pid="3" name="AuthorIds_UIVersion_4096">
    <vt:lpwstr>13</vt:lpwstr>
  </property>
  <property fmtid="{D5CDD505-2E9C-101B-9397-08002B2CF9AE}" pid="4" name="AuthorIds_UIVersion_2560">
    <vt:lpwstr>13</vt:lpwstr>
  </property>
</Properties>
</file>