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9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0476"/>
  </p:normalViewPr>
  <p:slideViewPr>
    <p:cSldViewPr snapToGrid="0" snapToObjects="1">
      <p:cViewPr varScale="1">
        <p:scale>
          <a:sx n="74" d="100"/>
          <a:sy n="74" d="100"/>
        </p:scale>
        <p:origin x="2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94EC8-14C7-C244-BB5F-14DF0BFDF1D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5442-2F4C-E043-BB4A-4206B63E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dem 1.1.2020 gelten neue Vorschriften </a:t>
            </a:r>
            <a:r>
              <a:rPr lang="de-DE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„elektronische Aufzeichnungssysteme, die </a:t>
            </a:r>
            <a:r>
              <a:rPr lang="de-DE" sz="1200" i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‚</a:t>
            </a: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Kassenfunktion’ haben”: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mit diesen Systemen aufgezeichneten Daten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eine zertifizierte technische Sicherheitseinrichtung (TSE) gegen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nachträgliche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Veränderungen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geschützt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Betriebsprüfungen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aufgezeichneten Daten in einem standardisierten Format – der „Digitalen Schnittstelle der Finanzverwaltung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Kassensysteme”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DSFinV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-K) – vorgelegt werden. 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neuen Pflichten </a:t>
            </a:r>
            <a:endParaRPr lang="de-D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wesentlichen Anforderungen ergeben sich direkt aus dem Gesetz (§146a Abgabenord- </a:t>
            </a:r>
            <a:endParaRPr lang="de-DE" dirty="0">
              <a:effectLst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der Kassensicherungsverordnung (KassenSichV):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Einzelaufzeichnung: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Geschäftsvorfälle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anderen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Vorgänge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einzeln,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vollständig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richtig, zeitgerecht und geordnet aufgezeichnet werden.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TSE-Pflicht: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digitalen Aufzeichnungen sind durch eine zertifizierte technische Sicherheitseinrichtung zu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schützen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Datensicherung / Archivierung: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digitalen Aufzeichnungen sind zu sichern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Kassen-Nachschauen sowie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Außenprüfungen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verfügbar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halten.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Belegausgabepflicht: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 am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Beteiligten ist ein Beleg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auszustellen und zur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Verfügung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stellen.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Meldepflicht: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zuständigen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Finanzamt muss die Anschaffung und Außerbetriebnahme eines elektronischen Aufzeichnungssystems innerhalb eines Monats mitgeteilt werden. </a:t>
            </a:r>
            <a:endParaRPr lang="de-DE" dirty="0">
              <a:effectLst/>
            </a:endParaRPr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Das Kassensystem kommuniziert mit der ft.Middleware über das </a:t>
            </a:r>
            <a:r>
              <a:rPr lang="de-DE" noProof="0" dirty="0" err="1"/>
              <a:t>iPOS</a:t>
            </a:r>
            <a:r>
              <a:rPr lang="de-DE" noProof="0" dirty="0"/>
              <a:t> Interface. </a:t>
            </a:r>
          </a:p>
          <a:p>
            <a:r>
              <a:rPr lang="de-DE" noProof="0" dirty="0"/>
              <a:t>Das </a:t>
            </a:r>
            <a:r>
              <a:rPr lang="de-DE" noProof="0" dirty="0" err="1"/>
              <a:t>iPOS</a:t>
            </a:r>
            <a:r>
              <a:rPr lang="de-DE" noProof="0" dirty="0"/>
              <a:t> Interface ist gleich für alle unterstützen Länder.</a:t>
            </a:r>
          </a:p>
          <a:p>
            <a:r>
              <a:rPr lang="de-DE" noProof="0" dirty="0"/>
              <a:t>Das </a:t>
            </a:r>
            <a:r>
              <a:rPr lang="de-DE" noProof="0" dirty="0" err="1"/>
              <a:t>iPOS</a:t>
            </a:r>
            <a:r>
              <a:rPr lang="de-DE" noProof="0" dirty="0"/>
              <a:t> Interface ist über REST, </a:t>
            </a:r>
            <a:r>
              <a:rPr lang="de-DE" noProof="0" dirty="0" err="1"/>
              <a:t>gRPC</a:t>
            </a:r>
            <a:r>
              <a:rPr lang="de-DE" noProof="0" dirty="0"/>
              <a:t>, WCF, TCP-Stream und Serial-Stream erreichbar.</a:t>
            </a:r>
          </a:p>
          <a:p>
            <a:r>
              <a:rPr lang="de-DE" noProof="0" dirty="0"/>
              <a:t>Das </a:t>
            </a:r>
            <a:r>
              <a:rPr lang="de-DE" noProof="0" dirty="0" err="1"/>
              <a:t>iPOS</a:t>
            </a:r>
            <a:r>
              <a:rPr lang="de-DE" noProof="0" dirty="0"/>
              <a:t> Interface bietet 3 Methoden: Echo (Verfügbarkeit prüfen), Sign (Signieren der Belegdaten, Absetzen von Sonderbelegen), Journal (Export von Daten)</a:t>
            </a:r>
          </a:p>
          <a:p>
            <a:r>
              <a:rPr lang="de-DE" noProof="0" dirty="0"/>
              <a:t>Die Request werden im </a:t>
            </a:r>
            <a:r>
              <a:rPr lang="de-DE" noProof="0" dirty="0" err="1"/>
              <a:t>ft.SecurityMechanism</a:t>
            </a:r>
            <a:r>
              <a:rPr lang="de-DE" noProof="0" dirty="0"/>
              <a:t> bearbeitet. Dieser kümmert sich um die Signierung und Persistenz der Daten.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Erläuterung der Sign Methode des IPOS Interface. </a:t>
            </a:r>
          </a:p>
          <a:p>
            <a:r>
              <a:rPr lang="de-DE" noProof="0" dirty="0"/>
              <a:t>Kassensystem sendet mit XML oder JSON formatierte Daten über die Sign Methode des IPOS Interface an die ft.Middleware</a:t>
            </a:r>
          </a:p>
          <a:p>
            <a:r>
              <a:rPr lang="de-DE" noProof="0" dirty="0"/>
              <a:t>Die Request-Daten sind in 4 Blöcke aufgeteilt: Request-Headerdaten, Charge-Items, Pay-Items, und Request-</a:t>
            </a:r>
            <a:r>
              <a:rPr lang="de-DE" noProof="0" dirty="0" err="1"/>
              <a:t>Footerdaten</a:t>
            </a:r>
            <a:r>
              <a:rPr lang="de-DE" noProof="0" dirty="0"/>
              <a:t>.</a:t>
            </a:r>
          </a:p>
          <a:p>
            <a:r>
              <a:rPr lang="de-DE" noProof="0" dirty="0"/>
              <a:t>Bsp. - Request-Headerdaten: </a:t>
            </a:r>
            <a:r>
              <a:rPr lang="de-DE" noProof="0" dirty="0" err="1"/>
              <a:t>possystem-id</a:t>
            </a:r>
            <a:r>
              <a:rPr lang="de-DE" noProof="0" dirty="0"/>
              <a:t>, </a:t>
            </a:r>
            <a:r>
              <a:rPr lang="de-DE" noProof="0" dirty="0" err="1"/>
              <a:t>cashbox-id</a:t>
            </a:r>
            <a:r>
              <a:rPr lang="de-DE" noProof="0" dirty="0"/>
              <a:t>, terminal-</a:t>
            </a:r>
            <a:r>
              <a:rPr lang="de-DE" noProof="0" dirty="0" err="1"/>
              <a:t>id</a:t>
            </a:r>
            <a:r>
              <a:rPr lang="de-DE" noProof="0" dirty="0"/>
              <a:t>, receipt-moment, receipt-</a:t>
            </a:r>
            <a:r>
              <a:rPr lang="de-DE" noProof="0" dirty="0" err="1"/>
              <a:t>reference</a:t>
            </a:r>
            <a:r>
              <a:rPr lang="de-DE" noProof="0" dirty="0"/>
              <a:t>, </a:t>
            </a:r>
            <a:r>
              <a:rPr lang="de-DE" noProof="0" dirty="0" err="1"/>
              <a:t>etc</a:t>
            </a:r>
            <a:endParaRPr lang="de-DE" noProof="0" dirty="0"/>
          </a:p>
          <a:p>
            <a:r>
              <a:rPr lang="de-DE" noProof="0" dirty="0"/>
              <a:t>Bsp. - Charge-Item: 1 Bier, 19% </a:t>
            </a:r>
            <a:r>
              <a:rPr lang="de-DE" noProof="0" dirty="0" err="1"/>
              <a:t>MwSt</a:t>
            </a:r>
            <a:r>
              <a:rPr lang="de-DE" noProof="0" dirty="0"/>
              <a:t> – </a:t>
            </a:r>
            <a:r>
              <a:rPr lang="de-DE" noProof="0" dirty="0" err="1"/>
              <a:t>quantity</a:t>
            </a:r>
            <a:r>
              <a:rPr lang="de-DE" noProof="0" dirty="0"/>
              <a:t>, </a:t>
            </a:r>
            <a:r>
              <a:rPr lang="de-DE" noProof="0" dirty="0" err="1"/>
              <a:t>amount</a:t>
            </a:r>
            <a:r>
              <a:rPr lang="de-DE" noProof="0" dirty="0"/>
              <a:t>, </a:t>
            </a:r>
            <a:r>
              <a:rPr lang="de-DE" noProof="0" dirty="0" err="1"/>
              <a:t>vat</a:t>
            </a:r>
            <a:r>
              <a:rPr lang="de-DE" noProof="0" dirty="0"/>
              <a:t>-rate, </a:t>
            </a:r>
            <a:r>
              <a:rPr lang="de-DE" noProof="0" dirty="0" err="1"/>
              <a:t>chargeitemcase</a:t>
            </a:r>
            <a:r>
              <a:rPr lang="de-DE" noProof="0" dirty="0"/>
              <a:t> (</a:t>
            </a:r>
            <a:r>
              <a:rPr lang="de-DE" noProof="0" dirty="0" err="1"/>
              <a:t>delivery</a:t>
            </a:r>
            <a:r>
              <a:rPr lang="de-DE" noProof="0" dirty="0"/>
              <a:t> normal, 19%), </a:t>
            </a:r>
            <a:r>
              <a:rPr lang="de-DE" noProof="0" dirty="0" err="1"/>
              <a:t>charge</a:t>
            </a:r>
            <a:r>
              <a:rPr lang="de-DE" noProof="0" dirty="0"/>
              <a:t> item </a:t>
            </a:r>
            <a:r>
              <a:rPr lang="de-DE" noProof="0" dirty="0" err="1"/>
              <a:t>moment</a:t>
            </a:r>
            <a:r>
              <a:rPr lang="de-DE" noProof="0" dirty="0"/>
              <a:t>, </a:t>
            </a:r>
            <a:r>
              <a:rPr lang="de-DE" noProof="0" dirty="0" err="1"/>
              <a:t>etc</a:t>
            </a:r>
            <a:endParaRPr lang="de-DE" noProof="0" dirty="0"/>
          </a:p>
          <a:p>
            <a:r>
              <a:rPr lang="de-DE" noProof="0" dirty="0"/>
              <a:t>Bsp. - Pay-Item: Barzahlung - </a:t>
            </a:r>
            <a:r>
              <a:rPr lang="de-DE" noProof="0" dirty="0" err="1"/>
              <a:t>quantity</a:t>
            </a:r>
            <a:r>
              <a:rPr lang="de-DE" noProof="0" dirty="0"/>
              <a:t>, </a:t>
            </a:r>
            <a:r>
              <a:rPr lang="de-DE" noProof="0" dirty="0" err="1"/>
              <a:t>amount</a:t>
            </a:r>
            <a:r>
              <a:rPr lang="de-DE" noProof="0" dirty="0"/>
              <a:t>, </a:t>
            </a:r>
            <a:r>
              <a:rPr lang="de-DE" noProof="0" dirty="0" err="1"/>
              <a:t>payitemcase</a:t>
            </a:r>
            <a:r>
              <a:rPr lang="de-DE" noProof="0" dirty="0"/>
              <a:t> (bar), </a:t>
            </a:r>
            <a:r>
              <a:rPr lang="de-DE" noProof="0" dirty="0" err="1"/>
              <a:t>pay</a:t>
            </a:r>
            <a:r>
              <a:rPr lang="de-DE" noProof="0" dirty="0"/>
              <a:t> item </a:t>
            </a:r>
            <a:r>
              <a:rPr lang="de-DE" noProof="0" dirty="0" err="1"/>
              <a:t>moment</a:t>
            </a:r>
            <a:r>
              <a:rPr lang="de-DE" noProof="0" dirty="0"/>
              <a:t>, </a:t>
            </a:r>
            <a:r>
              <a:rPr lang="de-DE" noProof="0" dirty="0" err="1"/>
              <a:t>etc</a:t>
            </a:r>
            <a:endParaRPr lang="de-DE" noProof="0" dirty="0"/>
          </a:p>
          <a:p>
            <a:r>
              <a:rPr lang="de-DE" noProof="0" dirty="0"/>
              <a:t>Bsp. - Request-</a:t>
            </a:r>
            <a:r>
              <a:rPr lang="de-DE" noProof="0" dirty="0" err="1"/>
              <a:t>Footerdaten</a:t>
            </a:r>
            <a:r>
              <a:rPr lang="de-DE" noProof="0" dirty="0"/>
              <a:t>: </a:t>
            </a:r>
            <a:r>
              <a:rPr lang="de-DE" noProof="0" dirty="0" err="1"/>
              <a:t>receiptcase</a:t>
            </a:r>
            <a:r>
              <a:rPr lang="de-DE" noProof="0" dirty="0"/>
              <a:t> (</a:t>
            </a:r>
            <a:r>
              <a:rPr lang="de-DE" noProof="0" dirty="0" err="1"/>
              <a:t>z.b.</a:t>
            </a:r>
            <a:r>
              <a:rPr lang="de-DE" noProof="0" dirty="0"/>
              <a:t> </a:t>
            </a:r>
            <a:r>
              <a:rPr lang="de-DE" noProof="0" dirty="0" err="1"/>
              <a:t>pos</a:t>
            </a:r>
            <a:r>
              <a:rPr lang="de-DE" noProof="0" dirty="0"/>
              <a:t>-receipt, zero-receipt), </a:t>
            </a:r>
            <a:r>
              <a:rPr lang="de-DE" noProof="0" dirty="0" err="1"/>
              <a:t>previous</a:t>
            </a:r>
            <a:r>
              <a:rPr lang="de-DE" noProof="0" dirty="0"/>
              <a:t> receipt </a:t>
            </a:r>
            <a:r>
              <a:rPr lang="de-DE" noProof="0" dirty="0" err="1"/>
              <a:t>reference</a:t>
            </a:r>
            <a:r>
              <a:rPr lang="de-DE" noProof="0" dirty="0"/>
              <a:t>, </a:t>
            </a:r>
            <a:r>
              <a:rPr lang="de-DE" noProof="0" dirty="0" err="1"/>
              <a:t>user</a:t>
            </a:r>
            <a:r>
              <a:rPr lang="de-DE" noProof="0" dirty="0"/>
              <a:t>, </a:t>
            </a:r>
            <a:r>
              <a:rPr lang="de-DE" noProof="0" dirty="0" err="1"/>
              <a:t>etc</a:t>
            </a:r>
            <a:endParaRPr lang="de-DE" noProof="0" dirty="0"/>
          </a:p>
          <a:p>
            <a:r>
              <a:rPr lang="de-DE" noProof="0" dirty="0"/>
              <a:t>Die Middleware prozessiert die Daten und sendet die Response-Daten </a:t>
            </a:r>
            <a:r>
              <a:rPr lang="de-DE" b="0" noProof="0" dirty="0"/>
              <a:t>an das Kassensystem zurück. Wichtigster Block ist hierbei der „</a:t>
            </a:r>
            <a:r>
              <a:rPr lang="de-DE" b="0" noProof="0" dirty="0" err="1"/>
              <a:t>Signatures</a:t>
            </a:r>
            <a:r>
              <a:rPr lang="de-DE" b="0" noProof="0" dirty="0"/>
              <a:t>“ Block. Die hier enthaltenen Daten müssen auf den Beleg gedruckt werden um </a:t>
            </a:r>
            <a:r>
              <a:rPr lang="de-DE" b="0" noProof="0" dirty="0" err="1"/>
              <a:t>Complience</a:t>
            </a:r>
            <a:r>
              <a:rPr lang="de-DE" b="0" noProof="0" dirty="0"/>
              <a:t> zu erhalten. </a:t>
            </a:r>
          </a:p>
          <a:p>
            <a:r>
              <a:rPr lang="de-DE" b="1" noProof="0" dirty="0"/>
              <a:t>Die initial an die ft.Middleware gesendeten </a:t>
            </a:r>
            <a:r>
              <a:rPr lang="de-DE" b="1" noProof="0" dirty="0" err="1"/>
              <a:t>charge</a:t>
            </a:r>
            <a:r>
              <a:rPr lang="de-DE" b="1" noProof="0" dirty="0"/>
              <a:t> und </a:t>
            </a:r>
            <a:r>
              <a:rPr lang="de-DE" b="1" noProof="0" dirty="0" err="1"/>
              <a:t>pay</a:t>
            </a:r>
            <a:r>
              <a:rPr lang="de-DE" b="1" noProof="0" dirty="0"/>
              <a:t> </a:t>
            </a:r>
            <a:r>
              <a:rPr lang="de-DE" b="1" noProof="0" dirty="0" err="1"/>
              <a:t>items</a:t>
            </a:r>
            <a:r>
              <a:rPr lang="de-DE" b="1" noProof="0" dirty="0"/>
              <a:t> werden nicht zurückgesendet</a:t>
            </a:r>
            <a:r>
              <a:rPr lang="de-DE" b="0" noProof="0" dirty="0"/>
              <a:t>! Es werden optional nur zusätzliche </a:t>
            </a:r>
            <a:r>
              <a:rPr lang="de-DE" b="0" noProof="0" dirty="0" err="1"/>
              <a:t>charge</a:t>
            </a:r>
            <a:r>
              <a:rPr lang="de-DE" b="0" noProof="0" dirty="0"/>
              <a:t>- und </a:t>
            </a:r>
            <a:r>
              <a:rPr lang="de-DE" b="0" noProof="0" dirty="0" err="1"/>
              <a:t>pay</a:t>
            </a:r>
            <a:r>
              <a:rPr lang="de-DE" b="0" noProof="0" dirty="0"/>
              <a:t>-item Blöcke zurückgesendet. (diese Funktionalität wird momentan nicht genutzt)</a:t>
            </a:r>
          </a:p>
          <a:p>
            <a:r>
              <a:rPr lang="de-DE" b="0" noProof="0" dirty="0"/>
              <a:t>Bsp. Response-Headerdaten: </a:t>
            </a:r>
            <a:r>
              <a:rPr lang="de-DE" b="0" noProof="0" dirty="0" err="1"/>
              <a:t>cashbox-id</a:t>
            </a:r>
            <a:r>
              <a:rPr lang="de-DE" b="0" noProof="0" dirty="0"/>
              <a:t>, queue-</a:t>
            </a:r>
            <a:r>
              <a:rPr lang="de-DE" b="0" noProof="0" dirty="0" err="1"/>
              <a:t>id</a:t>
            </a:r>
            <a:r>
              <a:rPr lang="de-DE" b="0" noProof="0" dirty="0"/>
              <a:t>, terminal-</a:t>
            </a:r>
            <a:r>
              <a:rPr lang="de-DE" b="0" noProof="0" dirty="0" err="1"/>
              <a:t>id</a:t>
            </a:r>
            <a:r>
              <a:rPr lang="de-DE" b="0" noProof="0" dirty="0"/>
              <a:t>, receipt-</a:t>
            </a:r>
            <a:r>
              <a:rPr lang="de-DE" b="0" noProof="0" dirty="0" err="1"/>
              <a:t>reference</a:t>
            </a:r>
            <a:r>
              <a:rPr lang="de-DE" b="0" noProof="0" dirty="0"/>
              <a:t>, receipt-moment</a:t>
            </a:r>
          </a:p>
          <a:p>
            <a:r>
              <a:rPr lang="de-DE" b="0" noProof="0" dirty="0"/>
              <a:t>Bsp. Signaturen: QR-Code, </a:t>
            </a:r>
            <a:r>
              <a:rPr lang="de-DE" b="0" noProof="0" dirty="0" err="1"/>
              <a:t>tse</a:t>
            </a:r>
            <a:r>
              <a:rPr lang="de-DE" b="0" noProof="0" dirty="0"/>
              <a:t>-</a:t>
            </a:r>
            <a:r>
              <a:rPr lang="de-DE" b="0" noProof="0" dirty="0" err="1"/>
              <a:t>process</a:t>
            </a:r>
            <a:r>
              <a:rPr lang="de-DE" b="0" noProof="0" dirty="0"/>
              <a:t>-type, </a:t>
            </a:r>
            <a:r>
              <a:rPr lang="de-DE" b="0" noProof="0" dirty="0" err="1"/>
              <a:t>tse-process-data</a:t>
            </a:r>
            <a:r>
              <a:rPr lang="de-DE" b="0" noProof="0" dirty="0"/>
              <a:t>, </a:t>
            </a:r>
            <a:r>
              <a:rPr lang="de-DE" b="0" noProof="0" dirty="0" err="1"/>
              <a:t>transaktionsnummer</a:t>
            </a:r>
            <a:r>
              <a:rPr lang="de-DE" b="0" noProof="0" dirty="0"/>
              <a:t>, </a:t>
            </a:r>
            <a:r>
              <a:rPr lang="de-DE" b="0" noProof="0" dirty="0" err="1"/>
              <a:t>signaturzähler</a:t>
            </a:r>
            <a:r>
              <a:rPr lang="de-DE" b="0" noProof="0" dirty="0"/>
              <a:t>, </a:t>
            </a:r>
            <a:r>
              <a:rPr lang="de-DE" b="0" noProof="0" dirty="0" err="1"/>
              <a:t>kassenseriennummer</a:t>
            </a:r>
            <a:r>
              <a:rPr lang="de-DE" b="0" noProof="0" dirty="0"/>
              <a:t> etc. (diese Daten müssen auf den Beleg gedruckt werden)</a:t>
            </a:r>
          </a:p>
          <a:p>
            <a:r>
              <a:rPr lang="de-DE" b="0" noProof="0" dirty="0"/>
              <a:t>Bsp. Response-</a:t>
            </a:r>
            <a:r>
              <a:rPr lang="de-DE" b="0" noProof="0" dirty="0" err="1"/>
              <a:t>Footerdaten</a:t>
            </a:r>
            <a:r>
              <a:rPr lang="de-DE" b="0" noProof="0" dirty="0"/>
              <a:t>: </a:t>
            </a:r>
            <a:r>
              <a:rPr lang="de-DE" b="0" noProof="0" dirty="0" err="1"/>
              <a:t>state</a:t>
            </a:r>
            <a:r>
              <a:rPr lang="de-DE" b="0" noProof="0" dirty="0"/>
              <a:t>, </a:t>
            </a:r>
            <a:r>
              <a:rPr lang="de-DE" b="0" noProof="0" dirty="0" err="1"/>
              <a:t>state-data</a:t>
            </a:r>
            <a:r>
              <a:rPr lang="de-DE" b="0" noProof="0" dirty="0"/>
              <a:t> (</a:t>
            </a:r>
            <a:r>
              <a:rPr lang="de-DE" b="0" noProof="0" dirty="0" err="1"/>
              <a:t>status</a:t>
            </a:r>
            <a:r>
              <a:rPr lang="de-DE" b="0" noProof="0" dirty="0"/>
              <a:t>, </a:t>
            </a:r>
            <a:r>
              <a:rPr lang="de-DE" b="0" noProof="0" dirty="0" err="1"/>
              <a:t>z.b.</a:t>
            </a:r>
            <a:r>
              <a:rPr lang="de-DE" b="0" noProof="0" dirty="0"/>
              <a:t> ok oder </a:t>
            </a:r>
            <a:r>
              <a:rPr lang="de-DE" b="0" noProof="0" dirty="0" err="1"/>
              <a:t>tse</a:t>
            </a:r>
            <a:r>
              <a:rPr lang="de-DE" b="0" noProof="0" dirty="0"/>
              <a:t> nicht erreichbar, </a:t>
            </a:r>
            <a:r>
              <a:rPr lang="de-DE" b="0" noProof="0" dirty="0" err="1"/>
              <a:t>etc</a:t>
            </a:r>
            <a:r>
              <a:rPr lang="de-DE" b="0" noProof="0" dirty="0"/>
              <a:t>)</a:t>
            </a:r>
          </a:p>
          <a:p>
            <a:endParaRPr lang="de-DE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noProof="0" dirty="0"/>
              <a:t>Das POS-System sammelt die </a:t>
            </a:r>
            <a:r>
              <a:rPr lang="de-DE" noProof="0" dirty="0" err="1"/>
              <a:t>charge</a:t>
            </a:r>
            <a:r>
              <a:rPr lang="de-DE" noProof="0" dirty="0"/>
              <a:t> und </a:t>
            </a:r>
            <a:r>
              <a:rPr lang="de-DE" noProof="0" dirty="0" err="1"/>
              <a:t>pay</a:t>
            </a:r>
            <a:r>
              <a:rPr lang="de-DE" noProof="0" dirty="0"/>
              <a:t> </a:t>
            </a:r>
            <a:r>
              <a:rPr lang="de-DE" noProof="0" dirty="0" err="1"/>
              <a:t>items</a:t>
            </a:r>
            <a:r>
              <a:rPr lang="de-DE" noProof="0" dirty="0"/>
              <a:t> für den </a:t>
            </a:r>
            <a:r>
              <a:rPr lang="de-DE" noProof="0" dirty="0" err="1"/>
              <a:t>request</a:t>
            </a:r>
            <a:r>
              <a:rPr lang="de-DE" noProof="0" dirty="0"/>
              <a:t>. </a:t>
            </a:r>
          </a:p>
          <a:p>
            <a:pPr marL="228600" indent="-228600">
              <a:buAutoNum type="arabicPeriod"/>
            </a:pPr>
            <a:r>
              <a:rPr lang="de-DE" noProof="0" dirty="0"/>
              <a:t>Das POS-System sollte die Daten lokal persistieren. Die </a:t>
            </a:r>
            <a:r>
              <a:rPr lang="de-DE" noProof="0" dirty="0" err="1"/>
              <a:t>Persistierung</a:t>
            </a:r>
            <a:r>
              <a:rPr lang="de-DE" noProof="0" dirty="0"/>
              <a:t> der Daten ist wichtig, weil die Request Daten nicht von der Middleware zurückgesendet werden. Zudem ist die lokale Archivierung wichtig für den Fall, dass die </a:t>
            </a:r>
            <a:r>
              <a:rPr lang="de-DE" noProof="0" dirty="0" err="1"/>
              <a:t>fisklatrust</a:t>
            </a:r>
            <a:r>
              <a:rPr lang="de-DE" noProof="0" dirty="0"/>
              <a:t> Archivierung nicht verfügbar ist.</a:t>
            </a:r>
          </a:p>
          <a:p>
            <a:pPr marL="228600" indent="-228600">
              <a:buAutoNum type="arabicPeriod"/>
            </a:pPr>
            <a:r>
              <a:rPr lang="de-DE" noProof="0" dirty="0"/>
              <a:t>Das POS-System baut den Request zusammen und sendet die Daten an die Sign-Methode der ft.Middleware.</a:t>
            </a:r>
          </a:p>
          <a:p>
            <a:pPr marL="228600" indent="-228600">
              <a:buAutoNum type="arabicPeriod"/>
            </a:pPr>
            <a:r>
              <a:rPr lang="de-DE" noProof="0" dirty="0"/>
              <a:t>Die fiskaltrust Middleware prozessiert die Daten, verkettet diese mit Hilfe des internen Security Mechanismus und entscheidet wie sie weiter behandelt werden sollen</a:t>
            </a:r>
          </a:p>
          <a:p>
            <a:pPr marL="228600" indent="-228600">
              <a:buAutoNum type="arabicPeriod"/>
            </a:pPr>
            <a:r>
              <a:rPr lang="de-DE" noProof="0" dirty="0"/>
              <a:t>Im Falle eines Request, der signiert werden muss, werden die relevanten Daten an die angeschossenen TSE </a:t>
            </a:r>
            <a:r>
              <a:rPr lang="de-DE" noProof="0" dirty="0" err="1"/>
              <a:t>gesendent</a:t>
            </a:r>
            <a:r>
              <a:rPr lang="de-DE" noProof="0" dirty="0"/>
              <a:t> und von dieser signiert. (Im Falle eines Sonderbelegs werden die Daten nicht signiert - siehe dazu nächste Folie)</a:t>
            </a:r>
          </a:p>
          <a:p>
            <a:pPr marL="228600" indent="-228600">
              <a:buAutoNum type="arabicPeriod"/>
            </a:pPr>
            <a:r>
              <a:rPr lang="de-DE" noProof="0" dirty="0"/>
              <a:t>Die Daten werden von der Middleware persistiert und alle 5 Sekunden an den fiskaltrust </a:t>
            </a:r>
            <a:r>
              <a:rPr lang="de-DE" noProof="0" dirty="0" err="1"/>
              <a:t>Helipad</a:t>
            </a:r>
            <a:r>
              <a:rPr lang="de-DE" noProof="0" dirty="0"/>
              <a:t> Server zur Archivierung gesendet.</a:t>
            </a:r>
          </a:p>
          <a:p>
            <a:pPr marL="228600" indent="-228600">
              <a:buAutoNum type="arabicPeriod"/>
            </a:pPr>
            <a:r>
              <a:rPr lang="de-DE" noProof="0" dirty="0"/>
              <a:t>Der Response wird zusammengebaut und zurück an das POS-System gesendet (der Response beinhaltet wichtige Daten, die auf den Beleg gedruckt werden müssen)</a:t>
            </a:r>
          </a:p>
          <a:p>
            <a:pPr marL="228600" indent="-228600">
              <a:buAutoNum type="arabicPeriod"/>
            </a:pPr>
            <a:r>
              <a:rPr lang="de-DE" noProof="0" dirty="0"/>
              <a:t>Das Pos-System erhält den Response und prozessiert die darin enthaltenen Daten</a:t>
            </a:r>
          </a:p>
          <a:p>
            <a:pPr marL="228600" indent="-228600">
              <a:buAutoNum type="arabicPeriod"/>
            </a:pPr>
            <a:r>
              <a:rPr lang="de-DE" noProof="0" dirty="0"/>
              <a:t>Die erhaltenen Daten werden lokal vom POS-System persistiert (siehe dazu auch Pkt. 2)</a:t>
            </a:r>
          </a:p>
          <a:p>
            <a:pPr marL="228600" indent="-228600">
              <a:buAutoNum type="arabicPeriod"/>
            </a:pPr>
            <a:r>
              <a:rPr lang="de-DE" noProof="0" dirty="0"/>
              <a:t>Der Beleg wird erstellt und gedruckt (er enthält die Daten aus dem Signatur-Block des Response)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Sonderbelege führen Funktionalität aus. Z.B. Initialisierung der TSE, </a:t>
            </a:r>
            <a:r>
              <a:rPr lang="de-DE" noProof="0" dirty="0" err="1"/>
              <a:t>Tagesabschuß</a:t>
            </a:r>
            <a:r>
              <a:rPr lang="de-DE" noProof="0" dirty="0"/>
              <a:t>, </a:t>
            </a:r>
            <a:r>
              <a:rPr lang="de-DE" noProof="0" dirty="0" err="1"/>
              <a:t>Monatsabschluß</a:t>
            </a:r>
            <a:r>
              <a:rPr lang="de-DE" noProof="0" dirty="0"/>
              <a:t>, etc. Sie werden immer über einen </a:t>
            </a:r>
            <a:r>
              <a:rPr lang="de-DE" noProof="0" dirty="0" err="1"/>
              <a:t>request</a:t>
            </a:r>
            <a:r>
              <a:rPr lang="de-DE" noProof="0" dirty="0"/>
              <a:t> mit dem receipt-</a:t>
            </a:r>
            <a:r>
              <a:rPr lang="de-DE" noProof="0" dirty="0" err="1"/>
              <a:t>request</a:t>
            </a:r>
            <a:r>
              <a:rPr lang="de-DE" noProof="0" dirty="0"/>
              <a:t>-</a:t>
            </a:r>
            <a:r>
              <a:rPr lang="de-DE" noProof="0" dirty="0" err="1"/>
              <a:t>case</a:t>
            </a:r>
            <a:r>
              <a:rPr lang="de-DE" noProof="0" dirty="0"/>
              <a:t> „</a:t>
            </a:r>
            <a:r>
              <a:rPr lang="de-DE" noProof="0" dirty="0" err="1"/>
              <a:t>zero</a:t>
            </a:r>
            <a:r>
              <a:rPr lang="de-DE" noProof="0" dirty="0"/>
              <a:t> receipt“ also Nullbeleg an die </a:t>
            </a:r>
            <a:r>
              <a:rPr lang="de-DE" noProof="0" dirty="0" err="1"/>
              <a:t>fisklatrust</a:t>
            </a:r>
            <a:r>
              <a:rPr lang="de-DE" noProof="0" dirty="0"/>
              <a:t> Middleware gesendet.</a:t>
            </a:r>
          </a:p>
          <a:p>
            <a:endParaRPr lang="de-DE" noProof="0" dirty="0"/>
          </a:p>
          <a:p>
            <a:pPr marL="228600" indent="-228600">
              <a:buAutoNum type="arabicPeriod"/>
            </a:pPr>
            <a:r>
              <a:rPr lang="de-DE" noProof="0" dirty="0"/>
              <a:t>Das POS-System bereitet den Nullbeleg vor (je nach Funktionalität die ausgeführt werden soll)</a:t>
            </a:r>
          </a:p>
          <a:p>
            <a:pPr marL="228600" indent="-228600">
              <a:buAutoNum type="arabicPeriod"/>
            </a:pPr>
            <a:r>
              <a:rPr lang="de-DE" noProof="0" dirty="0"/>
              <a:t>Das POS-System sollte die Daten lokal persistieren. Die </a:t>
            </a:r>
            <a:r>
              <a:rPr lang="de-DE" noProof="0" dirty="0" err="1"/>
              <a:t>Persistierung</a:t>
            </a:r>
            <a:r>
              <a:rPr lang="de-DE" noProof="0" dirty="0"/>
              <a:t> der Daten ist wichtig, weil die Request Daten nicht von der Middleware zurückgesendet werden. Zudem ist die lokale Archivierung wichtig für den Fall, dass die </a:t>
            </a:r>
            <a:r>
              <a:rPr lang="de-DE" noProof="0" dirty="0" err="1"/>
              <a:t>fisklatrust</a:t>
            </a:r>
            <a:r>
              <a:rPr lang="de-DE" noProof="0" dirty="0"/>
              <a:t> Archivierung nicht verfügbar ist.</a:t>
            </a:r>
          </a:p>
          <a:p>
            <a:pPr marL="228600" indent="-228600">
              <a:buAutoNum type="arabicPeriod"/>
            </a:pPr>
            <a:r>
              <a:rPr lang="de-DE" noProof="0" dirty="0"/>
              <a:t>Das POS-System baut den Request zusammen und sendet die Daten an die Sign-Methode der ft.Middleware.</a:t>
            </a:r>
          </a:p>
          <a:p>
            <a:pPr marL="228600" indent="-228600">
              <a:buAutoNum type="arabicPeriod"/>
            </a:pPr>
            <a:r>
              <a:rPr lang="de-DE" noProof="0" dirty="0"/>
              <a:t>Die fiskaltrust Middleware prozessiert die Daten, verkettet diese mit Hilfe des internen Security Mechanismus und entscheidet wie sie weiter behandelt werden sollen</a:t>
            </a:r>
          </a:p>
          <a:p>
            <a:pPr marL="228600" indent="-228600">
              <a:buAutoNum type="arabicPeriod"/>
            </a:pPr>
            <a:r>
              <a:rPr lang="de-DE" noProof="0" dirty="0"/>
              <a:t>Im Falle eines Sonderbelegs werden die Daten nicht signiert – die angeforderte Funktionalität wird ausgeführt.</a:t>
            </a:r>
          </a:p>
          <a:p>
            <a:pPr marL="228600" indent="-228600">
              <a:buAutoNum type="arabicPeriod"/>
            </a:pPr>
            <a:r>
              <a:rPr lang="de-DE" noProof="0" dirty="0"/>
              <a:t>Das Ergebnis der </a:t>
            </a:r>
            <a:r>
              <a:rPr lang="de-DE" noProof="0" dirty="0" err="1"/>
              <a:t>getriggerten</a:t>
            </a:r>
            <a:r>
              <a:rPr lang="de-DE" noProof="0" dirty="0"/>
              <a:t> Funktionalität wird von der Middleware in den Signaturblock gepackt</a:t>
            </a:r>
          </a:p>
          <a:p>
            <a:pPr marL="228600" indent="-228600">
              <a:buAutoNum type="arabicPeriod"/>
            </a:pPr>
            <a:r>
              <a:rPr lang="de-DE" noProof="0" dirty="0"/>
              <a:t>Der Response wird zusammengebaut und zurück an das POS-System gesendet</a:t>
            </a:r>
          </a:p>
          <a:p>
            <a:pPr marL="228600" indent="-228600">
              <a:buAutoNum type="arabicPeriod"/>
            </a:pPr>
            <a:r>
              <a:rPr lang="de-DE" noProof="0" dirty="0"/>
              <a:t>Das Pos-System erhält den Response und prozessiert die darin enthaltenen Daten</a:t>
            </a:r>
          </a:p>
          <a:p>
            <a:pPr marL="228600" indent="-228600">
              <a:buAutoNum type="arabicPeriod"/>
            </a:pPr>
            <a:r>
              <a:rPr lang="de-DE" noProof="0" dirty="0"/>
              <a:t>Die erhaltenen Daten werden lokal vom POS-System persistiert (siehe dazu auch Pkt. 2)</a:t>
            </a:r>
          </a:p>
          <a:p>
            <a:pPr marL="228600" indent="-228600">
              <a:buAutoNum type="arabicPeriod"/>
            </a:pPr>
            <a:r>
              <a:rPr lang="de-DE" noProof="0" dirty="0"/>
              <a:t>Der Beleg wird erstellt und gedruckt (er enthält Daten aus dem Signatur-Block des Response)</a:t>
            </a:r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B94D-85D3-BC40-BE2B-145A82AA6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8EB5-D972-BE44-A870-3540F115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FDB4-E708-8041-9ED6-4FC33166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9A4E-B923-FA4B-9D87-17B68984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22D0-6691-6D4D-8491-7ADE91E2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F8B1-E345-E142-997F-A68D43F3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B2D4-693A-9B41-8BA1-394BDFA7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14AD-84E9-4A40-9F17-7DDBBAB4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21F-937E-704E-B265-18BB2877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E08D-82A2-E643-89D9-4BD3432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E25A-57E7-8842-9A75-A0837BEC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8422-60A9-9343-9CF8-1D7B5B6F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DFB-72ED-FD4D-BEC2-145D000A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66E3-FCB9-F343-8AD9-8E85CD9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28F-B40C-D54D-975E-96947DB4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950E-4122-0F49-993B-4A0E9D20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0F3A-4B23-F048-894A-F305161A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BBD8-40C9-5747-8A5E-C939C4B8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8D65-2831-7944-B6E9-336B517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CD28-6202-694F-8CBD-AF8F253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1E12-6130-1E47-9533-2B79BF9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E4EB-31B5-E54E-96D0-B08EDFB5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21E0-BA07-B147-8301-EB3BA25D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5135-6AB9-BC4B-89FD-77C7BA4A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8A2D-EB3A-CC44-AD50-8643EBE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F17-54B6-784F-A33C-2D3EE0D1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D782-670A-C345-BCD8-3A5E75E9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35AC-EB39-144D-83F2-119F2BAC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D39E-FDB1-DF41-B241-D60143B7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2189-69B4-1E4A-80F3-EF7CEA4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50DA-EB13-DA47-B9FE-C8E9A85B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C847-10AC-0941-853E-340C8F0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6AAD-8AD4-7C47-ACD8-5C9C4B61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77FDC-0CBC-7F4D-A90E-BC95FDF8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CF685-1B8A-0446-9E05-961987D6B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746FE-B319-094B-B40A-D9C94431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69F13-0531-8248-92FF-F04B3801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792B0-ED6B-F441-A7B7-E6C1E3F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B6FC6-2CE4-7044-916D-81C66B5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4E3D-1DDD-2E4D-9DE3-95E342C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BDA4B-25FA-3247-AFC4-E161FB6E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65DB2-1E57-8045-9B3F-BCFDB9EF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1E73-6D8B-B643-81D7-7929E93D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69AD3-530B-CB4E-A4F0-528485AC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F324-226B-2140-A489-AACE76F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82BE3-AD47-E94A-934B-F7412293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035C-C52D-1147-9CBE-18A5E695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B943-7533-8B42-A347-52A8BB4E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9D7D-86E1-C249-BADB-B2CFE103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EDBD-A75A-EC43-A263-A66ED1A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84A6-52FA-DA4A-BEDC-02029B2C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987B-4C62-F140-8444-FA9EDDE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6950-A893-4647-81EA-21956C03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2FA37-2D37-F045-A70A-9A0CF499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A3FE-1A0F-F34B-AF62-B5DD7960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5033-EA73-2D4D-9FDF-784701F6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B513-35D3-2A44-A863-F36CB914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64B82-42CB-B24B-9507-2D8B063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37C8-E054-4B4D-9A68-DB2EA6A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D184-DA4B-F543-B566-F0859807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EB0C-CCA1-384A-ACD9-2F32C540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B9A2-E9F6-E646-ADD7-254B6AD8866B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6701-6F84-924D-AFEF-22FF637E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8145-295C-424F-84B1-79FF7C53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9A57-A480-4C45-A41F-E6B7CF6B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ft.Middleware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9C19-2EA9-4A42-BE7B-BC1A58525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unsere Lösung für Kassenhersteller</a:t>
            </a:r>
          </a:p>
        </p:txBody>
      </p:sp>
    </p:spTree>
    <p:extLst>
      <p:ext uri="{BB962C8B-B14F-4D97-AF65-F5344CB8AC3E}">
        <p14:creationId xmlns:p14="http://schemas.microsoft.com/office/powerpoint/2010/main" val="76797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der Sonderbelege </a:t>
            </a:r>
            <a:br>
              <a:rPr lang="de-DE" sz="2800" dirty="0"/>
            </a:br>
            <a:r>
              <a:rPr lang="de-DE" sz="2000" dirty="0"/>
              <a:t>(aktivieren Funktionalität: initial-, zero-, </a:t>
            </a:r>
            <a:r>
              <a:rPr lang="de-DE" sz="2000" dirty="0" err="1"/>
              <a:t>daily</a:t>
            </a:r>
            <a:r>
              <a:rPr lang="de-DE" sz="2000" dirty="0"/>
              <a:t>-, </a:t>
            </a:r>
            <a:r>
              <a:rPr lang="de-DE" sz="2000" dirty="0" err="1"/>
              <a:t>monthly</a:t>
            </a:r>
            <a:r>
              <a:rPr lang="de-DE" sz="2000" dirty="0"/>
              <a:t>-, …)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91852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im Fehlerfall</a:t>
            </a:r>
            <a:br>
              <a:rPr lang="de-DE" sz="2800" dirty="0"/>
            </a:br>
            <a:r>
              <a:rPr lang="de-DE" sz="2000" dirty="0"/>
              <a:t>(TSE fällt aus)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181742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im Fehlerfall</a:t>
            </a:r>
            <a:br>
              <a:rPr lang="de-DE" sz="2800" dirty="0"/>
            </a:br>
            <a:r>
              <a:rPr lang="de-DE" sz="2000" dirty="0"/>
              <a:t>(ft.Middleware fällt aus)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33528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Herausforderungen für Kassenhersteller</a:t>
            </a:r>
          </a:p>
          <a:p>
            <a:r>
              <a:rPr lang="de-DE" dirty="0"/>
              <a:t>ft.Middleware als Lösung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Schnittstelle</a:t>
            </a:r>
          </a:p>
          <a:p>
            <a:r>
              <a:rPr lang="de-DE" dirty="0"/>
              <a:t>Portal und Konfiguration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&amp;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6240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 </a:t>
            </a:r>
            <a:r>
              <a:rPr lang="de-DE" dirty="0" err="1"/>
              <a:t>Fiskalisierung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=&gt; Konformität mit den nationalen Gesetzen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36818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 in Deutschland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 Pflichten für Kassensysteme (01.01.2020)</a:t>
            </a:r>
          </a:p>
          <a:p>
            <a:pPr lvl="1"/>
            <a:r>
              <a:rPr lang="de-DE" dirty="0"/>
              <a:t>Einzelaufzeichnung</a:t>
            </a:r>
          </a:p>
          <a:p>
            <a:pPr lvl="1"/>
            <a:r>
              <a:rPr lang="de-DE" dirty="0"/>
              <a:t>TSE-Pflicht</a:t>
            </a:r>
          </a:p>
          <a:p>
            <a:pPr lvl="1"/>
            <a:r>
              <a:rPr lang="de-DE" dirty="0"/>
              <a:t>Archivierung</a:t>
            </a:r>
          </a:p>
          <a:p>
            <a:pPr lvl="1"/>
            <a:r>
              <a:rPr lang="de-DE" dirty="0"/>
              <a:t>Belegausgabepflicht</a:t>
            </a:r>
          </a:p>
          <a:p>
            <a:pPr lvl="1"/>
            <a:r>
              <a:rPr lang="de-DE" dirty="0"/>
              <a:t>Meldepflicht </a:t>
            </a:r>
          </a:p>
          <a:p>
            <a:endParaRPr lang="de-DE" dirty="0"/>
          </a:p>
          <a:p>
            <a:r>
              <a:rPr lang="de-DE" dirty="0"/>
              <a:t>Integration einer oder mehrerer TSE-Lösungen</a:t>
            </a:r>
          </a:p>
          <a:p>
            <a:r>
              <a:rPr lang="de-DE" dirty="0"/>
              <a:t>Anpassungen für </a:t>
            </a:r>
            <a:r>
              <a:rPr lang="de-DE" dirty="0" err="1"/>
              <a:t>DSFinV</a:t>
            </a:r>
            <a:r>
              <a:rPr lang="de-DE" dirty="0"/>
              <a:t>-K</a:t>
            </a:r>
          </a:p>
        </p:txBody>
      </p:sp>
    </p:spTree>
    <p:extLst>
      <p:ext uri="{BB962C8B-B14F-4D97-AF65-F5344CB8AC3E}">
        <p14:creationId xmlns:p14="http://schemas.microsoft.com/office/powerpoint/2010/main" val="41898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ft.Middleware als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Compliance-As-A-Service durch Integration ins Kassensystem.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Vorteile:</a:t>
            </a:r>
          </a:p>
          <a:p>
            <a:r>
              <a:rPr lang="de-DE" dirty="0"/>
              <a:t>International gleiche Schnittstelle (DE, AT, FR)</a:t>
            </a:r>
          </a:p>
          <a:p>
            <a:r>
              <a:rPr lang="de-DE" dirty="0"/>
              <a:t>Anbindung aller TSE-Lösungen</a:t>
            </a:r>
          </a:p>
          <a:p>
            <a:r>
              <a:rPr lang="de-DE" dirty="0"/>
              <a:t>Export der Daten in den gesetzlich vorgegebenen Formaten</a:t>
            </a:r>
          </a:p>
          <a:p>
            <a:r>
              <a:rPr lang="de-DE" dirty="0"/>
              <a:t>Kann lokal oder im Rechenzentrum betrieben werden</a:t>
            </a:r>
          </a:p>
          <a:p>
            <a:r>
              <a:rPr lang="de-DE" dirty="0"/>
              <a:t>Kostenlos</a:t>
            </a:r>
          </a:p>
        </p:txBody>
      </p:sp>
    </p:spTree>
    <p:extLst>
      <p:ext uri="{BB962C8B-B14F-4D97-AF65-F5344CB8AC3E}">
        <p14:creationId xmlns:p14="http://schemas.microsoft.com/office/powerpoint/2010/main" val="311748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ft.Middleware als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Wieso ist die ft.Middleware kostenlos?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erleichtert die „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“ Entscheidung</a:t>
            </a:r>
          </a:p>
          <a:p>
            <a:r>
              <a:rPr lang="de-DE" dirty="0"/>
              <a:t>fiskaltrust bietet über Kassenhändler </a:t>
            </a:r>
            <a:r>
              <a:rPr lang="de-DE" dirty="0" err="1"/>
              <a:t>Fiskalisierungsprodukte</a:t>
            </a:r>
            <a:r>
              <a:rPr lang="de-DE" dirty="0"/>
              <a:t> für Kassenbetreiber an, z.B.:</a:t>
            </a:r>
          </a:p>
          <a:p>
            <a:pPr lvl="1"/>
            <a:r>
              <a:rPr lang="de-DE" dirty="0"/>
              <a:t>Revisionssichere Archivierung der Daten</a:t>
            </a:r>
          </a:p>
          <a:p>
            <a:pPr lvl="1"/>
            <a:r>
              <a:rPr lang="de-DE" dirty="0"/>
              <a:t>Automatisierte Meldungen ans Finanzamt</a:t>
            </a:r>
          </a:p>
          <a:p>
            <a:pPr lvl="1"/>
            <a:r>
              <a:rPr lang="de-DE" dirty="0"/>
              <a:t>Sorglos-Pakete mit und ohne TSE As-A-Service</a:t>
            </a:r>
          </a:p>
        </p:txBody>
      </p:sp>
    </p:spTree>
    <p:extLst>
      <p:ext uri="{BB962C8B-B14F-4D97-AF65-F5344CB8AC3E}">
        <p14:creationId xmlns:p14="http://schemas.microsoft.com/office/powerpoint/2010/main" val="11697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Funktionsweise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06210" y="1825625"/>
            <a:ext cx="8979579" cy="4351337"/>
          </a:xfrm>
        </p:spPr>
      </p:pic>
    </p:spTree>
    <p:extLst>
      <p:ext uri="{BB962C8B-B14F-4D97-AF65-F5344CB8AC3E}">
        <p14:creationId xmlns:p14="http://schemas.microsoft.com/office/powerpoint/2010/main" val="154382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06210" y="1684563"/>
            <a:ext cx="8979578" cy="4037115"/>
          </a:xfrm>
        </p:spPr>
      </p:pic>
    </p:spTree>
    <p:extLst>
      <p:ext uri="{BB962C8B-B14F-4D97-AF65-F5344CB8AC3E}">
        <p14:creationId xmlns:p14="http://schemas.microsoft.com/office/powerpoint/2010/main" val="858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3533" y="1690688"/>
            <a:ext cx="9643364" cy="4613402"/>
          </a:xfrm>
        </p:spPr>
      </p:pic>
    </p:spTree>
    <p:extLst>
      <p:ext uri="{BB962C8B-B14F-4D97-AF65-F5344CB8AC3E}">
        <p14:creationId xmlns:p14="http://schemas.microsoft.com/office/powerpoint/2010/main" val="377908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1233</Words>
  <Application>Microsoft Macintosh PowerPoint</Application>
  <PresentationFormat>Widescreen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ft.Middleware</vt:lpstr>
      <vt:lpstr>Agenda</vt:lpstr>
      <vt:lpstr>Herausforderung Fiskalisierung</vt:lpstr>
      <vt:lpstr>Herausforderung in Deutschland</vt:lpstr>
      <vt:lpstr>ft.Middleware als Lösung</vt:lpstr>
      <vt:lpstr>ft.Middleware als Lösung</vt:lpstr>
      <vt:lpstr>Funktionsweise</vt:lpstr>
      <vt:lpstr>Sign</vt:lpstr>
      <vt:lpstr>Datenfluss</vt:lpstr>
      <vt:lpstr>Datenfluss der Sonderbelege  (aktivieren Funktionalität: initial-, zero-, daily-, monthly-, …) </vt:lpstr>
      <vt:lpstr>Datenfluss im Fehlerfall (TSE fällt aus) </vt:lpstr>
      <vt:lpstr>Datenfluss im Fehlerfall (ft.Middleware fällt aus)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ft.Middleware</dc:title>
  <dc:creator>Christian Rogobete</dc:creator>
  <cp:lastModifiedBy>Christian Rogobete</cp:lastModifiedBy>
  <cp:revision>56</cp:revision>
  <dcterms:created xsi:type="dcterms:W3CDTF">2020-08-07T09:00:55Z</dcterms:created>
  <dcterms:modified xsi:type="dcterms:W3CDTF">2020-08-17T16:13:10Z</dcterms:modified>
</cp:coreProperties>
</file>