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83C6D3-74F3-4DD1-A95D-BF31D86041A3}">
  <a:tblStyle styleId="{2983C6D3-74F3-4DD1-A95D-BF31D86041A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9ff5f4c7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b9ff5f4c7_2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image placeholder: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Click on image -&gt; Click on ‘Replace image’ -&gt; Choose your image.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image placeholder to back: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Right click on image -&gt; Order -&gt; Bring to Back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b9ff5f4c7_2_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d206fa2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d206fa2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10cffb7f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10cffb7f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10cffb7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10cffb7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10cffb7f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10cffb7f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95770ab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95770ab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10cffb7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10cffb7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95770a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95770a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95770ab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95770ab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10cffb7f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10cffb7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10cffb7f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10cffb7f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slide">
  <p:cSld name="General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2769" y="207373"/>
            <a:ext cx="7543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27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2769" y="589460"/>
            <a:ext cx="75438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0" y="221960"/>
            <a:ext cx="828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4451" y="4607325"/>
            <a:ext cx="1215097" cy="52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Welcom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4451" y="4607325"/>
            <a:ext cx="1215097" cy="52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7671163" y="0"/>
            <a:ext cx="1472700" cy="87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7671162" y="4271554"/>
            <a:ext cx="1472700" cy="87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0" y="4271554"/>
            <a:ext cx="1472700" cy="87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337370" y="264523"/>
            <a:ext cx="806700" cy="3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658729" y="231684"/>
            <a:ext cx="544200" cy="352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11425" y="4766125"/>
            <a:ext cx="4206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Confidential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8345508" y="279624"/>
            <a:ext cx="477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Page</a:t>
            </a:r>
            <a:endParaRPr b="1" i="0" sz="15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84774" y="4767579"/>
            <a:ext cx="297300" cy="29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893723" y="4844525"/>
            <a:ext cx="79200" cy="143400"/>
          </a:xfrm>
          <a:custGeom>
            <a:rect b="b" l="l" r="r" t="t"/>
            <a:pathLst>
              <a:path extrusionOk="0" h="120000" w="120000">
                <a:moveTo>
                  <a:pt x="19780" y="2909"/>
                </a:moveTo>
                <a:cubicBezTo>
                  <a:pt x="15824" y="0"/>
                  <a:pt x="7912" y="0"/>
                  <a:pt x="3956" y="2181"/>
                </a:cubicBezTo>
                <a:cubicBezTo>
                  <a:pt x="0" y="5090"/>
                  <a:pt x="0" y="8727"/>
                  <a:pt x="3956" y="10909"/>
                </a:cubicBezTo>
                <a:cubicBezTo>
                  <a:pt x="92307" y="61090"/>
                  <a:pt x="92307" y="61090"/>
                  <a:pt x="92307" y="61090"/>
                </a:cubicBezTo>
                <a:cubicBezTo>
                  <a:pt x="3956" y="109818"/>
                  <a:pt x="3956" y="109818"/>
                  <a:pt x="3956" y="109818"/>
                </a:cubicBezTo>
                <a:cubicBezTo>
                  <a:pt x="0" y="112000"/>
                  <a:pt x="0" y="115636"/>
                  <a:pt x="3956" y="117818"/>
                </a:cubicBezTo>
                <a:cubicBezTo>
                  <a:pt x="6593" y="119272"/>
                  <a:pt x="9230" y="120000"/>
                  <a:pt x="11868" y="120000"/>
                </a:cubicBezTo>
                <a:cubicBezTo>
                  <a:pt x="14505" y="120000"/>
                  <a:pt x="17142" y="119272"/>
                  <a:pt x="19780" y="117818"/>
                </a:cubicBezTo>
                <a:cubicBezTo>
                  <a:pt x="116043" y="65454"/>
                  <a:pt x="116043" y="65454"/>
                  <a:pt x="116043" y="65454"/>
                </a:cubicBezTo>
                <a:cubicBezTo>
                  <a:pt x="120000" y="63272"/>
                  <a:pt x="120000" y="58909"/>
                  <a:pt x="116043" y="56727"/>
                </a:cubicBezTo>
                <a:lnTo>
                  <a:pt x="19780" y="2909"/>
                </a:lnTo>
                <a:close/>
                <a:moveTo>
                  <a:pt x="19780" y="2909"/>
                </a:moveTo>
                <a:cubicBezTo>
                  <a:pt x="19780" y="2909"/>
                  <a:pt x="19780" y="2909"/>
                  <a:pt x="19780" y="290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396154" y="4767579"/>
            <a:ext cx="297300" cy="29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/>
          <p:nvPr/>
        </p:nvSpPr>
        <p:spPr>
          <a:xfrm flipH="1">
            <a:off x="8505303" y="4844525"/>
            <a:ext cx="78900" cy="143400"/>
          </a:xfrm>
          <a:custGeom>
            <a:rect b="b" l="l" r="r" t="t"/>
            <a:pathLst>
              <a:path extrusionOk="0" h="120000" w="120000">
                <a:moveTo>
                  <a:pt x="19780" y="2909"/>
                </a:moveTo>
                <a:cubicBezTo>
                  <a:pt x="15824" y="0"/>
                  <a:pt x="7912" y="0"/>
                  <a:pt x="3956" y="2181"/>
                </a:cubicBezTo>
                <a:cubicBezTo>
                  <a:pt x="0" y="5090"/>
                  <a:pt x="0" y="8727"/>
                  <a:pt x="3956" y="10909"/>
                </a:cubicBezTo>
                <a:cubicBezTo>
                  <a:pt x="92307" y="61090"/>
                  <a:pt x="92307" y="61090"/>
                  <a:pt x="92307" y="61090"/>
                </a:cubicBezTo>
                <a:cubicBezTo>
                  <a:pt x="3956" y="109818"/>
                  <a:pt x="3956" y="109818"/>
                  <a:pt x="3956" y="109818"/>
                </a:cubicBezTo>
                <a:cubicBezTo>
                  <a:pt x="0" y="112000"/>
                  <a:pt x="0" y="115636"/>
                  <a:pt x="3956" y="117818"/>
                </a:cubicBezTo>
                <a:cubicBezTo>
                  <a:pt x="6593" y="119272"/>
                  <a:pt x="9230" y="120000"/>
                  <a:pt x="11868" y="120000"/>
                </a:cubicBezTo>
                <a:cubicBezTo>
                  <a:pt x="14505" y="120000"/>
                  <a:pt x="17142" y="119272"/>
                  <a:pt x="19780" y="117818"/>
                </a:cubicBezTo>
                <a:cubicBezTo>
                  <a:pt x="116043" y="65454"/>
                  <a:pt x="116043" y="65454"/>
                  <a:pt x="116043" y="65454"/>
                </a:cubicBezTo>
                <a:cubicBezTo>
                  <a:pt x="120000" y="63272"/>
                  <a:pt x="120000" y="58909"/>
                  <a:pt x="116043" y="56727"/>
                </a:cubicBezTo>
                <a:lnTo>
                  <a:pt x="19780" y="2909"/>
                </a:lnTo>
                <a:close/>
                <a:moveTo>
                  <a:pt x="19780" y="2909"/>
                </a:moveTo>
                <a:cubicBezTo>
                  <a:pt x="19780" y="2909"/>
                  <a:pt x="19780" y="2909"/>
                  <a:pt x="19780" y="290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he.metrumrg.com/software-incubator/llm-poc/blob/main/script/compare_answers.py" TargetMode="External"/><Relationship Id="rId4" Type="http://schemas.openxmlformats.org/officeDocument/2006/relationships/hyperlink" Target="https://ghe.metrumrg.com/software-incubator/llm-poc/blob/main/functions/llm_utils.py" TargetMode="External"/><Relationship Id="rId9" Type="http://schemas.openxmlformats.org/officeDocument/2006/relationships/hyperlink" Target="https://platform.openai.com/assistants" TargetMode="External"/><Relationship Id="rId5" Type="http://schemas.openxmlformats.org/officeDocument/2006/relationships/hyperlink" Target="https://docs.google.com/presentation/d/122-245lja52mfvRtM7KonRVKXbjqGdBHoo-OOPVhgwo/edit?slide=id.g34703bbaa36_0_0#slide=id.g34703bbaa36_0_0" TargetMode="External"/><Relationship Id="rId6" Type="http://schemas.openxmlformats.org/officeDocument/2006/relationships/hyperlink" Target="https://chatgpt.com/g/g-67fe97ec034c81918f02db04ca34f8b5" TargetMode="External"/><Relationship Id="rId7" Type="http://schemas.openxmlformats.org/officeDocument/2006/relationships/hyperlink" Target="https://ghe.metrumrg.com/software-incubator/llm-poc-data-prep" TargetMode="External"/><Relationship Id="rId8" Type="http://schemas.openxmlformats.org/officeDocument/2006/relationships/hyperlink" Target="https://ghe.metrumrg.com/software-incubator/llm-poc-data-pre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9021818" y="1244619"/>
            <a:ext cx="125248" cy="2664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0" y="1244594"/>
            <a:ext cx="125100" cy="266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198" y="396250"/>
            <a:ext cx="3282530" cy="142530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149085" y="1788218"/>
            <a:ext cx="4694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97F9D"/>
                </a:solidFill>
                <a:latin typeface="Lato"/>
                <a:ea typeface="Lato"/>
                <a:cs typeface="Lato"/>
                <a:sym typeface="Lato"/>
              </a:rPr>
              <a:t>LLM Background and Journey</a:t>
            </a:r>
            <a:endParaRPr b="1" sz="3600">
              <a:solidFill>
                <a:srgbClr val="297F9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82769" y="207373"/>
            <a:ext cx="7543800" cy="381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Where we’re headed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958725"/>
            <a:ext cx="8235749" cy="3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82769" y="207373"/>
            <a:ext cx="7543800" cy="381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153950" y="755775"/>
            <a:ext cx="7690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 Source Investigation: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Open Source model running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Open Source model vectorstore creation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Evaluation Presentation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Metworx Assist Agent (custom GPT)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Where we </a:t>
            </a:r>
            <a:r>
              <a:rPr b="1" lang="en" sz="1200" u="sng">
                <a:solidFill>
                  <a:schemeClr val="hlink"/>
                </a:solidFill>
                <a:hlinkClick r:id="rId8"/>
              </a:rPr>
              <a:t>store and format all the data</a:t>
            </a:r>
            <a:r>
              <a:rPr b="1" lang="en" sz="1200"/>
              <a:t> </a:t>
            </a:r>
            <a:r>
              <a:rPr lang="en" sz="1200"/>
              <a:t>fed into custom GPT, assistants, and open source models. Also includes the </a:t>
            </a:r>
            <a:r>
              <a:rPr b="1" lang="en" sz="1200"/>
              <a:t>test framework</a:t>
            </a:r>
            <a:r>
              <a:rPr lang="en" sz="1200"/>
              <a:t>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This is where we are managing everything fed into the LLMs we have been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Manage GPT Assistants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82769" y="207373"/>
            <a:ext cx="7543800" cy="381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LLM Inputs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82769" y="589460"/>
            <a:ext cx="7543800" cy="189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751324" y="2132210"/>
            <a:ext cx="562500" cy="56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756659" y="2792258"/>
            <a:ext cx="562500" cy="562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762172" y="3460919"/>
            <a:ext cx="562500" cy="56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751325" y="1473703"/>
            <a:ext cx="562500" cy="562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423050" y="1430350"/>
            <a:ext cx="72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System Instructions: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 set of detailed (and formatted - e.g., markdown) instructions detailing how to respond, how to think and reason, and how to interpret, utilize, and even read in data (e.g., RAG, write code to read in csv, etc.)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423025" y="2051025"/>
            <a:ext cx="72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Data: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 collection of data files to be added to a vectorstore and retrieved based on the context of the prompt/query.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423023" y="2728375"/>
            <a:ext cx="72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Tooling: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E.g., access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file_search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code_interpreter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(easy via custom GPT and Assistant API)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 or adding functions for the assistant to call (advanced)</a:t>
            </a:r>
            <a:endParaRPr sz="12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423024" y="3394650"/>
            <a:ext cx="72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Response Format: </a:t>
            </a: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Control the format of the response. Default is a text string (e.g., chatGPT), but you can also have it perform computations and return a JSON of numbers </a:t>
            </a:r>
            <a:r>
              <a:rPr i="1"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text for example.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751325" y="787903"/>
            <a:ext cx="562500" cy="562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422903" y="744522"/>
            <a:ext cx="338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(e.g., GPT-4o, GPT-4.1)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751322" y="4165894"/>
            <a:ext cx="562500" cy="56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412175" y="4099625"/>
            <a:ext cx="726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Fine Tuning (Advanced): </a:t>
            </a: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Top k documents/Max num results, score threshold, etc.</a:t>
            </a: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82769" y="207373"/>
            <a:ext cx="7543800" cy="381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How LLMs Think (simplified)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58925" y="589400"/>
            <a:ext cx="80268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 </a:t>
            </a:r>
            <a:r>
              <a:rPr b="1" lang="en" u="sng"/>
              <a:t>Prediction</a:t>
            </a:r>
            <a:r>
              <a:rPr b="1" lang="en"/>
              <a:t>:</a:t>
            </a:r>
            <a:r>
              <a:rPr b="1" lang="en"/>
              <a:t> </a:t>
            </a:r>
            <a:r>
              <a:rPr lang="en" sz="1200"/>
              <a:t>LLMs don't "know" — </a:t>
            </a:r>
            <a:r>
              <a:rPr i="1" lang="en" sz="1200"/>
              <a:t>they calculate the most likely next word</a:t>
            </a:r>
            <a:r>
              <a:rPr lang="en" sz="1200"/>
              <a:t> (token) </a:t>
            </a:r>
            <a:r>
              <a:rPr b="1" lang="en" sz="1200">
                <a:solidFill>
                  <a:schemeClr val="accent3"/>
                </a:solidFill>
              </a:rPr>
              <a:t>using </a:t>
            </a:r>
            <a:r>
              <a:rPr b="1" lang="en" sz="1200">
                <a:solidFill>
                  <a:schemeClr val="accent3"/>
                </a:solidFill>
              </a:rPr>
              <a:t>probabilistic</a:t>
            </a:r>
            <a:r>
              <a:rPr b="1" lang="en" sz="1200">
                <a:solidFill>
                  <a:schemeClr val="accent3"/>
                </a:solidFill>
              </a:rPr>
              <a:t> modeling</a:t>
            </a:r>
            <a:r>
              <a:rPr lang="en" sz="1200"/>
              <a:t> of language patterns, based on your prompt and their training data.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Pattern Matching:</a:t>
            </a:r>
            <a:r>
              <a:rPr lang="en"/>
              <a:t> </a:t>
            </a:r>
            <a:r>
              <a:rPr lang="en" sz="1200"/>
              <a:t>They model language structure, semantics, syntax, and context based on statistical patterns seen during training. Each LLM behaves a bit differently depending on their core training. Providing context and/or data will change the decision tree.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Grounded Knowledge:</a:t>
            </a:r>
            <a:r>
              <a:rPr b="1" lang="en"/>
              <a:t> </a:t>
            </a:r>
            <a:r>
              <a:rPr lang="en" sz="1100"/>
              <a:t>Without access to external data, they can only "guess" (and likely will) based on what </a:t>
            </a:r>
            <a:r>
              <a:rPr i="1" lang="en" sz="1100"/>
              <a:t>sounds</a:t>
            </a:r>
            <a:r>
              <a:rPr lang="en" sz="1100"/>
              <a:t> correct.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Hallucinations Happen: </a:t>
            </a:r>
            <a:r>
              <a:rPr lang="en" sz="1100"/>
              <a:t>Since LLMs predict plausible text rather than verify facts, they may confidently generate incorrect or invented information — especially: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Without clear instructions ("hallucination by ambiguity")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Without access to relevant data ("hallucination by missing context")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Example: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 </a:t>
            </a:r>
            <a:r>
              <a:rPr lang="en" sz="1100"/>
              <a:t>&gt; If asked for internal company metrics, </a:t>
            </a:r>
            <a:r>
              <a:rPr i="1" lang="en" sz="1100"/>
              <a:t>without access to real data</a:t>
            </a:r>
            <a:r>
              <a:rPr lang="en" sz="1100"/>
              <a:t>, the model may invent numbers that </a:t>
            </a:r>
            <a:r>
              <a:rPr i="1" lang="en" sz="1100"/>
              <a:t>fit the pattern</a:t>
            </a:r>
            <a:r>
              <a:rPr lang="en" sz="1100"/>
              <a:t> of a report. </a:t>
            </a:r>
            <a:endParaRPr sz="1100"/>
          </a:p>
          <a:p>
            <a:pPr indent="-298450" lvl="0" marL="45720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 personally verified this when I was working on the testing framework - take care to ensure the data is actually being utilized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82769" y="207373"/>
            <a:ext cx="7543800" cy="381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LLM Decision tree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82775" y="512468"/>
            <a:ext cx="7543800" cy="327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LLMs account for </a:t>
            </a:r>
            <a:r>
              <a:rPr b="1" lang="en"/>
              <a:t>misspellings</a:t>
            </a:r>
            <a:r>
              <a:rPr b="1" lang="en"/>
              <a:t>, and would likely assume you meant “piranha” without proper context…</a:t>
            </a:r>
            <a:endParaRPr b="1"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6616500" y="4294050"/>
            <a:ext cx="2375100" cy="381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…code is generated in the same way</a:t>
            </a:r>
            <a:endParaRPr b="1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00" y="992168"/>
            <a:ext cx="8162595" cy="3149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82769" y="207373"/>
            <a:ext cx="7543800" cy="381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Some Definitions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272925" y="944725"/>
            <a:ext cx="8026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Vectorstore: </a:t>
            </a:r>
            <a:r>
              <a:rPr lang="en" sz="1200"/>
              <a:t>A database that stores documents as embeddings (numerical representations of meaning). When you send a query/prompt, </a:t>
            </a:r>
            <a:r>
              <a:rPr i="1" lang="en" sz="1200"/>
              <a:t>it’s embedded too,</a:t>
            </a:r>
            <a:r>
              <a:rPr lang="en" sz="1200"/>
              <a:t> and the vectorstore finds the most semantically similar documents to retrieve.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 Window:</a:t>
            </a:r>
            <a:r>
              <a:rPr lang="en"/>
              <a:t> </a:t>
            </a:r>
            <a:r>
              <a:rPr lang="en" sz="1200"/>
              <a:t>The space where GPT "reads" both your input and any retrieved data before generating a response. The larger the context window, the more information GPT can consider at once - though this will also slow down the response time at a certain point. Your system instructions are part of this.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Retrieval Augmented Generation (</a:t>
            </a:r>
            <a:r>
              <a:rPr b="1" lang="en"/>
              <a:t>RAG): </a:t>
            </a:r>
            <a:r>
              <a:rPr lang="en" sz="1200"/>
              <a:t>RAG</a:t>
            </a:r>
            <a:r>
              <a:rPr lang="en" sz="1200"/>
              <a:t> lets GPT access external knowledge at query time </a:t>
            </a:r>
            <a:r>
              <a:rPr i="1" lang="en" sz="1200"/>
              <a:t>without retraining the model</a:t>
            </a:r>
            <a:r>
              <a:rPr lang="en" sz="1200"/>
              <a:t>, acting as an integration layer that retrieves relevant data </a:t>
            </a:r>
            <a:r>
              <a:rPr i="1" lang="en" sz="1200"/>
              <a:t>when needed</a:t>
            </a:r>
            <a:r>
              <a:rPr lang="en" sz="1200"/>
              <a:t> (via internal reasoning).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Your prompt/query is embedded (turned into numbers), and the </a:t>
            </a:r>
            <a:r>
              <a:rPr lang="en" sz="1200">
                <a:solidFill>
                  <a:schemeClr val="accent5"/>
                </a:solidFill>
              </a:rPr>
              <a:t>vectorstore</a:t>
            </a:r>
            <a:r>
              <a:rPr lang="en" sz="1200"/>
              <a:t> is scanned for relevant information via a semantic search.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That relevant information is returned, and added to the </a:t>
            </a:r>
            <a:r>
              <a:rPr lang="en" sz="1200">
                <a:solidFill>
                  <a:schemeClr val="accent1"/>
                </a:solidFill>
              </a:rPr>
              <a:t>context window</a:t>
            </a:r>
            <a:r>
              <a:rPr lang="en" sz="1200">
                <a:solidFill>
                  <a:schemeClr val="dk2"/>
                </a:solidFill>
              </a:rPr>
              <a:t> for additional reasoning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i="1" lang="en" sz="1200"/>
              <a:t>Note: </a:t>
            </a:r>
            <a:r>
              <a:rPr i="1" lang="en" sz="1200"/>
              <a:t>You can actually force this with custom GPTs by saying “use file_search to find…then do this..”.</a:t>
            </a:r>
            <a:r>
              <a:rPr lang="en" sz="1200"/>
              <a:t> </a:t>
            </a:r>
            <a:r>
              <a:rPr i="1" lang="en" sz="1200"/>
              <a:t>Other named tools work the same way (e.g., code_interpreter).</a:t>
            </a:r>
            <a:endParaRPr i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82769" y="207373"/>
            <a:ext cx="7543800" cy="381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AI Agent</a:t>
            </a:r>
            <a:r>
              <a:rPr lang="en">
                <a:solidFill>
                  <a:schemeClr val="accent1"/>
                </a:solidFill>
              </a:rPr>
              <a:t> Workflow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82769" y="589460"/>
            <a:ext cx="7543800" cy="189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663" y="779360"/>
            <a:ext cx="6474687" cy="405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82769" y="207373"/>
            <a:ext cx="7543800" cy="381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AI Agent Workflow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82769" y="589460"/>
            <a:ext cx="7543800" cy="189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650" y="750585"/>
            <a:ext cx="6474687" cy="405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82769" y="207373"/>
            <a:ext cx="7543800" cy="381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When to add internal data?</a:t>
            </a:r>
            <a:endParaRPr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47625" y="131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{2983C6D3-74F3-4DD1-A95D-BF31D86041A3}</a:tableStyleId>
              </a:tblPr>
              <a:tblGrid>
                <a:gridCol w="2295525"/>
                <a:gridCol w="2381250"/>
                <a:gridCol w="2257425"/>
                <a:gridCol w="21145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Approach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Integration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When to Use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 internal data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GPT uses </a:t>
                      </a:r>
                      <a:r>
                        <a:rPr b="1" lang="en" sz="1100"/>
                        <a:t>only its pretrained knowledge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real-time access to private or dynamic data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General reasoning, public knowledge, brainstorming, coding using open source knowledge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With internal data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GPT retrieves relevant documents from external data before generating answers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External data sources (DBs, files, APIs) are indexed &amp; retrieved on demand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When answers require private, dynamic, or up-to-date information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Fully Integrated (APIs/Functions/Assistants)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GPT uses functions or APIs to query live systems during conversation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Structured integration via APIs, functions, tools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Complex workflows</a:t>
                      </a:r>
                      <a:r>
                        <a:rPr lang="en" sz="1100"/>
                        <a:t>, transactional queries, decision support. File searching could be </a:t>
                      </a:r>
                      <a:r>
                        <a:rPr i="1" lang="en" sz="1100"/>
                        <a:t>part</a:t>
                      </a:r>
                      <a:r>
                        <a:rPr lang="en" sz="1100"/>
                        <a:t> of this workflow.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82769" y="207373"/>
            <a:ext cx="7543800" cy="381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Comparing LLMs and their use case</a:t>
            </a: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38100" y="102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{2983C6D3-74F3-4DD1-A95D-BF31D86041A3}</a:tableStyleId>
              </a:tblPr>
              <a:tblGrid>
                <a:gridCol w="2286000"/>
                <a:gridCol w="3467100"/>
                <a:gridCol w="33147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 Case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Open Source LLMs (e.g. Llama, deepseek)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Fully open models you </a:t>
                      </a:r>
                      <a:r>
                        <a:rPr b="1" lang="en" sz="1100"/>
                        <a:t>host &amp; fine-tune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Full control over data (and how it gets added to the vectorstore (chunking)), model behavior, deployment, function calling, research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Custom GPT (OpenAI ChatGPT Custom GPTs)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Prebuilt GPT model with customized instructions, knowledge, tools, and behaviors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No-code</a:t>
                      </a:r>
                      <a:r>
                        <a:rPr lang="en" sz="1100"/>
                        <a:t> customization for internal tools, workflows, or domain-specific tasks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GPT Assistants (OpenAI Assistants API)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 to build agent-like applications with memory, tools, and functions. This is faster since we aren’t running the model, but costs a little $.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Developers build dynamic chat-based apps with complex flows, but worry less about fine tuning.</a:t>
                      </a:r>
                      <a:r>
                        <a:rPr b="1" lang="en" sz="1100"/>
                        <a:t> Each assistant can be maintained separately</a:t>
                      </a:r>
                      <a:r>
                        <a:rPr lang="en" sz="1100"/>
                        <a:t> (data, model, instructions, etc.)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GPT </a:t>
                      </a:r>
                      <a:r>
                        <a:rPr b="1" lang="en" sz="1200"/>
                        <a:t>Chat Completion </a:t>
                      </a:r>
                      <a:r>
                        <a:rPr b="1" lang="en" sz="1200"/>
                        <a:t>API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Raw model endpoint via API. Single chats or remember conversation.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Flexible integration into apps, chatbots, automation, pipelines. Not recommended if you need to maintain multiple </a:t>
                      </a:r>
                      <a:r>
                        <a:rPr i="1" lang="en" sz="1100"/>
                        <a:t>agents</a:t>
                      </a:r>
                      <a:r>
                        <a:rPr lang="en" sz="1100"/>
                        <a:t> with different data.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SpriteIT - Blue-Green">
      <a:dk1>
        <a:srgbClr val="8C8C8C"/>
      </a:dk1>
      <a:lt1>
        <a:srgbClr val="FFFFFF"/>
      </a:lt1>
      <a:dk2>
        <a:srgbClr val="3A3838"/>
      </a:dk2>
      <a:lt2>
        <a:srgbClr val="FFFFFF"/>
      </a:lt2>
      <a:accent1>
        <a:srgbClr val="297F9D"/>
      </a:accent1>
      <a:accent2>
        <a:srgbClr val="258A9E"/>
      </a:accent2>
      <a:accent3>
        <a:srgbClr val="21959F"/>
      </a:accent3>
      <a:accent4>
        <a:srgbClr val="1DA09E"/>
      </a:accent4>
      <a:accent5>
        <a:srgbClr val="19A092"/>
      </a:accent5>
      <a:accent6>
        <a:srgbClr val="3A3838"/>
      </a:accent6>
      <a:hlink>
        <a:srgbClr val="633247"/>
      </a:hlink>
      <a:folHlink>
        <a:srgbClr val="63324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