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33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www.nikkoam.com.hk/files/sp/ark/pdf/2502_ark_big_ideas.pdf#:~:text=2030%20Price%20Target%20Bear%20Case,analysis%20is%20based%20on%20a" TargetMode="External"/><Relationship Id="rId4" Type="http://schemas.openxmlformats.org/officeDocument/2006/relationships/hyperlink" Target="www.rbcgam.com/documents/en/articles/long-term-capital-market-assumptions-Jan2024.pdf#:~:text=22,Emerging%20marke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bc.com/en/thought-leadership/economics/featured-insights/us-inflation-outlook-a-squeeze-higher-in-second-half-of-2025/#:~:text=Our%20current%20US%20outlook%20can,e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www.pwc.com/gx/en/issues/analytics/assets/pwc-ai-analysis-sizing-the-prize-report.pdf#:~:text=PwC%20research%20shows%20global%20GDP,productivity%2C%20product%20quality%20and%20consumption" TargetMode="External"/><Relationship Id="rId5" Type="http://schemas.openxmlformats.org/officeDocument/2006/relationships/hyperlink" Target="https://www.fintechanddigitalassets.com/2025/03/president-trump-issues-executive-order-establishing-a-strategic-bitcoin-reserve/#:~:text=On%20March%206%2C%202025%2C%20President,medical%20supplies%2C%20and%20nuclear%20weapons" TargetMode="External"/><Relationship Id="rId4" Type="http://schemas.openxmlformats.org/officeDocument/2006/relationships/hyperlink" Target="www.rbcgam.com/documents/en/articles/long-term-capital-market-assumptions-Jan2024.pdf#:~:text=our%20latest%20long,digit%20returns%20for%20equit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file:///home/oai/redirect.html#:~:text=During%20the%20initial%20market%20drop,induced%20recess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mesofindia.indiatimes.com/business/cryptocurrency/etherum/ethereum-changing-prices-and-trends-of-the-second-largest-cryptocurrency/articleshow/87889789.cms#:~:text=,06" TargetMode="External"/><Relationship Id="rId5" Type="http://schemas.openxmlformats.org/officeDocument/2006/relationships/hyperlink" Target="https://www.investopedia.com/articles/forex/121815/bitcoins-price-history.asp#:~:text=In%202020%2C%20the%20economy%20shut,economy%20and%20accelerated%20Bitcoin%27s%20rise" TargetMode="External"/><Relationship Id="rId4" Type="http://schemas.openxmlformats.org/officeDocument/2006/relationships/hyperlink" Target="https://www.ameriprise.com/newsroom/commentary/where-do-markets-stand-five-years-after-pre-covid-19-highs#:~:text=A%20look%20at%20key%20market,19%20high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conomics.td.com/ca-long-term-forecast#:~:text=,the%20economy%20finds%20its%20balance" TargetMode="External"/><Relationship Id="rId3" Type="http://schemas.openxmlformats.org/officeDocument/2006/relationships/hyperlink" Target="https://www.whitehouse.gov/fact-sheets/2025/03/fact-sheet-president-donald-j-trump-establishes-the-strategic-bitcoin-reserve-and-u-s-digital-asset-stockpile/#:~:text=CREATING%20A%20STRATEGIC%20BITCOIN%20RESERVE,in%20government%20digital%20asset%20strategy" TargetMode="External"/><Relationship Id="rId7" Type="http://schemas.openxmlformats.org/officeDocument/2006/relationships/hyperlink" Target="https://www.rbc.com/en/thought-leadership/economics/featured-insights/us-inflation-outlook-a-squeeze-higher-in-second-half-of-2025/#:~:text=Our%20current%20US%20outlook%20can,en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hitehouse.gov/fact-sheets/2025/07/fact-sheet-president-donald-j-trump-continues-enforcement-of-reciprocal-tariffs-and-announces-new-tariff-rates/#:~:text=KEEPING%20AMERICA%20IN%20THE%20DRIVER%E2%80%99S,take%20effect%20on%20August%201" TargetMode="External"/><Relationship Id="rId5" Type="http://schemas.openxmlformats.org/officeDocument/2006/relationships/hyperlink" Target="https://rentalhousingaction.org/congress-expands-the-housing-credit-in-budget-reconciliation-2/#:~:text=On%20July%204%2C%202025%2C%20President,Percent%20Credits%20enacted%20in%202020" TargetMode="External"/><Relationship Id="rId4" Type="http://schemas.openxmlformats.org/officeDocument/2006/relationships/hyperlink" Target="https://www.whitehouse.gov/fact-sheets/2025/07/fact-sheet-president-donald-j-trump-signs-genius-act-into-law/#:~:text=The%20White%20House" TargetMode="External"/><Relationship Id="rId9" Type="http://schemas.openxmlformats.org/officeDocument/2006/relationships/hyperlink" Target="https://www.whitehouse.gov/articles/2025/07/white-house-unveils-americas-ai-action-plan/#:~:text=The%20White%20House%20today%20released,security%20for%20the%20American%20peop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pple.com/insights/q1-2025-xrp-markets-report/#:~:text=Ripple%E2%80%99s%20XRP%20Holdings%20Ripple%20reports,over%20the%20next%2042%20months" TargetMode="External"/><Relationship Id="rId7" Type="http://schemas.openxmlformats.org/officeDocument/2006/relationships/hyperlink" Target="https://www.fintechanddigitalassets.com/2025/03/president-trump-issues-executive-order-establishing-a-strategic-bitcoin-reserve/#:~:text=On%20March%206%2C%202025%2C%20President,medical%20supplies%2C%20and%20nuclear%20weap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indesk.com/markets/2025/01/29/tesla-marked-up-bitcoin-holdings-valuation-in-q4-booking-a-usd600m-gain#:~:text=" TargetMode="External"/><Relationship Id="rId5" Type="http://schemas.openxmlformats.org/officeDocument/2006/relationships/hyperlink" Target="https://www.investopedia.com/articles/people/083016/who-are-top-5-bitcoin-millionaires.asp#:~:text=Michael%20Saylor" TargetMode="External"/><Relationship Id="rId4" Type="http://schemas.openxmlformats.org/officeDocument/2006/relationships/hyperlink" Target="https://www.investopedia.com/news/what-role-xrp-ripples-products/#:~:text=XRP%20is%20used%20as%20a,demand%20liquidity%20outside%20the%20U.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conomics.td.com/ca-long-term-forecast#:~:text=,the%20economy%20finds%20its%20balance" TargetMode="External"/><Relationship Id="rId3" Type="http://schemas.openxmlformats.org/officeDocument/2006/relationships/hyperlink" Target="www.pwc.com/gx/en/issues/analytics/assets/pwc-ai-analysis-sizing-the-prize-report.pdf#:~:text=PwC%20research%20shows%20global%20GDP,productivity%2C%20product%20quality%20and%20consumption" TargetMode="External"/><Relationship Id="rId7" Type="http://schemas.openxmlformats.org/officeDocument/2006/relationships/hyperlink" Target="https://www.rbc.com/en/thought-leadership/economics/featured-insights/us-inflation-outlook-a-squeeze-higher-in-second-half-of-2025/#:~:text=Our%20current%20US%20outlook%20can,en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www.rbcgam.com/documents/en/articles/long-term-capital-market-assumptions-Jan2024.pdf#:~:text=22,Emerging%20markets" TargetMode="External"/><Relationship Id="rId5" Type="http://schemas.openxmlformats.org/officeDocument/2006/relationships/hyperlink" Target="https://www.mordorintelligence.com/industry-reports/residential-real-estate-market-in-usa#:~:text=The%20United%20States%20residential%20real,segments%20move%20in%20opposite%20directions" TargetMode="External"/><Relationship Id="rId4" Type="http://schemas.openxmlformats.org/officeDocument/2006/relationships/hyperlink" Target="https://www.morganstanley.com/insights/articles/humanoid-robot-market-5-trillion-by-2050#:~:text=,to%20develop%20the%20humanoids%20marke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bc.com/en/thought-leadership/economics/featured-insights/us-inflation-outlook-a-squeeze-higher-in-second-half-of-2025/#:~:text=Our%20current%20US%20outlook%20can,end" TargetMode="External"/><Relationship Id="rId4" Type="http://schemas.openxmlformats.org/officeDocument/2006/relationships/hyperlink" Target="www.rbcgam.com/documents/en/articles/long-term-capital-market-assumptions-Jan2024.pdf#:~:text=22,Emerging%20marke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rdorintelligence.com/industry-reports/residential-real-estate-market-in-usa#:~:text=The%20United%20States%20residential%20real,segments%20move%20in%20opposite%20directions" TargetMode="External"/><Relationship Id="rId4" Type="http://schemas.openxmlformats.org/officeDocument/2006/relationships/hyperlink" Target="www.rbcgam.com/documents/en/articles/long-term-capital-market-assumptions-Jan2024.pdf#:~:text=22,Emerging%20marke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www.rbcgam.com/documents/en/articles/long-term-capital-market-assumptions-Jan2024.pdf#:~:text=22,Emerging%20markets" TargetMode="External"/><Relationship Id="rId4" Type="http://schemas.openxmlformats.org/officeDocument/2006/relationships/hyperlink" Target="www.nikkoam.com.hk/files/sp/ark/pdf/2502_ark_big_ideas.pdf#:~:text=2030%20Price%20Target%20Bear%20Case,analysis%20is%20based%20on%20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42100367-b10e-4992-a816-3717e26ce179.png"/>
          <p:cNvPicPr>
            <a:picLocks noChangeAspect="1"/>
          </p:cNvPicPr>
          <p:nvPr/>
        </p:nvPicPr>
        <p:blipFill>
          <a:blip r:embed="rId3"/>
          <a:srcRect l="20370" r="2037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554480"/>
            <a:ext cx="4114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Economic Trends &amp; Strategic Investing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2743200"/>
            <a:ext cx="4114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i="1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Crypto, AI, Housing &amp; Policy Insights (2019–2030)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4320" y="448056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A4B6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July 28, 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Comparative Wealth Outcomes</a:t>
            </a:r>
            <a:endParaRPr lang="en-US" sz="2400" dirty="0"/>
          </a:p>
        </p:txBody>
      </p:sp>
      <p:pic>
        <p:nvPicPr>
          <p:cNvPr id="3" name="Image 0" descr="/home/oai/share/comparison_b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1371600"/>
            <a:ext cx="4800600" cy="3200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 real wealth and variability by 2030 for Persons A–C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4"/>
              </a:rPr>
              <a:t>[29]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[30]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Patterns &amp; Strategic Recommendations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8321040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Moderate correlation: stock and crypto rallies both follow liquidity and risk sentiment; diversification reduces drawdowns.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Government adoption of BTC (strategic reserve, crypto legislation) legitimizes digital assets and could reduce supply.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revolution &amp; protectionist policies will drive investment in semiconductors, cloud and robotics but also raise costs.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Inflation expected &gt;3% into 2026; diversify into real assets and high‑yield savings to preserve purchasing power.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Suggested allocation: 30–40% diversified equities/401(k), 15–25% high‑yield cash, 10–20% real estate, 15–25% AI/tech, 5–10% crypto.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Consider term life insurance to protect dependents and lock in premiums; balance insurance costs against investment goals.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Reassess regularly as technology, policy and markets evolve; maintain liquidity and avoid overexposure to any single sector.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3"/>
              </a:rPr>
              <a:t>[31]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4"/>
              </a:rPr>
              <a:t>[32]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[33]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6"/>
              </a:rPr>
              <a:t>[34]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t"/>
          <a:lstStyle/>
          <a:p>
            <a:pPr marL="190500" indent="-190500"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Trends: S&amp;P 500, Bitcoin, Ethereum &amp; XLP</a:t>
            </a:r>
            <a:endParaRPr lang="en-US" sz="1300" dirty="0"/>
          </a:p>
          <a:p>
            <a:pPr marL="190500" indent="-190500"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Government &amp; Policy Landscape</a:t>
            </a:r>
            <a:endParaRPr lang="en-US" sz="1300" dirty="0"/>
          </a:p>
          <a:p>
            <a:pPr marL="190500" indent="-190500"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Ripple &amp; Major Holders</a:t>
            </a:r>
            <a:endParaRPr lang="en-US" sz="1300" dirty="0"/>
          </a:p>
          <a:p>
            <a:pPr marL="190500" indent="-190500"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AI, Real Estate &amp; Macro Outlook</a:t>
            </a:r>
            <a:endParaRPr lang="en-US" sz="1300" dirty="0"/>
          </a:p>
          <a:p>
            <a:pPr marL="190500" indent="-190500"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Portfolio Simulations</a:t>
            </a:r>
            <a:endParaRPr lang="en-US" sz="1300" dirty="0"/>
          </a:p>
          <a:p>
            <a:pPr marL="190500" indent="-190500"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Recommendations &amp; Patterns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Trends (2019–2025)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420624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S&amp;P 500 plunged ~34% in Mar 2020, recovering by Aug 2020 and reaching new highs amid stimulus and AI optimism.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Bitcoin surged 416% in 2020, peaked at $69k in Nov 2021, crashed below $20k in 2022, then rebounded above $100k by May 2025.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Ether climbed from $186 to over $4.8k during 2020–21, fell in 2022 and traded near $3.8k by Jul 2025.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Consumer staples (XLP) dropped less than cyclicals during the crash and provided defensive stability.</a:t>
            </a:r>
            <a:endParaRPr lang="en-US" sz="1200" dirty="0"/>
          </a:p>
        </p:txBody>
      </p:sp>
      <p:pic>
        <p:nvPicPr>
          <p:cNvPr id="4" name="Image 0" descr="/home/oai/share/sp_btc_dualax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737360"/>
            <a:ext cx="4023360" cy="20116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4"/>
              </a:rPr>
              <a:t>[1]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[2]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6"/>
              </a:rPr>
              <a:t>[3]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7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Government &amp; Policy Actions (2025)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097280"/>
            <a:ext cx="832104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Bitcoin Reserve: orders seized BTC to be retained and used as a national reserve asset.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 Week bills: GENIUS Act (100%‑backed stablecoins) and CLARITY Act provide regulatory clarity; Anti‑CBDC Act blocks a U.S. digital currency.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OBBBA housing &amp; AI: expands housing tax credits and requires domestic AI supply chains, restricting foreign entities.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Reciprocal tariffs raise import duties (25–36%) and may increase inflationary pressures.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Action Plan: 90+ policy actions to accelerate AI innovation, build infrastructure and lead globally.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Inflation remains above 3% through 2025; Fed expected to cut rates gradually toward 3.25% by 2026.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3"/>
              </a:rPr>
              <a:t>[5]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4"/>
              </a:rPr>
              <a:t>[6]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[7]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6"/>
              </a:rPr>
              <a:t>[8]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7"/>
              </a:rPr>
              <a:t>[9]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8"/>
              </a:rPr>
              <a:t>[10]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9"/>
              </a:rPr>
              <a:t>[11]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Ripple &amp; Major Crypto Holders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402336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Ripple holds about 4.56 billion XRP and locks ~37 billion in escrow, ~40% of supply.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XRP acts as a bridge currency for cross‑border payments, enabling instant settlement without prefunding.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0" y="1188720"/>
            <a:ext cx="420624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U.S. government holds &gt;207k BTC via seized assets; Strategic Reserve aims to accumulate more.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MicroStrategy &amp; Michael Saylor own hundreds of thousands of BTC, spearheading corporate adoption.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Tesla retains ~9,720 BTC; Elon Musk remains a vocal crypto supporter.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3"/>
              </a:rPr>
              <a:t>[12]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4"/>
              </a:rPr>
              <a:t>[13]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[14]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6"/>
              </a:rPr>
              <a:t>[15]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7"/>
              </a:rPr>
              <a:t>[16]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&amp; Macro Outlook (2025–2030)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188720"/>
            <a:ext cx="8321040" cy="3566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could add $15.7 trillion to global GDP by 2030 (PwC), with big gains in productivity and consumption.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Humanoid robot market may exceed $5 trillion by 2050; Tesla’s robotaxi &amp; Optimus robots could create a $24 trillion opportunity.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U.S. residential real estate set to grow from $2.64 trillion (2025) to $3.11 trillion by 2030 (3.3% CAGR).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Long‑term equity returns expected in the high single digits; bonds mid‑single digits; cash low single digits.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Inflation likely to remain above 3% into 2026; Fed funds rate expected to converge toward ~3.25% by 2026.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3"/>
              </a:rPr>
              <a:t>[17]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4"/>
              </a:rPr>
              <a:t>[18]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[19]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6"/>
              </a:rPr>
              <a:t>[20]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7"/>
              </a:rPr>
              <a:t>[21]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8"/>
              </a:rPr>
              <a:t>[22]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Portfolio Projection: Person A</a:t>
            </a:r>
            <a:endParaRPr lang="en-US" sz="2400" dirty="0"/>
          </a:p>
        </p:txBody>
      </p:sp>
      <p:pic>
        <p:nvPicPr>
          <p:cNvPr id="3" name="Image 0" descr="/home/oai/share/personA_variability_upda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4114800" cy="2743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46634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 A: savings &amp; 401(k) with variability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4"/>
              </a:rPr>
              <a:t>[23]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[24]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Portfolio Projection: Person B</a:t>
            </a:r>
            <a:endParaRPr lang="en-US" sz="2400" dirty="0"/>
          </a:p>
        </p:txBody>
      </p:sp>
      <p:pic>
        <p:nvPicPr>
          <p:cNvPr id="3" name="Image 0" descr="/home/oai/share/personB_variability_upda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4114800" cy="2743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466344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 B: tech, real estate, savings &amp; 401(k) with variability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4"/>
              </a:rPr>
              <a:t>[25]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[26]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Portfolio Projection: Person C</a:t>
            </a:r>
            <a:endParaRPr lang="en-US" sz="2400" dirty="0"/>
          </a:p>
        </p:txBody>
      </p:sp>
      <p:pic>
        <p:nvPicPr>
          <p:cNvPr id="3" name="Image 0" descr="/home/oai/share/personC_variability_updat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4114800" cy="2743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46634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 C: crypto, tech, high‑yield, savings, house &amp; 401(k) with variability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70C0"/>
                </a:solidFill>
                <a:hlinkClick r:id="rId4"/>
              </a:rPr>
              <a:t>[27]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[28]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853</Words>
  <Application>Microsoft Macintosh PowerPoint</Application>
  <PresentationFormat>On-screen Show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Kyle Barrett</cp:lastModifiedBy>
  <cp:revision>2</cp:revision>
  <dcterms:created xsi:type="dcterms:W3CDTF">2025-07-28T11:29:55Z</dcterms:created>
  <dcterms:modified xsi:type="dcterms:W3CDTF">2025-07-28T11:36:47Z</dcterms:modified>
</cp:coreProperties>
</file>