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7" r:id="rId10"/>
    <p:sldId id="268" r:id="rId11"/>
    <p:sldId id="269" r:id="rId12"/>
    <p:sldId id="270" r:id="rId13"/>
    <p:sldId id="266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CCCEE-96C5-45E7-A796-8485BD7B12E2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03CD-AB29-4E5C-9BCB-703D17E1F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3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77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4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8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2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1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3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0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6FAF9FC-9332-4B9B-A727-E03BB4ECF1F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4B82AA-E10E-4E36-B0AF-ADE567F8FD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93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algorithm/shuffle/" TargetMode="External"/><Relationship Id="rId2" Type="http://schemas.openxmlformats.org/officeDocument/2006/relationships/hyperlink" Target="https://en.cppreference.com/w/cpp/chro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math.pmf.unizg.hr/nastava/oaa/seminari/2014_15/Horvat_Stabilno-sparivanj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Problem stabilnog braka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Empirijska i teorijska analiza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939685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r-HR" dirty="0" smtClean="0">
                <a:solidFill>
                  <a:schemeClr val="bg1"/>
                </a:solidFill>
              </a:rPr>
              <a:t>Izradila: Lea Markušić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Teorijska analiza </a:t>
            </a:r>
            <a:r>
              <a:rPr lang="hr-HR" dirty="0" smtClean="0"/>
              <a:t>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55" y="2142837"/>
            <a:ext cx="11029615" cy="4987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u="sng" dirty="0"/>
              <a:t>Teorem 3:</a:t>
            </a:r>
            <a:r>
              <a:rPr lang="hr-HR" dirty="0"/>
              <a:t> Redoslijed odabira žena u liniji 2 Gale – Shapley algoritma ne utječe na sparivanje koje algoritam vraća. Ono je uvijek isto stabilno sparivanje u kojemu svaka žena ima za nju najpoželjnijeg muškarca</a:t>
            </a:r>
            <a:r>
              <a:rPr lang="hr-HR" dirty="0" smtClean="0"/>
              <a:t>.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u="sng" dirty="0" smtClean="0"/>
              <a:t>Ideja dokaza:</a:t>
            </a:r>
            <a:r>
              <a:rPr lang="hr-HR" dirty="0"/>
              <a:t> </a:t>
            </a:r>
            <a:r>
              <a:rPr lang="hr-HR" dirty="0" smtClean="0"/>
              <a:t>1° Stabilno sparivanje koje vrati algoritam je optimalno za žene</a:t>
            </a:r>
          </a:p>
          <a:p>
            <a:pPr marL="0" indent="0">
              <a:buNone/>
            </a:pPr>
            <a:r>
              <a:rPr lang="hr-HR" dirty="0"/>
              <a:t>	 Pretpostavimo suprotno, odnosno da je algoritam vratio stabilno sparivanje </a:t>
            </a:r>
            <a:r>
              <a:rPr lang="hr-HR" i="1" dirty="0"/>
              <a:t>S</a:t>
            </a:r>
            <a:r>
              <a:rPr lang="hr-HR" dirty="0"/>
              <a:t>, a postoji drugo stabilno sparivanje </a:t>
            </a:r>
            <a:r>
              <a:rPr lang="hr-HR" i="1" dirty="0"/>
              <a:t>S'</a:t>
            </a:r>
            <a:r>
              <a:rPr lang="hr-HR" dirty="0"/>
              <a:t>, </a:t>
            </a:r>
            <a:r>
              <a:rPr lang="hr-HR" dirty="0" smtClean="0"/>
              <a:t>u kojem </a:t>
            </a:r>
            <a:r>
              <a:rPr lang="hr-HR" dirty="0"/>
              <a:t>u kojem žena </a:t>
            </a:r>
            <a:r>
              <a:rPr lang="hr-HR" i="1" dirty="0"/>
              <a:t>w</a:t>
            </a:r>
            <a:r>
              <a:rPr lang="hr-HR" dirty="0"/>
              <a:t> preferira svog partnera </a:t>
            </a:r>
            <a:r>
              <a:rPr lang="hr-HR" i="1" dirty="0"/>
              <a:t>m'</a:t>
            </a:r>
            <a:r>
              <a:rPr lang="hr-HR" dirty="0"/>
              <a:t> nad muškarcem </a:t>
            </a:r>
            <a:r>
              <a:rPr lang="hr-HR" i="1" dirty="0"/>
              <a:t>m</a:t>
            </a:r>
            <a:r>
              <a:rPr lang="hr-HR" dirty="0"/>
              <a:t> s kojim je u paru u </a:t>
            </a:r>
            <a:r>
              <a:rPr lang="hr-HR" i="1" dirty="0"/>
              <a:t>S</a:t>
            </a:r>
            <a:r>
              <a:rPr lang="hr-HR" dirty="0"/>
              <a:t>. </a:t>
            </a:r>
            <a:endParaRPr lang="hr-HR" dirty="0" smtClean="0"/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m’ je morao odbiti w, u korist žene w’, prije nego što je ona zaprosila m =&gt; Pretp: prvi </a:t>
            </a:r>
            <a:r>
              <a:rPr lang="hr-HR" dirty="0"/>
              <a:t>puta kada je neki muškarac odbio ženu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	Tvdrimo </a:t>
            </a:r>
            <a:r>
              <a:rPr lang="hr-HR" dirty="0"/>
              <a:t>da </a:t>
            </a:r>
            <a:r>
              <a:rPr lang="hr-HR" i="1" dirty="0"/>
              <a:t>w'</a:t>
            </a:r>
            <a:r>
              <a:rPr lang="hr-HR" dirty="0"/>
              <a:t> ne može imati partnera </a:t>
            </a:r>
            <a:r>
              <a:rPr lang="hr-HR" i="1" dirty="0"/>
              <a:t>m''</a:t>
            </a:r>
            <a:r>
              <a:rPr lang="hr-HR" dirty="0"/>
              <a:t> u stabilnom sparivanju kojeg preferira nad </a:t>
            </a:r>
            <a:r>
              <a:rPr lang="hr-HR" i="1" dirty="0"/>
              <a:t>m</a:t>
            </a:r>
            <a:r>
              <a:rPr lang="hr-HR" i="1" dirty="0" smtClean="0"/>
              <a:t>'</a:t>
            </a:r>
            <a:r>
              <a:rPr lang="hr-HR" dirty="0" smtClean="0"/>
              <a:t>. =&gt; kontradikcija s pretpostavkom da je m’ bio prvi muškarac koji je odbio ženu</a:t>
            </a:r>
            <a:endParaRPr lang="en-GB" dirty="0"/>
          </a:p>
          <a:p>
            <a:pPr marL="0" indent="0">
              <a:buNone/>
            </a:pPr>
            <a:r>
              <a:rPr lang="hr-HR" dirty="0" smtClean="0"/>
              <a:t>	=&gt;</a:t>
            </a:r>
            <a:r>
              <a:rPr lang="hr-HR" i="1" dirty="0" smtClean="0"/>
              <a:t>w</a:t>
            </a:r>
            <a:r>
              <a:rPr lang="hr-HR" i="1" dirty="0"/>
              <a:t>'</a:t>
            </a:r>
            <a:r>
              <a:rPr lang="hr-HR" dirty="0"/>
              <a:t> i </a:t>
            </a:r>
            <a:r>
              <a:rPr lang="hr-HR" i="1" dirty="0"/>
              <a:t>m'</a:t>
            </a:r>
            <a:r>
              <a:rPr lang="hr-HR" dirty="0"/>
              <a:t> </a:t>
            </a:r>
            <a:r>
              <a:rPr lang="hr-HR" dirty="0" smtClean="0"/>
              <a:t>su nestabilnost </a:t>
            </a:r>
            <a:r>
              <a:rPr lang="hr-HR" dirty="0"/>
              <a:t>u </a:t>
            </a:r>
            <a:r>
              <a:rPr lang="hr-HR" i="1" dirty="0" smtClean="0"/>
              <a:t>S‘</a:t>
            </a:r>
            <a:r>
              <a:rPr lang="hr-HR" dirty="0" smtClean="0"/>
              <a:t> =&gt; </a:t>
            </a:r>
            <a:r>
              <a:rPr lang="hr-HR" i="1" dirty="0" smtClean="0"/>
              <a:t>S</a:t>
            </a:r>
            <a:r>
              <a:rPr lang="hr-HR" i="1" dirty="0"/>
              <a:t>'</a:t>
            </a:r>
            <a:r>
              <a:rPr lang="hr-HR" dirty="0"/>
              <a:t> ne može biti stabilno sparivanje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2° Budući </a:t>
            </a:r>
            <a:r>
              <a:rPr lang="hr-HR" dirty="0"/>
              <a:t>da je poredak žena bio proizvoljan, algoritam svaki put vraća isto stabilno sparivanje.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0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Teorijska analiza </a:t>
            </a:r>
            <a:r>
              <a:rPr lang="hr-HR" dirty="0" smtClean="0"/>
              <a:t>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u="sng" dirty="0"/>
              <a:t>Korolar 4:</a:t>
            </a:r>
            <a:r>
              <a:rPr lang="hr-HR" dirty="0"/>
              <a:t> Stabilno sparivanje nije jedinstveno, odnosno Gale-Shapley algoritam daje jedno moguće stabilno sparivanje</a:t>
            </a:r>
            <a:r>
              <a:rPr lang="hr-HR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hr-HR" u="sng" dirty="0"/>
              <a:t>Dokaz:</a:t>
            </a:r>
            <a:r>
              <a:rPr lang="hr-HR" dirty="0"/>
              <a:t> Prethodni teorem tvrdi da, za dan skup rang-lista, algoritam vraća točno jedno sparivanje, za proizvoljan redoslijed žena, a u Primjeru 2 smo vidjeli da stabilno sparivanje ne mora biti jedinstveno, slijedi da algoritam može vratiti samo jedno od mogućih sparivanja</a:t>
            </a:r>
            <a:r>
              <a:rPr lang="hr-HR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Teorijska analiza </a:t>
            </a:r>
            <a:r>
              <a:rPr lang="hr-HR" dirty="0" smtClean="0"/>
              <a:t>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u="sng" dirty="0"/>
              <a:t>Korolar 5:</a:t>
            </a:r>
            <a:r>
              <a:rPr lang="hr-HR" dirty="0"/>
              <a:t> Sparivanje kojeg vraća algoritam, je ono stabilno sparivanje u kojem muškarci dobivaju najgoru moguću partnericu od svih partnerica u ostalim stabilnim sparivanjima</a:t>
            </a:r>
            <a:r>
              <a:rPr lang="hr-HR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hr-HR" u="sng" dirty="0"/>
              <a:t>Dokaz:</a:t>
            </a:r>
            <a:r>
              <a:rPr lang="hr-HR" dirty="0"/>
              <a:t> Neka je </a:t>
            </a:r>
            <a:r>
              <a:rPr lang="hr-HR" i="1" dirty="0"/>
              <a:t>S</a:t>
            </a:r>
            <a:r>
              <a:rPr lang="hr-HR" dirty="0"/>
              <a:t> sparivanje koje vraća algoritam. Pretpostavimo da postoji drugo stabilno sparivanje </a:t>
            </a:r>
            <a:r>
              <a:rPr lang="hr-HR" i="1" dirty="0"/>
              <a:t>S'</a:t>
            </a:r>
            <a:r>
              <a:rPr lang="hr-HR" dirty="0"/>
              <a:t> i muškarac </a:t>
            </a:r>
            <a:r>
              <a:rPr lang="hr-HR" i="1" dirty="0"/>
              <a:t>m</a:t>
            </a:r>
            <a:r>
              <a:rPr lang="hr-HR" dirty="0"/>
              <a:t> koji preferira svoju partnericu </a:t>
            </a:r>
            <a:r>
              <a:rPr lang="hr-HR" i="1" dirty="0"/>
              <a:t>w</a:t>
            </a:r>
            <a:r>
              <a:rPr lang="hr-HR" dirty="0"/>
              <a:t> iz </a:t>
            </a:r>
            <a:r>
              <a:rPr lang="hr-HR" i="1" dirty="0"/>
              <a:t>S</a:t>
            </a:r>
            <a:r>
              <a:rPr lang="hr-HR" dirty="0"/>
              <a:t> nad partnericom </a:t>
            </a:r>
            <a:r>
              <a:rPr lang="hr-HR" i="1" dirty="0"/>
              <a:t>w'</a:t>
            </a:r>
            <a:r>
              <a:rPr lang="hr-HR" dirty="0"/>
              <a:t> it </a:t>
            </a:r>
            <a:r>
              <a:rPr lang="hr-HR" i="1" dirty="0"/>
              <a:t>S'</a:t>
            </a:r>
            <a:r>
              <a:rPr lang="hr-HR" dirty="0"/>
              <a:t>. Neka je </a:t>
            </a:r>
            <a:r>
              <a:rPr lang="hr-HR" i="1" dirty="0"/>
              <a:t>m'</a:t>
            </a:r>
            <a:r>
              <a:rPr lang="hr-HR" dirty="0"/>
              <a:t> u paru s </a:t>
            </a:r>
            <a:r>
              <a:rPr lang="hr-HR" i="1" dirty="0"/>
              <a:t>w</a:t>
            </a:r>
            <a:r>
              <a:rPr lang="hr-HR" dirty="0"/>
              <a:t> u </a:t>
            </a:r>
            <a:r>
              <a:rPr lang="hr-HR" i="1" dirty="0"/>
              <a:t>S'</a:t>
            </a:r>
            <a:r>
              <a:rPr lang="hr-HR" dirty="0"/>
              <a:t>. Po teoremu 3, </a:t>
            </a:r>
            <a:r>
              <a:rPr lang="hr-HR" i="1" dirty="0"/>
              <a:t>m</a:t>
            </a:r>
            <a:r>
              <a:rPr lang="hr-HR" dirty="0"/>
              <a:t> je najbolji mogući partner kojeg </a:t>
            </a:r>
            <a:r>
              <a:rPr lang="hr-HR" i="1" dirty="0"/>
              <a:t>w</a:t>
            </a:r>
            <a:r>
              <a:rPr lang="hr-HR" dirty="0"/>
              <a:t> može imati u svim </a:t>
            </a:r>
            <a:r>
              <a:rPr lang="hr-HR" dirty="0" smtClean="0"/>
              <a:t>stabilnim </a:t>
            </a:r>
            <a:r>
              <a:rPr lang="hr-HR" dirty="0"/>
              <a:t>sparivanjima, što povlači da </a:t>
            </a:r>
            <a:r>
              <a:rPr lang="hr-HR" i="1" dirty="0"/>
              <a:t>w</a:t>
            </a:r>
            <a:r>
              <a:rPr lang="hr-HR" dirty="0"/>
              <a:t> preferira </a:t>
            </a:r>
            <a:r>
              <a:rPr lang="hr-HR" i="1" dirty="0"/>
              <a:t>m</a:t>
            </a:r>
            <a:r>
              <a:rPr lang="hr-HR" dirty="0"/>
              <a:t> nad </a:t>
            </a:r>
            <a:r>
              <a:rPr lang="hr-HR" i="1" dirty="0"/>
              <a:t>m'</a:t>
            </a:r>
            <a:r>
              <a:rPr lang="hr-HR" dirty="0"/>
              <a:t>. Budući da </a:t>
            </a:r>
            <a:r>
              <a:rPr lang="hr-HR" i="1" dirty="0"/>
              <a:t>m</a:t>
            </a:r>
            <a:r>
              <a:rPr lang="hr-HR" dirty="0"/>
              <a:t> preferira </a:t>
            </a:r>
            <a:r>
              <a:rPr lang="hr-HR" i="1" dirty="0"/>
              <a:t>w</a:t>
            </a:r>
            <a:r>
              <a:rPr lang="hr-HR" dirty="0"/>
              <a:t> nad </a:t>
            </a:r>
            <a:r>
              <a:rPr lang="hr-HR" i="1" dirty="0"/>
              <a:t>w'</a:t>
            </a:r>
            <a:r>
              <a:rPr lang="hr-HR" dirty="0"/>
              <a:t>, par </a:t>
            </a:r>
            <a:r>
              <a:rPr lang="hr-HR" i="1" dirty="0"/>
              <a:t>w</a:t>
            </a:r>
            <a:r>
              <a:rPr lang="hr-HR" dirty="0"/>
              <a:t> i </a:t>
            </a:r>
            <a:r>
              <a:rPr lang="hr-HR" i="1" dirty="0"/>
              <a:t>m</a:t>
            </a:r>
            <a:r>
              <a:rPr lang="hr-HR" dirty="0"/>
              <a:t> je nestabilnost u </a:t>
            </a:r>
            <a:r>
              <a:rPr lang="hr-HR" i="1" dirty="0"/>
              <a:t>S'</a:t>
            </a:r>
            <a:r>
              <a:rPr lang="hr-HR" dirty="0"/>
              <a:t>, što je kontradikcija s time da je </a:t>
            </a:r>
            <a:r>
              <a:rPr lang="hr-HR" i="1" dirty="0"/>
              <a:t>S'</a:t>
            </a:r>
            <a:r>
              <a:rPr lang="hr-HR" dirty="0"/>
              <a:t> stabilno sparivanje.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Implementacija</a:t>
            </a:r>
            <a:r>
              <a:rPr lang="es-ES" dirty="0"/>
              <a:t> </a:t>
            </a:r>
            <a:r>
              <a:rPr lang="es-ES" dirty="0" err="1"/>
              <a:t>algoritma</a:t>
            </a:r>
            <a:r>
              <a:rPr lang="es-ES" dirty="0"/>
              <a:t> u C++ -u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69419" y="1898556"/>
            <a:ext cx="7115604" cy="2658454"/>
            <a:chOff x="0" y="0"/>
            <a:chExt cx="5731510" cy="1881855"/>
          </a:xfrm>
        </p:grpSpPr>
        <p:sp>
          <p:nvSpPr>
            <p:cNvPr id="8" name="Text Box 6"/>
            <p:cNvSpPr txBox="1"/>
            <p:nvPr/>
          </p:nvSpPr>
          <p:spPr>
            <a:xfrm>
              <a:off x="0" y="1615155"/>
              <a:ext cx="573151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hr-HR" sz="900" i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Slika 2: struktura Preference</a:t>
              </a:r>
              <a:endParaRPr lang="en-GB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161671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347148" y="3507698"/>
            <a:ext cx="7480362" cy="3320323"/>
            <a:chOff x="0" y="0"/>
            <a:chExt cx="5731510" cy="2591156"/>
          </a:xfrm>
        </p:grpSpPr>
        <p:sp>
          <p:nvSpPr>
            <p:cNvPr id="6" name="Text Box 4"/>
            <p:cNvSpPr txBox="1"/>
            <p:nvPr/>
          </p:nvSpPr>
          <p:spPr>
            <a:xfrm>
              <a:off x="0" y="2324456"/>
              <a:ext cx="573151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hr-HR" sz="900" i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Slika 3: funkcija Gale-Shapley</a:t>
              </a:r>
              <a:endParaRPr lang="en-GB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231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33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Empirijska analiza 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71" y="4439587"/>
            <a:ext cx="11029615" cy="2226612"/>
          </a:xfrm>
        </p:spPr>
        <p:txBody>
          <a:bodyPr/>
          <a:lstStyle/>
          <a:p>
            <a:r>
              <a:rPr lang="pl-PL" dirty="0"/>
              <a:t>n ∈ {1, ... 2000}, za svaki n po 10 puta </a:t>
            </a:r>
            <a:endParaRPr lang="pl-PL" dirty="0" smtClean="0"/>
          </a:p>
          <a:p>
            <a:r>
              <a:rPr lang="hr-HR" dirty="0" err="1"/>
              <a:t>m</a:t>
            </a:r>
            <a:r>
              <a:rPr lang="en-GB" dirty="0" err="1" smtClean="0"/>
              <a:t>jerenje</a:t>
            </a:r>
            <a:r>
              <a:rPr lang="en-GB" dirty="0" smtClean="0"/>
              <a:t> </a:t>
            </a:r>
            <a:r>
              <a:rPr lang="en-GB" dirty="0" err="1"/>
              <a:t>vremena</a:t>
            </a:r>
            <a:r>
              <a:rPr lang="en-GB" dirty="0"/>
              <a:t> </a:t>
            </a:r>
            <a:r>
              <a:rPr lang="en-GB" dirty="0" err="1" smtClean="0"/>
              <a:t>izvršavanja</a:t>
            </a:r>
            <a:r>
              <a:rPr lang="hr-HR" dirty="0" smtClean="0"/>
              <a:t> (mikrosekunde)</a:t>
            </a:r>
            <a:r>
              <a:rPr lang="en-GB" dirty="0" smtClean="0"/>
              <a:t> </a:t>
            </a:r>
            <a:r>
              <a:rPr lang="en-GB" dirty="0" err="1" smtClean="0"/>
              <a:t>provedeno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pomoću</a:t>
            </a:r>
            <a:r>
              <a:rPr lang="en-GB" dirty="0"/>
              <a:t> </a:t>
            </a:r>
            <a:r>
              <a:rPr lang="en-GB" dirty="0" err="1"/>
              <a:t>biblioteke</a:t>
            </a:r>
            <a:r>
              <a:rPr lang="en-GB" dirty="0"/>
              <a:t> </a:t>
            </a:r>
            <a:r>
              <a:rPr lang="en-GB" i="1" dirty="0" err="1"/>
              <a:t>chrono</a:t>
            </a:r>
            <a:r>
              <a:rPr lang="en-GB" i="1" dirty="0"/>
              <a:t> </a:t>
            </a:r>
            <a:r>
              <a:rPr lang="en-GB" dirty="0" err="1"/>
              <a:t>bilježenjem</a:t>
            </a:r>
            <a:r>
              <a:rPr lang="en-GB" dirty="0"/>
              <a:t> </a:t>
            </a:r>
            <a:r>
              <a:rPr lang="en-GB" dirty="0" err="1"/>
              <a:t>trenutnog</a:t>
            </a:r>
            <a:r>
              <a:rPr lang="en-GB" dirty="0"/>
              <a:t> </a:t>
            </a:r>
            <a:r>
              <a:rPr lang="en-GB" dirty="0" err="1"/>
              <a:t>vremena</a:t>
            </a:r>
            <a:r>
              <a:rPr lang="en-GB" dirty="0"/>
              <a:t> </a:t>
            </a:r>
            <a:r>
              <a:rPr lang="en-GB" dirty="0" err="1"/>
              <a:t>prije</a:t>
            </a:r>
            <a:r>
              <a:rPr lang="en-GB" dirty="0"/>
              <a:t> </a:t>
            </a:r>
            <a:r>
              <a:rPr lang="en-GB" dirty="0" err="1"/>
              <a:t>izvršavanja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nakon</a:t>
            </a:r>
            <a:r>
              <a:rPr lang="en-GB" dirty="0"/>
              <a:t> </a:t>
            </a:r>
            <a:r>
              <a:rPr lang="en-GB" dirty="0" err="1"/>
              <a:t>izvršavanja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oduzimanjem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dvije</a:t>
            </a:r>
            <a:r>
              <a:rPr lang="en-GB" dirty="0"/>
              <a:t> </a:t>
            </a:r>
            <a:r>
              <a:rPr lang="en-GB" dirty="0" err="1"/>
              <a:t>vrijednosti</a:t>
            </a:r>
            <a:r>
              <a:rPr lang="en-GB" dirty="0"/>
              <a:t> </a:t>
            </a:r>
            <a:endParaRPr lang="hr-HR" dirty="0" smtClean="0"/>
          </a:p>
          <a:p>
            <a:r>
              <a:rPr lang="en-GB" dirty="0" err="1" smtClean="0"/>
              <a:t>prosječno</a:t>
            </a:r>
            <a:r>
              <a:rPr lang="en-GB" dirty="0" smtClean="0"/>
              <a:t> </a:t>
            </a:r>
            <a:r>
              <a:rPr lang="en-GB" dirty="0" err="1"/>
              <a:t>vrijeme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svaki</a:t>
            </a:r>
            <a:r>
              <a:rPr lang="en-GB" dirty="0"/>
              <a:t> n od 10 </a:t>
            </a:r>
            <a:r>
              <a:rPr lang="en-GB" dirty="0" err="1"/>
              <a:t>ponavljanja</a:t>
            </a:r>
            <a:r>
              <a:rPr lang="en-GB" dirty="0"/>
              <a:t> </a:t>
            </a:r>
            <a:r>
              <a:rPr lang="hr-HR" dirty="0" smtClean="0"/>
              <a:t>=&gt; </a:t>
            </a:r>
            <a:r>
              <a:rPr lang="en-GB" dirty="0" smtClean="0"/>
              <a:t>CSV </a:t>
            </a:r>
            <a:r>
              <a:rPr lang="en-GB" dirty="0" err="1" smtClean="0"/>
              <a:t>datotek</a:t>
            </a:r>
            <a:r>
              <a:rPr lang="hr-HR" dirty="0" smtClean="0"/>
              <a:t>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772" y="2033096"/>
            <a:ext cx="11029615" cy="2226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Procesor</a:t>
            </a:r>
            <a:r>
              <a:rPr lang="en-GB" dirty="0" smtClean="0"/>
              <a:t>: AMD </a:t>
            </a:r>
            <a:r>
              <a:rPr lang="en-GB" dirty="0" err="1" smtClean="0"/>
              <a:t>Ryzen</a:t>
            </a:r>
            <a:r>
              <a:rPr lang="en-GB" dirty="0" smtClean="0"/>
              <a:t> 7 7730U with Radeon Graphics 2.00 GHz </a:t>
            </a:r>
          </a:p>
          <a:p>
            <a:r>
              <a:rPr lang="it-IT" dirty="0" smtClean="0"/>
              <a:t>Instalirani RAM: 16,0 GB (13,8 GB iskoristivo) </a:t>
            </a:r>
          </a:p>
          <a:p>
            <a:r>
              <a:rPr lang="en-GB" dirty="0" err="1" smtClean="0"/>
              <a:t>Vrsta</a:t>
            </a:r>
            <a:r>
              <a:rPr lang="en-GB" dirty="0" smtClean="0"/>
              <a:t> </a:t>
            </a:r>
            <a:r>
              <a:rPr lang="en-GB" dirty="0" err="1" smtClean="0"/>
              <a:t>sustava</a:t>
            </a:r>
            <a:r>
              <a:rPr lang="en-GB" dirty="0" smtClean="0"/>
              <a:t>: 64-bitni </a:t>
            </a:r>
            <a:r>
              <a:rPr lang="en-GB" dirty="0" err="1" smtClean="0"/>
              <a:t>operacijski</a:t>
            </a:r>
            <a:r>
              <a:rPr lang="en-GB" dirty="0" smtClean="0"/>
              <a:t> </a:t>
            </a:r>
            <a:r>
              <a:rPr lang="en-GB" dirty="0" err="1" smtClean="0"/>
              <a:t>sustav</a:t>
            </a:r>
            <a:r>
              <a:rPr lang="en-GB" dirty="0" smtClean="0"/>
              <a:t>, </a:t>
            </a:r>
            <a:r>
              <a:rPr lang="en-GB" dirty="0" err="1" smtClean="0"/>
              <a:t>procesor</a:t>
            </a:r>
            <a:r>
              <a:rPr lang="en-GB" dirty="0" smtClean="0"/>
              <a:t> x64 </a:t>
            </a:r>
          </a:p>
          <a:p>
            <a:r>
              <a:rPr lang="en-GB" dirty="0" err="1" smtClean="0"/>
              <a:t>Operacijski</a:t>
            </a:r>
            <a:r>
              <a:rPr lang="en-GB" dirty="0" smtClean="0"/>
              <a:t> </a:t>
            </a:r>
            <a:r>
              <a:rPr lang="en-GB" dirty="0" err="1" smtClean="0"/>
              <a:t>sustav</a:t>
            </a:r>
            <a:r>
              <a:rPr lang="en-GB" dirty="0" smtClean="0"/>
              <a:t>: Windows 11 Pro, </a:t>
            </a:r>
            <a:r>
              <a:rPr lang="en-GB" dirty="0" err="1" smtClean="0"/>
              <a:t>verzija</a:t>
            </a:r>
            <a:r>
              <a:rPr lang="en-GB" dirty="0" smtClean="0"/>
              <a:t>: 22H2, </a:t>
            </a:r>
            <a:r>
              <a:rPr lang="en-GB" dirty="0" err="1" smtClean="0"/>
              <a:t>međuverzija</a:t>
            </a:r>
            <a:r>
              <a:rPr lang="en-GB" dirty="0" smtClean="0"/>
              <a:t> </a:t>
            </a:r>
            <a:r>
              <a:rPr lang="en-GB" dirty="0" err="1" smtClean="0"/>
              <a:t>operacijskog</a:t>
            </a:r>
            <a:r>
              <a:rPr lang="en-GB" dirty="0" smtClean="0"/>
              <a:t> </a:t>
            </a:r>
            <a:r>
              <a:rPr lang="en-GB" dirty="0" err="1" smtClean="0"/>
              <a:t>sustava</a:t>
            </a:r>
            <a:r>
              <a:rPr lang="en-GB" dirty="0" smtClean="0"/>
              <a:t>: 22621.2861 </a:t>
            </a:r>
          </a:p>
          <a:p>
            <a:r>
              <a:rPr lang="en-GB" dirty="0" err="1" smtClean="0"/>
              <a:t>Kompajler</a:t>
            </a:r>
            <a:r>
              <a:rPr lang="en-GB" dirty="0" smtClean="0"/>
              <a:t>: </a:t>
            </a:r>
            <a:r>
              <a:rPr lang="en-GB" dirty="0" err="1" smtClean="0"/>
              <a:t>gcc</a:t>
            </a:r>
            <a:r>
              <a:rPr lang="en-GB" dirty="0" smtClean="0"/>
              <a:t> (Ubuntu 11.4.0-1ubuntu1~22.04) 11.4.0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32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Empirijska analiza 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2702" y="2180496"/>
            <a:ext cx="5298105" cy="3678303"/>
          </a:xfrm>
        </p:spPr>
        <p:txBody>
          <a:bodyPr/>
          <a:lstStyle/>
          <a:p>
            <a:r>
              <a:rPr lang="hr-HR" dirty="0"/>
              <a:t>svaka žena ima različitog muškarca prvog na svojoj listi preferencija </a:t>
            </a:r>
            <a:endParaRPr lang="hr-HR" dirty="0" smtClean="0"/>
          </a:p>
          <a:p>
            <a:r>
              <a:rPr lang="hr-HR" dirty="0"/>
              <a:t>slučajno generirani vektori preferencija koji rijetko kada imaju istu vrijednost na prvom </a:t>
            </a:r>
            <a:r>
              <a:rPr lang="hr-HR" dirty="0" smtClean="0"/>
              <a:t>mjestu</a:t>
            </a:r>
          </a:p>
          <a:p>
            <a:r>
              <a:rPr lang="hr-HR" dirty="0" smtClean="0"/>
              <a:t>za </a:t>
            </a:r>
            <a:r>
              <a:rPr lang="hr-HR" dirty="0"/>
              <a:t>svaku od n žena </a:t>
            </a:r>
            <a:r>
              <a:rPr lang="hr-HR" dirty="0" smtClean="0"/>
              <a:t>algoritam se iterira </a:t>
            </a:r>
            <a:r>
              <a:rPr lang="hr-HR" dirty="0"/>
              <a:t>samo jednom,  budući da će svaka žena zaprositi smo prvog muškarca sa svoje liste, koji će prosidbu prihvatiti, a do druge prosidbe neće ni </a:t>
            </a:r>
            <a:r>
              <a:rPr lang="hr-HR" dirty="0" smtClean="0"/>
              <a:t>doći</a:t>
            </a:r>
          </a:p>
          <a:p>
            <a:r>
              <a:rPr lang="hr-HR" dirty="0" smtClean="0"/>
              <a:t>vremenska složenost: </a:t>
            </a:r>
            <a:r>
              <a:rPr lang="hr-HR" i="1" dirty="0"/>
              <a:t>O(n*1) = O(n)</a:t>
            </a:r>
            <a:endParaRPr lang="en-GB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86322" y="2562004"/>
            <a:ext cx="5731510" cy="2915285"/>
            <a:chOff x="0" y="0"/>
            <a:chExt cx="5731510" cy="29158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2649855"/>
            </a:xfrm>
            <a:prstGeom prst="rect">
              <a:avLst/>
            </a:prstGeom>
          </p:spPr>
        </p:pic>
        <p:sp>
          <p:nvSpPr>
            <p:cNvPr id="9" name="Text Box 10"/>
            <p:cNvSpPr txBox="1"/>
            <p:nvPr/>
          </p:nvSpPr>
          <p:spPr>
            <a:xfrm>
              <a:off x="0" y="2649196"/>
              <a:ext cx="573151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hr-HR" sz="900" i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Graf 1: Prosječna brzina izvođenja Gale-Shapley algoritma</a:t>
              </a:r>
              <a:endParaRPr lang="en-GB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6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T. H. Cormen, C. E. Leiserson, R. L. Rivest, C. Stein, Introduction to Algorithms, Fourth edition, MIT Press, 2022.</a:t>
            </a:r>
            <a:endParaRPr lang="en-GB" dirty="0"/>
          </a:p>
          <a:p>
            <a:pPr lvl="0"/>
            <a:r>
              <a:rPr lang="hr-HR" u="sng" dirty="0">
                <a:hlinkClick r:id="rId2"/>
              </a:rPr>
              <a:t>https://en.cppreference.com/w/cpp/chrono</a:t>
            </a:r>
            <a:endParaRPr lang="en-GB" dirty="0"/>
          </a:p>
          <a:p>
            <a:pPr lvl="0"/>
            <a:r>
              <a:rPr lang="hr-HR" u="sng" dirty="0">
                <a:hlinkClick r:id="rId3"/>
              </a:rPr>
              <a:t>https://cplusplus.com/reference/algorithm/shuffle/</a:t>
            </a:r>
            <a:endParaRPr lang="en-GB" dirty="0"/>
          </a:p>
          <a:p>
            <a:pPr lvl="0"/>
            <a:r>
              <a:rPr lang="hr-HR" u="sng" dirty="0">
                <a:hlinkClick r:id="rId4"/>
              </a:rPr>
              <a:t>https://</a:t>
            </a:r>
            <a:r>
              <a:rPr lang="hr-HR" u="sng" dirty="0" smtClean="0">
                <a:hlinkClick r:id="rId4"/>
              </a:rPr>
              <a:t>web.math.pmf.unizg.hr/nastava/oaa/seminari/2014_15/Horvat_Stabilno-sparivanje.pdf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6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osnovna verzija problema stabilnog sparivanja</a:t>
            </a:r>
            <a:endParaRPr lang="pl-PL" dirty="0" smtClean="0"/>
          </a:p>
          <a:p>
            <a:r>
              <a:rPr lang="pl-PL" dirty="0" smtClean="0"/>
              <a:t>skup </a:t>
            </a:r>
            <a:r>
              <a:rPr lang="pl-PL" dirty="0"/>
              <a:t>žena W={w</a:t>
            </a:r>
            <a:r>
              <a:rPr lang="pl-PL" baseline="-25000" dirty="0"/>
              <a:t>1</a:t>
            </a:r>
            <a:r>
              <a:rPr lang="pl-PL" dirty="0"/>
              <a:t>, ... w</a:t>
            </a:r>
            <a:r>
              <a:rPr lang="pl-PL" baseline="-25000" dirty="0"/>
              <a:t>n</a:t>
            </a:r>
            <a:r>
              <a:rPr lang="pl-PL" dirty="0"/>
              <a:t>} i skup muškaraca M={m</a:t>
            </a:r>
            <a:r>
              <a:rPr lang="pl-PL" baseline="-25000" dirty="0"/>
              <a:t>1</a:t>
            </a:r>
            <a:r>
              <a:rPr lang="pl-PL" dirty="0"/>
              <a:t>, ... m</a:t>
            </a:r>
            <a:r>
              <a:rPr lang="pl-PL" baseline="-25000" dirty="0"/>
              <a:t>n</a:t>
            </a:r>
            <a:r>
              <a:rPr lang="pl-PL" dirty="0" smtClean="0"/>
              <a:t>}</a:t>
            </a:r>
          </a:p>
          <a:p>
            <a:r>
              <a:rPr lang="pl-PL" dirty="0"/>
              <a:t>Svaka žena rangira muškarce po preferenciji sparivanja, na vrhu rang-liste nalazi se njoj najpoželjniji muškarac, dok je na dnu liste najmanje poželjan. Analogno tome, svaki muškarac rangira žene.</a:t>
            </a:r>
            <a:endParaRPr lang="pl-PL" dirty="0" smtClean="0"/>
          </a:p>
          <a:p>
            <a:r>
              <a:rPr lang="en-GB" dirty="0" err="1" smtClean="0"/>
              <a:t>Cilj</a:t>
            </a:r>
            <a:r>
              <a:rPr lang="hr-HR" dirty="0" smtClean="0"/>
              <a:t>: </a:t>
            </a:r>
            <a:r>
              <a:rPr lang="en-GB" dirty="0" err="1" smtClean="0"/>
              <a:t>upariti</a:t>
            </a:r>
            <a:r>
              <a:rPr lang="en-GB" dirty="0" smtClean="0"/>
              <a:t> </a:t>
            </a:r>
            <a:r>
              <a:rPr lang="en-GB" dirty="0" err="1"/>
              <a:t>žene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muškarce</a:t>
            </a:r>
            <a:r>
              <a:rPr lang="en-GB" dirty="0"/>
              <a:t> u </a:t>
            </a:r>
            <a:r>
              <a:rPr lang="en-GB" dirty="0" err="1"/>
              <a:t>stabilno</a:t>
            </a:r>
            <a:r>
              <a:rPr lang="en-GB" dirty="0"/>
              <a:t> </a:t>
            </a:r>
            <a:r>
              <a:rPr lang="en-GB" dirty="0" err="1"/>
              <a:t>sparivanje</a:t>
            </a:r>
            <a:r>
              <a:rPr lang="en-GB" dirty="0"/>
              <a:t>, </a:t>
            </a:r>
            <a:r>
              <a:rPr lang="en-GB" dirty="0" err="1"/>
              <a:t>odnosno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žena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muškarac</a:t>
            </a:r>
            <a:r>
              <a:rPr lang="en-GB" dirty="0"/>
              <a:t> </a:t>
            </a:r>
            <a:r>
              <a:rPr lang="en-GB" dirty="0" err="1"/>
              <a:t>nisu</a:t>
            </a:r>
            <a:r>
              <a:rPr lang="en-GB" dirty="0"/>
              <a:t> u </a:t>
            </a:r>
            <a:r>
              <a:rPr lang="en-GB" dirty="0" err="1"/>
              <a:t>paru</a:t>
            </a:r>
            <a:r>
              <a:rPr lang="en-GB" dirty="0"/>
              <a:t>, </a:t>
            </a:r>
            <a:r>
              <a:rPr lang="en-GB" dirty="0" err="1"/>
              <a:t>barem</a:t>
            </a:r>
            <a:r>
              <a:rPr lang="en-GB" dirty="0"/>
              <a:t> </a:t>
            </a:r>
            <a:r>
              <a:rPr lang="en-GB" dirty="0" err="1"/>
              <a:t>jedan</a:t>
            </a:r>
            <a:r>
              <a:rPr lang="en-GB" dirty="0"/>
              <a:t> od </a:t>
            </a:r>
            <a:r>
              <a:rPr lang="en-GB" dirty="0" err="1"/>
              <a:t>njih</a:t>
            </a:r>
            <a:r>
              <a:rPr lang="en-GB" dirty="0"/>
              <a:t> </a:t>
            </a:r>
            <a:r>
              <a:rPr lang="en-GB" dirty="0" err="1"/>
              <a:t>preferira</a:t>
            </a:r>
            <a:r>
              <a:rPr lang="en-GB" dirty="0"/>
              <a:t> </a:t>
            </a:r>
            <a:r>
              <a:rPr lang="en-GB" dirty="0" err="1"/>
              <a:t>svog</a:t>
            </a:r>
            <a:r>
              <a:rPr lang="en-GB" dirty="0"/>
              <a:t> </a:t>
            </a:r>
            <a:r>
              <a:rPr lang="en-GB" dirty="0" err="1"/>
              <a:t>pripadajućeg</a:t>
            </a:r>
            <a:r>
              <a:rPr lang="en-GB" dirty="0"/>
              <a:t> </a:t>
            </a:r>
            <a:r>
              <a:rPr lang="en-GB" dirty="0" err="1"/>
              <a:t>partnera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22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err="1"/>
              <a:t>Definicija</a:t>
            </a:r>
            <a:r>
              <a:rPr lang="en-GB" u="sng" dirty="0"/>
              <a:t> 1:</a:t>
            </a:r>
            <a:r>
              <a:rPr lang="en-GB" dirty="0"/>
              <a:t> </a:t>
            </a:r>
            <a:r>
              <a:rPr lang="en-GB" b="1" dirty="0" err="1"/>
              <a:t>Sparivanje</a:t>
            </a:r>
            <a:r>
              <a:rPr lang="en-GB" b="1" dirty="0"/>
              <a:t> S </a:t>
            </a:r>
            <a:r>
              <a:rPr lang="en-GB" dirty="0"/>
              <a:t>je </a:t>
            </a:r>
            <a:r>
              <a:rPr lang="en-GB" dirty="0" err="1"/>
              <a:t>skup</a:t>
            </a:r>
            <a:r>
              <a:rPr lang="en-GB" dirty="0"/>
              <a:t> </a:t>
            </a:r>
            <a:r>
              <a:rPr lang="en-GB" dirty="0" err="1"/>
              <a:t>uređenih</a:t>
            </a:r>
            <a:r>
              <a:rPr lang="en-GB" dirty="0"/>
              <a:t> </a:t>
            </a:r>
            <a:r>
              <a:rPr lang="en-GB" dirty="0" err="1"/>
              <a:t>parova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W × M </a:t>
            </a:r>
            <a:r>
              <a:rPr lang="en-GB" dirty="0" err="1"/>
              <a:t>takvih</a:t>
            </a:r>
            <a:r>
              <a:rPr lang="en-GB" dirty="0"/>
              <a:t> da se </a:t>
            </a:r>
            <a:r>
              <a:rPr lang="en-GB" dirty="0" err="1"/>
              <a:t>svaki</a:t>
            </a:r>
            <a:r>
              <a:rPr lang="en-GB" dirty="0"/>
              <a:t> element </a:t>
            </a:r>
            <a:r>
              <a:rPr lang="en-GB" dirty="0" err="1"/>
              <a:t>w</a:t>
            </a:r>
            <a:r>
              <a:rPr lang="en-GB" baseline="-25000" dirty="0" err="1"/>
              <a:t>i</a:t>
            </a:r>
            <a:r>
              <a:rPr lang="en-GB" dirty="0"/>
              <a:t> ∈W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svaki</a:t>
            </a:r>
            <a:r>
              <a:rPr lang="en-GB" dirty="0"/>
              <a:t> element m</a:t>
            </a:r>
            <a:r>
              <a:rPr lang="en-GB" baseline="-25000" dirty="0"/>
              <a:t>i</a:t>
            </a:r>
            <a:r>
              <a:rPr lang="en-GB" dirty="0"/>
              <a:t> ∈M </a:t>
            </a:r>
            <a:r>
              <a:rPr lang="en-GB" dirty="0" err="1"/>
              <a:t>nalaze</a:t>
            </a:r>
            <a:r>
              <a:rPr lang="en-GB" dirty="0"/>
              <a:t> u </a:t>
            </a:r>
            <a:r>
              <a:rPr lang="en-GB" dirty="0" err="1"/>
              <a:t>točno</a:t>
            </a:r>
            <a:r>
              <a:rPr lang="en-GB" dirty="0"/>
              <a:t> </a:t>
            </a:r>
            <a:r>
              <a:rPr lang="en-GB" dirty="0" err="1"/>
              <a:t>jednom</a:t>
            </a:r>
            <a:r>
              <a:rPr lang="en-GB" dirty="0"/>
              <a:t> </a:t>
            </a:r>
            <a:r>
              <a:rPr lang="en-GB" dirty="0" err="1"/>
              <a:t>uređenom</a:t>
            </a:r>
            <a:r>
              <a:rPr lang="en-GB" dirty="0"/>
              <a:t> </a:t>
            </a:r>
            <a:r>
              <a:rPr lang="en-GB" dirty="0" err="1"/>
              <a:t>paru</a:t>
            </a:r>
            <a:r>
              <a:rPr lang="en-GB" dirty="0"/>
              <a:t> </a:t>
            </a:r>
            <a:r>
              <a:rPr lang="en-GB" dirty="0" err="1"/>
              <a:t>skupa</a:t>
            </a:r>
            <a:r>
              <a:rPr lang="en-GB" dirty="0"/>
              <a:t> S. </a:t>
            </a:r>
          </a:p>
          <a:p>
            <a:r>
              <a:rPr lang="en-GB" u="sng" dirty="0" err="1"/>
              <a:t>Definicija</a:t>
            </a:r>
            <a:r>
              <a:rPr lang="en-GB" u="sng" dirty="0"/>
              <a:t> 2: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žena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muškarac</a:t>
            </a:r>
            <a:r>
              <a:rPr lang="en-GB" dirty="0"/>
              <a:t> </a:t>
            </a:r>
            <a:r>
              <a:rPr lang="en-GB" dirty="0" err="1"/>
              <a:t>nisu</a:t>
            </a:r>
            <a:r>
              <a:rPr lang="en-GB" dirty="0"/>
              <a:t> u </a:t>
            </a:r>
            <a:r>
              <a:rPr lang="en-GB" dirty="0" err="1"/>
              <a:t>paru</a:t>
            </a:r>
            <a:r>
              <a:rPr lang="en-GB" dirty="0"/>
              <a:t>, a </a:t>
            </a:r>
            <a:r>
              <a:rPr lang="en-GB" dirty="0" err="1"/>
              <a:t>oboje</a:t>
            </a:r>
            <a:r>
              <a:rPr lang="en-GB" dirty="0"/>
              <a:t> </a:t>
            </a:r>
            <a:r>
              <a:rPr lang="en-GB" dirty="0" err="1"/>
              <a:t>preferiraju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drugo</a:t>
            </a:r>
            <a:r>
              <a:rPr lang="en-GB" dirty="0"/>
              <a:t>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err="1"/>
              <a:t>nego</a:t>
            </a:r>
            <a:r>
              <a:rPr lang="en-GB" dirty="0"/>
              <a:t> </a:t>
            </a:r>
            <a:r>
              <a:rPr lang="en-GB" dirty="0" err="1"/>
              <a:t>trenutnog</a:t>
            </a:r>
            <a:r>
              <a:rPr lang="en-GB" dirty="0"/>
              <a:t> </a:t>
            </a:r>
            <a:r>
              <a:rPr lang="en-GB" dirty="0" err="1"/>
              <a:t>partnera</a:t>
            </a:r>
            <a:r>
              <a:rPr lang="en-GB" dirty="0"/>
              <a:t>, </a:t>
            </a:r>
            <a:r>
              <a:rPr lang="en-GB" dirty="0" err="1"/>
              <a:t>tada</a:t>
            </a:r>
            <a:r>
              <a:rPr lang="en-GB" dirty="0"/>
              <a:t> </a:t>
            </a:r>
            <a:r>
              <a:rPr lang="en-GB" dirty="0" err="1"/>
              <a:t>oni</a:t>
            </a:r>
            <a:r>
              <a:rPr lang="en-GB" dirty="0"/>
              <a:t> </a:t>
            </a:r>
            <a:r>
              <a:rPr lang="en-GB" dirty="0" err="1"/>
              <a:t>čine</a:t>
            </a:r>
            <a:r>
              <a:rPr lang="en-GB" dirty="0"/>
              <a:t> </a:t>
            </a:r>
            <a:r>
              <a:rPr lang="en-GB" b="1" dirty="0" err="1"/>
              <a:t>blokirajući</a:t>
            </a:r>
            <a:r>
              <a:rPr lang="en-GB" b="1" dirty="0"/>
              <a:t> par</a:t>
            </a:r>
            <a:r>
              <a:rPr lang="en-GB" dirty="0"/>
              <a:t>, </a:t>
            </a:r>
            <a:r>
              <a:rPr lang="en-GB" dirty="0" err="1"/>
              <a:t>tj</a:t>
            </a:r>
            <a:r>
              <a:rPr lang="en-GB" dirty="0"/>
              <a:t>. </a:t>
            </a:r>
            <a:r>
              <a:rPr lang="en-GB" b="1" dirty="0" err="1"/>
              <a:t>nestabilnost</a:t>
            </a:r>
            <a:r>
              <a:rPr lang="en-GB" dirty="0"/>
              <a:t>. </a:t>
            </a:r>
          </a:p>
          <a:p>
            <a:r>
              <a:rPr lang="en-GB" dirty="0" err="1"/>
              <a:t>Neka</a:t>
            </a:r>
            <a:r>
              <a:rPr lang="en-GB" dirty="0"/>
              <a:t> je S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sparivanje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sadrži</a:t>
            </a:r>
            <a:r>
              <a:rPr lang="en-GB" dirty="0"/>
              <a:t> </a:t>
            </a:r>
            <a:r>
              <a:rPr lang="en-GB" dirty="0" err="1"/>
              <a:t>parove</a:t>
            </a:r>
            <a:r>
              <a:rPr lang="en-GB" dirty="0"/>
              <a:t> (w</a:t>
            </a:r>
            <a:r>
              <a:rPr lang="en-GB" baseline="-25000" dirty="0"/>
              <a:t>1</a:t>
            </a:r>
            <a:r>
              <a:rPr lang="en-GB" dirty="0"/>
              <a:t>, m</a:t>
            </a:r>
            <a:r>
              <a:rPr lang="en-GB" baseline="-25000" dirty="0"/>
              <a:t>1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(w</a:t>
            </a:r>
            <a:r>
              <a:rPr lang="en-GB" baseline="-25000" dirty="0"/>
              <a:t>2</a:t>
            </a:r>
            <a:r>
              <a:rPr lang="en-GB" dirty="0"/>
              <a:t>, m</a:t>
            </a:r>
            <a:r>
              <a:rPr lang="en-GB" baseline="-25000" dirty="0"/>
              <a:t>2</a:t>
            </a:r>
            <a:r>
              <a:rPr lang="en-GB" dirty="0"/>
              <a:t>). </a:t>
            </a:r>
            <a:r>
              <a:rPr lang="en-GB" dirty="0" err="1"/>
              <a:t>Pretpostavimo</a:t>
            </a:r>
            <a:r>
              <a:rPr lang="en-GB" dirty="0"/>
              <a:t> da </a:t>
            </a:r>
            <a:r>
              <a:rPr lang="en-GB" dirty="0" err="1"/>
              <a:t>žena</a:t>
            </a:r>
            <a:r>
              <a:rPr lang="en-GB" dirty="0"/>
              <a:t> w</a:t>
            </a:r>
            <a:r>
              <a:rPr lang="en-GB" baseline="-25000" dirty="0"/>
              <a:t>1</a:t>
            </a:r>
            <a:r>
              <a:rPr lang="en-GB" dirty="0"/>
              <a:t> </a:t>
            </a:r>
            <a:r>
              <a:rPr lang="en-GB" dirty="0" err="1"/>
              <a:t>preferira</a:t>
            </a:r>
            <a:r>
              <a:rPr lang="en-GB" dirty="0"/>
              <a:t> m</a:t>
            </a:r>
            <a:r>
              <a:rPr lang="en-GB" baseline="-25000" dirty="0"/>
              <a:t>2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m</a:t>
            </a:r>
            <a:r>
              <a:rPr lang="en-GB" baseline="-25000" dirty="0"/>
              <a:t>1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</a:t>
            </a:r>
            <a:r>
              <a:rPr lang="en-GB" baseline="-25000" dirty="0"/>
              <a:t>2 </a:t>
            </a:r>
            <a:r>
              <a:rPr lang="en-GB" dirty="0" err="1"/>
              <a:t>preferira</a:t>
            </a:r>
            <a:r>
              <a:rPr lang="en-GB" dirty="0"/>
              <a:t> w</a:t>
            </a:r>
            <a:r>
              <a:rPr lang="en-GB" baseline="-25000" dirty="0"/>
              <a:t>1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w</a:t>
            </a:r>
            <a:r>
              <a:rPr lang="en-GB" baseline="-25000" dirty="0"/>
              <a:t>2</a:t>
            </a:r>
            <a:r>
              <a:rPr lang="en-GB" dirty="0"/>
              <a:t>. Tada bi (w</a:t>
            </a:r>
            <a:r>
              <a:rPr lang="en-GB" baseline="-25000" dirty="0"/>
              <a:t>1</a:t>
            </a:r>
            <a:r>
              <a:rPr lang="en-GB" dirty="0"/>
              <a:t>, m</a:t>
            </a:r>
            <a:r>
              <a:rPr lang="en-GB" baseline="-25000" dirty="0"/>
              <a:t>2</a:t>
            </a:r>
            <a:r>
              <a:rPr lang="en-GB" dirty="0"/>
              <a:t>) </a:t>
            </a:r>
            <a:r>
              <a:rPr lang="en-GB" dirty="0" err="1"/>
              <a:t>činili</a:t>
            </a:r>
            <a:r>
              <a:rPr lang="en-GB" dirty="0"/>
              <a:t> </a:t>
            </a:r>
            <a:r>
              <a:rPr lang="en-GB" dirty="0" err="1"/>
              <a:t>nestabilnost</a:t>
            </a:r>
            <a:r>
              <a:rPr lang="en-GB" dirty="0"/>
              <a:t>, </a:t>
            </a:r>
            <a:r>
              <a:rPr lang="en-GB" dirty="0" err="1"/>
              <a:t>odnosno</a:t>
            </a:r>
            <a:r>
              <a:rPr lang="en-GB" dirty="0"/>
              <a:t> </a:t>
            </a:r>
            <a:r>
              <a:rPr lang="en-GB" dirty="0" err="1"/>
              <a:t>htjeli</a:t>
            </a:r>
            <a:r>
              <a:rPr lang="en-GB" dirty="0"/>
              <a:t> bi </a:t>
            </a:r>
            <a:r>
              <a:rPr lang="en-GB" dirty="0" err="1"/>
              <a:t>prekinuti</a:t>
            </a:r>
            <a:r>
              <a:rPr lang="en-GB" dirty="0"/>
              <a:t> </a:t>
            </a:r>
            <a:r>
              <a:rPr lang="en-GB" dirty="0" err="1"/>
              <a:t>zaruke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trenutnim</a:t>
            </a:r>
            <a:r>
              <a:rPr lang="en-GB" dirty="0"/>
              <a:t> </a:t>
            </a:r>
            <a:r>
              <a:rPr lang="en-GB" dirty="0" err="1"/>
              <a:t>partnerima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bi </a:t>
            </a:r>
            <a:r>
              <a:rPr lang="en-GB" dirty="0" err="1"/>
              <a:t>mogli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u </a:t>
            </a:r>
            <a:r>
              <a:rPr lang="en-GB" dirty="0" err="1"/>
              <a:t>paru</a:t>
            </a:r>
            <a:r>
              <a:rPr lang="en-GB" dirty="0"/>
              <a:t>. </a:t>
            </a:r>
          </a:p>
          <a:p>
            <a:r>
              <a:rPr lang="en-GB" u="sng" dirty="0" err="1"/>
              <a:t>Definicija</a:t>
            </a:r>
            <a:r>
              <a:rPr lang="en-GB" u="sng" dirty="0"/>
              <a:t> 3: </a:t>
            </a:r>
            <a:r>
              <a:rPr lang="hr-HR" b="1" dirty="0" smtClean="0"/>
              <a:t>Stabilno</a:t>
            </a:r>
            <a:r>
              <a:rPr lang="en-GB" b="1" dirty="0" smtClean="0"/>
              <a:t> </a:t>
            </a:r>
            <a:r>
              <a:rPr lang="en-GB" b="1" dirty="0" err="1"/>
              <a:t>sparivanje</a:t>
            </a:r>
            <a:r>
              <a:rPr lang="en-GB" b="1" dirty="0"/>
              <a:t> </a:t>
            </a:r>
            <a:r>
              <a:rPr lang="en-GB" dirty="0"/>
              <a:t>je </a:t>
            </a:r>
            <a:r>
              <a:rPr lang="en-GB" dirty="0" err="1"/>
              <a:t>sparivanje</a:t>
            </a:r>
            <a:r>
              <a:rPr lang="en-GB" dirty="0"/>
              <a:t> bez </a:t>
            </a:r>
            <a:r>
              <a:rPr lang="en-GB" dirty="0" err="1"/>
              <a:t>nestabilnosti</a:t>
            </a:r>
            <a:r>
              <a:rPr lang="en-GB" dirty="0"/>
              <a:t>.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nestabilnost</a:t>
            </a:r>
            <a:r>
              <a:rPr lang="en-GB" dirty="0"/>
              <a:t>, </a:t>
            </a:r>
            <a:r>
              <a:rPr lang="en-GB" dirty="0" err="1"/>
              <a:t>tada</a:t>
            </a:r>
            <a:r>
              <a:rPr lang="en-GB" dirty="0"/>
              <a:t> je to </a:t>
            </a:r>
            <a:r>
              <a:rPr lang="en-GB" dirty="0" err="1"/>
              <a:t>sparivanje</a:t>
            </a:r>
            <a:r>
              <a:rPr lang="en-GB" dirty="0"/>
              <a:t> </a:t>
            </a:r>
            <a:r>
              <a:rPr lang="en-GB" b="1" dirty="0" err="1"/>
              <a:t>nestabilno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95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Gale – Shapley </a:t>
            </a:r>
            <a:r>
              <a:rPr lang="en-GB" dirty="0" err="1" smtClean="0"/>
              <a:t>algoritam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450319"/>
            <a:ext cx="11029615" cy="2136671"/>
          </a:xfrm>
        </p:spPr>
        <p:txBody>
          <a:bodyPr/>
          <a:lstStyle/>
          <a:p>
            <a:r>
              <a:rPr lang="en-GB" dirty="0" err="1"/>
              <a:t>Uvijek</a:t>
            </a:r>
            <a:r>
              <a:rPr lang="en-GB" dirty="0"/>
              <a:t>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stabilno</a:t>
            </a:r>
            <a:r>
              <a:rPr lang="en-GB" dirty="0"/>
              <a:t> </a:t>
            </a:r>
            <a:r>
              <a:rPr lang="en-GB" dirty="0" err="1"/>
              <a:t>sparivanje</a:t>
            </a:r>
            <a:r>
              <a:rPr lang="en-GB" dirty="0"/>
              <a:t> </a:t>
            </a:r>
            <a:r>
              <a:rPr lang="en-GB" dirty="0" err="1"/>
              <a:t>neovisno</a:t>
            </a:r>
            <a:r>
              <a:rPr lang="en-GB" dirty="0"/>
              <a:t> o rang-</a:t>
            </a:r>
            <a:r>
              <a:rPr lang="en-GB" dirty="0" err="1"/>
              <a:t>listi</a:t>
            </a:r>
            <a:r>
              <a:rPr lang="en-GB" dirty="0"/>
              <a:t> </a:t>
            </a:r>
            <a:r>
              <a:rPr lang="en-GB" dirty="0" err="1"/>
              <a:t>pojedine</a:t>
            </a:r>
            <a:r>
              <a:rPr lang="en-GB" dirty="0"/>
              <a:t> </a:t>
            </a:r>
            <a:r>
              <a:rPr lang="en-GB" dirty="0" err="1"/>
              <a:t>žene</a:t>
            </a:r>
            <a:r>
              <a:rPr lang="en-GB" dirty="0"/>
              <a:t> </a:t>
            </a:r>
            <a:r>
              <a:rPr lang="en-GB" dirty="0" err="1"/>
              <a:t>odnosno</a:t>
            </a:r>
            <a:r>
              <a:rPr lang="en-GB" dirty="0"/>
              <a:t> </a:t>
            </a:r>
            <a:r>
              <a:rPr lang="en-GB" dirty="0" err="1" smtClean="0"/>
              <a:t>muškarca</a:t>
            </a:r>
            <a:r>
              <a:rPr lang="hr-HR" dirty="0" smtClean="0"/>
              <a:t> 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		=&gt;	</a:t>
            </a:r>
            <a:r>
              <a:rPr lang="en-GB" b="1" dirty="0" smtClean="0"/>
              <a:t>Gale </a:t>
            </a:r>
            <a:r>
              <a:rPr lang="en-GB" b="1" dirty="0"/>
              <a:t>– Shapley </a:t>
            </a:r>
            <a:r>
              <a:rPr lang="en-GB" b="1" dirty="0" err="1" smtClean="0"/>
              <a:t>algoritam</a:t>
            </a:r>
            <a:endParaRPr lang="hr-HR" b="1" dirty="0" smtClean="0"/>
          </a:p>
          <a:p>
            <a:r>
              <a:rPr lang="it-IT" b="1" dirty="0"/>
              <a:t>„orijentiran prema ženama“</a:t>
            </a:r>
            <a:r>
              <a:rPr lang="it-IT" dirty="0"/>
              <a:t> i „orijentiran prema </a:t>
            </a:r>
            <a:r>
              <a:rPr lang="it-IT" dirty="0" smtClean="0"/>
              <a:t>muškarcima“</a:t>
            </a:r>
            <a:endParaRPr lang="hr-HR" dirty="0"/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869430" y="4077326"/>
            <a:ext cx="5733557" cy="1244027"/>
            <a:chOff x="869430" y="4077326"/>
            <a:chExt cx="5733557" cy="1244027"/>
          </a:xfrm>
        </p:grpSpPr>
        <p:sp>
          <p:nvSpPr>
            <p:cNvPr id="4" name="TextBox 3"/>
            <p:cNvSpPr txBox="1"/>
            <p:nvPr/>
          </p:nvSpPr>
          <p:spPr>
            <a:xfrm>
              <a:off x="869430" y="4675022"/>
              <a:ext cx="5733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/>
                <a:t>žene biraju muškarce, redom sa svoje rang-liste preferencija</a:t>
              </a:r>
            </a:p>
            <a:p>
              <a:endParaRPr lang="en-GB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708879" y="4077326"/>
              <a:ext cx="0" cy="5077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1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pseudokod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82" y="1733884"/>
            <a:ext cx="11029615" cy="928911"/>
          </a:xfrm>
        </p:spPr>
        <p:txBody>
          <a:bodyPr/>
          <a:lstStyle/>
          <a:p>
            <a:r>
              <a:rPr lang="pl-PL" dirty="0"/>
              <a:t>Svaka osoba je ili „slobodna“ ili „zaručena</a:t>
            </a:r>
            <a:r>
              <a:rPr lang="pl-PL" dirty="0" smtClean="0"/>
              <a:t>“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91922" y="2473378"/>
            <a:ext cx="7629993" cy="3864952"/>
            <a:chOff x="0" y="0"/>
            <a:chExt cx="4897120" cy="2276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897120" cy="2165985"/>
            </a:xfrm>
            <a:prstGeom prst="rect">
              <a:avLst/>
            </a:prstGeom>
          </p:spPr>
        </p:pic>
        <p:sp>
          <p:nvSpPr>
            <p:cNvPr id="6" name="Text Box 2"/>
            <p:cNvSpPr txBox="1"/>
            <p:nvPr/>
          </p:nvSpPr>
          <p:spPr>
            <a:xfrm>
              <a:off x="0" y="2178685"/>
              <a:ext cx="4897120" cy="9811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hr-HR" sz="900" i="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Slika 1: </a:t>
              </a:r>
              <a:r>
                <a:rPr lang="hr-HR" sz="900" i="0" dirty="0" smtClean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Pseudokod, </a:t>
              </a:r>
              <a:r>
                <a:rPr lang="en-GB" sz="900" i="1" dirty="0" smtClean="0">
                  <a:solidFill>
                    <a:srgbClr val="44546A"/>
                  </a:solidFill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T</a:t>
              </a:r>
              <a:r>
                <a:rPr lang="en-GB" sz="900" i="1" dirty="0">
                  <a:solidFill>
                    <a:srgbClr val="44546A"/>
                  </a:solidFill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. H. </a:t>
              </a:r>
              <a:r>
                <a:rPr lang="en-GB" sz="900" i="1" dirty="0" err="1">
                  <a:solidFill>
                    <a:srgbClr val="44546A"/>
                  </a:solidFill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Cormen</a:t>
              </a:r>
              <a:r>
                <a:rPr lang="en-GB" sz="900" i="1" dirty="0">
                  <a:solidFill>
                    <a:srgbClr val="44546A"/>
                  </a:solidFill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, C. E. </a:t>
              </a:r>
              <a:r>
                <a:rPr lang="en-GB" sz="900" i="1" dirty="0" err="1">
                  <a:solidFill>
                    <a:srgbClr val="44546A"/>
                  </a:solidFill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Leiserson</a:t>
              </a:r>
              <a:r>
                <a:rPr lang="en-GB" sz="900" i="1" dirty="0">
                  <a:solidFill>
                    <a:srgbClr val="44546A"/>
                  </a:solidFill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, R. L. </a:t>
              </a:r>
              <a:r>
                <a:rPr lang="en-GB" sz="900" i="1" dirty="0" err="1">
                  <a:solidFill>
                    <a:srgbClr val="44546A"/>
                  </a:solidFill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Rivest</a:t>
              </a:r>
              <a:r>
                <a:rPr lang="en-GB" sz="900" i="1" dirty="0">
                  <a:solidFill>
                    <a:srgbClr val="44546A"/>
                  </a:solidFill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rPr>
                <a:t>, C. Stein, Introduction to Algorithms, Fourth edition, MIT Press, 2022.</a:t>
              </a:r>
              <a:endParaRPr lang="en-GB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22099" y="2387168"/>
            <a:ext cx="7188709" cy="939886"/>
            <a:chOff x="4422099" y="2387168"/>
            <a:chExt cx="7188709" cy="939886"/>
          </a:xfrm>
        </p:grpSpPr>
        <p:sp>
          <p:nvSpPr>
            <p:cNvPr id="7" name="TextBox 6"/>
            <p:cNvSpPr txBox="1"/>
            <p:nvPr/>
          </p:nvSpPr>
          <p:spPr>
            <a:xfrm>
              <a:off x="7075357" y="2680723"/>
              <a:ext cx="4535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Osobe</a:t>
              </a:r>
              <a:r>
                <a:rPr lang="en-GB" dirty="0"/>
                <a:t> </a:t>
              </a:r>
              <a:r>
                <a:rPr lang="en-GB" dirty="0" err="1"/>
                <a:t>postaju</a:t>
              </a:r>
              <a:r>
                <a:rPr lang="en-GB" dirty="0"/>
                <a:t> </a:t>
              </a:r>
              <a:r>
                <a:rPr lang="en-GB" dirty="0" err="1"/>
                <a:t>zaručene</a:t>
              </a:r>
              <a:r>
                <a:rPr lang="en-GB" dirty="0"/>
                <a:t> </a:t>
              </a:r>
              <a:r>
                <a:rPr lang="en-GB" dirty="0" err="1"/>
                <a:t>kada</a:t>
              </a:r>
              <a:r>
                <a:rPr lang="en-GB" dirty="0"/>
                <a:t> </a:t>
              </a:r>
              <a:r>
                <a:rPr lang="en-GB" dirty="0" err="1"/>
                <a:t>slobodna</a:t>
              </a:r>
              <a:r>
                <a:rPr lang="en-GB" dirty="0"/>
                <a:t> </a:t>
              </a:r>
              <a:r>
                <a:rPr lang="en-GB" dirty="0" err="1"/>
                <a:t>žena</a:t>
              </a:r>
              <a:r>
                <a:rPr lang="en-GB" dirty="0"/>
                <a:t> </a:t>
              </a:r>
              <a:r>
                <a:rPr lang="en-GB" dirty="0" err="1"/>
                <a:t>zaprosi</a:t>
              </a:r>
              <a:r>
                <a:rPr lang="en-GB" dirty="0"/>
                <a:t> </a:t>
              </a:r>
              <a:r>
                <a:rPr lang="en-GB" dirty="0" err="1" smtClean="0"/>
                <a:t>muškarca</a:t>
              </a:r>
              <a:r>
                <a:rPr lang="en-GB" dirty="0" smtClean="0"/>
                <a:t> </a:t>
              </a:r>
              <a:r>
                <a:rPr lang="en-GB" dirty="0" err="1"/>
                <a:t>te</a:t>
              </a:r>
              <a:r>
                <a:rPr lang="en-GB" dirty="0"/>
                <a:t> </a:t>
              </a:r>
              <a:r>
                <a:rPr lang="en-GB" dirty="0" err="1"/>
                <a:t>oni</a:t>
              </a:r>
              <a:r>
                <a:rPr lang="en-GB" dirty="0"/>
                <a:t> </a:t>
              </a:r>
              <a:r>
                <a:rPr lang="en-GB" dirty="0" err="1"/>
                <a:t>postaju</a:t>
              </a:r>
              <a:r>
                <a:rPr lang="en-GB" dirty="0"/>
                <a:t> </a:t>
              </a:r>
              <a:r>
                <a:rPr lang="en-GB" dirty="0" smtClean="0"/>
                <a:t>par</a:t>
              </a:r>
              <a:r>
                <a:rPr lang="hr-HR" dirty="0" smtClean="0"/>
                <a:t>.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75357" y="2387168"/>
              <a:ext cx="2367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S</a:t>
              </a:r>
              <a:r>
                <a:rPr lang="en-GB" dirty="0" err="1" smtClean="0"/>
                <a:t>ve</a:t>
              </a:r>
              <a:r>
                <a:rPr lang="en-GB" dirty="0" smtClean="0"/>
                <a:t> </a:t>
              </a:r>
              <a:r>
                <a:rPr lang="en-GB" dirty="0" err="1"/>
                <a:t>osobe</a:t>
              </a:r>
              <a:r>
                <a:rPr lang="en-GB" dirty="0"/>
                <a:t> </a:t>
              </a:r>
              <a:r>
                <a:rPr lang="en-GB" dirty="0" err="1"/>
                <a:t>su</a:t>
              </a:r>
              <a:r>
                <a:rPr lang="en-GB" dirty="0"/>
                <a:t> </a:t>
              </a:r>
              <a:r>
                <a:rPr lang="en-GB" dirty="0" err="1" smtClean="0"/>
                <a:t>slobodne</a:t>
              </a:r>
              <a:r>
                <a:rPr lang="hr-HR" dirty="0" smtClean="0"/>
                <a:t>.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422099" y="2571834"/>
              <a:ext cx="2518347" cy="5611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177495" y="3872438"/>
            <a:ext cx="5909574" cy="646331"/>
            <a:chOff x="6177495" y="3872438"/>
            <a:chExt cx="5909574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970426" y="3872438"/>
              <a:ext cx="5116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Kada</a:t>
              </a:r>
              <a:r>
                <a:rPr lang="en-GB" dirty="0"/>
                <a:t> je </a:t>
              </a:r>
              <a:r>
                <a:rPr lang="en-GB" dirty="0" err="1"/>
                <a:t>muškarac</a:t>
              </a:r>
              <a:r>
                <a:rPr lang="en-GB" dirty="0"/>
                <a:t> </a:t>
              </a:r>
              <a:r>
                <a:rPr lang="en-GB" dirty="0" err="1"/>
                <a:t>prvi</a:t>
              </a:r>
              <a:r>
                <a:rPr lang="en-GB" dirty="0"/>
                <a:t> put </a:t>
              </a:r>
              <a:r>
                <a:rPr lang="en-GB" dirty="0" err="1"/>
                <a:t>zaručen</a:t>
              </a:r>
              <a:r>
                <a:rPr lang="en-GB" dirty="0"/>
                <a:t>, on </a:t>
              </a:r>
              <a:r>
                <a:rPr lang="en-GB" dirty="0" err="1"/>
                <a:t>ostaje</a:t>
              </a:r>
              <a:r>
                <a:rPr lang="en-GB" dirty="0"/>
                <a:t> </a:t>
              </a:r>
              <a:r>
                <a:rPr lang="en-GB" dirty="0" err="1"/>
                <a:t>zaručen</a:t>
              </a:r>
              <a:r>
                <a:rPr lang="en-GB" dirty="0"/>
                <a:t> do </a:t>
              </a:r>
              <a:r>
                <a:rPr lang="en-GB" dirty="0" err="1"/>
                <a:t>kraja</a:t>
              </a:r>
              <a:r>
                <a:rPr lang="en-GB" dirty="0"/>
                <a:t> </a:t>
              </a:r>
              <a:r>
                <a:rPr lang="en-GB" dirty="0" err="1"/>
                <a:t>algoritma</a:t>
              </a:r>
              <a:r>
                <a:rPr lang="en-GB" dirty="0"/>
                <a:t>, </a:t>
              </a:r>
              <a:r>
                <a:rPr lang="en-GB" dirty="0" err="1"/>
                <a:t>iako</a:t>
              </a:r>
              <a:r>
                <a:rPr lang="en-GB" dirty="0"/>
                <a:t> ne </a:t>
              </a:r>
              <a:r>
                <a:rPr lang="en-GB" dirty="0" err="1"/>
                <a:t>nužno</a:t>
              </a:r>
              <a:r>
                <a:rPr lang="en-GB" dirty="0"/>
                <a:t> </a:t>
              </a:r>
              <a:r>
                <a:rPr lang="en-GB" dirty="0" err="1"/>
                <a:t>za</a:t>
              </a:r>
              <a:r>
                <a:rPr lang="en-GB" dirty="0"/>
                <a:t> </a:t>
              </a:r>
              <a:r>
                <a:rPr lang="en-GB" dirty="0" err="1"/>
                <a:t>istu</a:t>
              </a:r>
              <a:r>
                <a:rPr lang="en-GB" dirty="0"/>
                <a:t> </a:t>
              </a:r>
              <a:r>
                <a:rPr lang="en-GB" dirty="0" err="1"/>
                <a:t>ženu</a:t>
              </a:r>
              <a:r>
                <a:rPr lang="en-GB" dirty="0"/>
                <a:t>. 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177495" y="4032928"/>
              <a:ext cx="762951" cy="1626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462397" y="4699998"/>
            <a:ext cx="5663010" cy="1200329"/>
            <a:chOff x="6454040" y="4669922"/>
            <a:chExt cx="5663010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6685614" y="4669922"/>
              <a:ext cx="54314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Ako</a:t>
              </a:r>
              <a:r>
                <a:rPr lang="en-GB" dirty="0"/>
                <a:t> </a:t>
              </a:r>
              <a:r>
                <a:rPr lang="en-GB" dirty="0" err="1"/>
                <a:t>zaručenog</a:t>
              </a:r>
              <a:r>
                <a:rPr lang="en-GB" dirty="0"/>
                <a:t> </a:t>
              </a:r>
              <a:r>
                <a:rPr lang="en-GB" dirty="0" err="1"/>
                <a:t>muškarca</a:t>
              </a:r>
              <a:r>
                <a:rPr lang="en-GB" dirty="0"/>
                <a:t> </a:t>
              </a:r>
              <a:r>
                <a:rPr lang="en-GB" dirty="0" err="1"/>
                <a:t>zaprosi</a:t>
              </a:r>
              <a:r>
                <a:rPr lang="en-GB" dirty="0"/>
                <a:t> </a:t>
              </a:r>
              <a:r>
                <a:rPr lang="en-GB" dirty="0" err="1"/>
                <a:t>žena</a:t>
              </a:r>
              <a:r>
                <a:rPr lang="en-GB" dirty="0"/>
                <a:t> </a:t>
              </a:r>
              <a:r>
                <a:rPr lang="en-GB" dirty="0" err="1"/>
                <a:t>koju</a:t>
              </a:r>
              <a:r>
                <a:rPr lang="en-GB" dirty="0"/>
                <a:t> </a:t>
              </a:r>
              <a:r>
                <a:rPr lang="en-GB" dirty="0" err="1"/>
                <a:t>preferira</a:t>
              </a:r>
              <a:r>
                <a:rPr lang="en-GB" dirty="0"/>
                <a:t> </a:t>
              </a:r>
              <a:r>
                <a:rPr lang="en-GB" dirty="0" err="1"/>
                <a:t>više</a:t>
              </a:r>
              <a:r>
                <a:rPr lang="en-GB" dirty="0"/>
                <a:t> </a:t>
              </a:r>
              <a:r>
                <a:rPr lang="en-GB" dirty="0" err="1"/>
                <a:t>nego</a:t>
              </a:r>
              <a:r>
                <a:rPr lang="en-GB" dirty="0"/>
                <a:t> </a:t>
              </a:r>
              <a:r>
                <a:rPr lang="en-GB" dirty="0" err="1"/>
                <a:t>ženu</a:t>
              </a:r>
              <a:r>
                <a:rPr lang="en-GB" dirty="0"/>
                <a:t> s </a:t>
              </a:r>
              <a:r>
                <a:rPr lang="en-GB" dirty="0" err="1"/>
                <a:t>kojom</a:t>
              </a:r>
              <a:r>
                <a:rPr lang="en-GB" dirty="0"/>
                <a:t> je </a:t>
              </a:r>
              <a:r>
                <a:rPr lang="en-GB" dirty="0" err="1"/>
                <a:t>trenutno</a:t>
              </a:r>
              <a:r>
                <a:rPr lang="en-GB" dirty="0"/>
                <a:t> u </a:t>
              </a:r>
              <a:r>
                <a:rPr lang="en-GB" dirty="0" err="1"/>
                <a:t>paru</a:t>
              </a:r>
              <a:r>
                <a:rPr lang="en-GB" dirty="0"/>
                <a:t>, </a:t>
              </a:r>
              <a:r>
                <a:rPr lang="en-GB" dirty="0" err="1"/>
                <a:t>tada</a:t>
              </a:r>
              <a:r>
                <a:rPr lang="en-GB" dirty="0"/>
                <a:t> </a:t>
              </a:r>
              <a:r>
                <a:rPr lang="en-GB" dirty="0" err="1"/>
                <a:t>raskida</a:t>
              </a:r>
              <a:r>
                <a:rPr lang="en-GB" dirty="0"/>
                <a:t> </a:t>
              </a:r>
              <a:r>
                <a:rPr lang="en-GB" dirty="0" err="1"/>
                <a:t>zaruke</a:t>
              </a:r>
              <a:r>
                <a:rPr lang="en-GB" dirty="0"/>
                <a:t>, </a:t>
              </a:r>
              <a:r>
                <a:rPr lang="en-GB" dirty="0" err="1"/>
                <a:t>žena</a:t>
              </a:r>
              <a:r>
                <a:rPr lang="en-GB" dirty="0"/>
                <a:t> s </a:t>
              </a:r>
              <a:r>
                <a:rPr lang="en-GB" dirty="0" err="1"/>
                <a:t>kojom</a:t>
              </a:r>
              <a:r>
                <a:rPr lang="en-GB" dirty="0"/>
                <a:t> je bio </a:t>
              </a:r>
              <a:r>
                <a:rPr lang="en-GB" dirty="0" err="1"/>
                <a:t>zaručen</a:t>
              </a:r>
              <a:r>
                <a:rPr lang="en-GB" dirty="0"/>
                <a:t> </a:t>
              </a:r>
              <a:r>
                <a:rPr lang="en-GB" dirty="0" err="1"/>
                <a:t>postaje</a:t>
              </a:r>
              <a:r>
                <a:rPr lang="en-GB" dirty="0"/>
                <a:t> </a:t>
              </a:r>
              <a:r>
                <a:rPr lang="en-GB" dirty="0" err="1"/>
                <a:t>ponovo</a:t>
              </a:r>
              <a:r>
                <a:rPr lang="en-GB" dirty="0"/>
                <a:t> </a:t>
              </a:r>
              <a:r>
                <a:rPr lang="en-GB" dirty="0" err="1"/>
                <a:t>slobodna</a:t>
              </a:r>
              <a:r>
                <a:rPr lang="en-GB" dirty="0"/>
                <a:t>, a </a:t>
              </a:r>
              <a:r>
                <a:rPr lang="en-GB" dirty="0" err="1"/>
                <a:t>muškarac</a:t>
              </a:r>
              <a:r>
                <a:rPr lang="en-GB" dirty="0"/>
                <a:t> </a:t>
              </a:r>
              <a:r>
                <a:rPr lang="en-GB" dirty="0" err="1"/>
                <a:t>ulazi</a:t>
              </a:r>
              <a:r>
                <a:rPr lang="en-GB" dirty="0"/>
                <a:t> u par s </a:t>
              </a:r>
              <a:r>
                <a:rPr lang="en-GB" dirty="0" err="1"/>
                <a:t>novom</a:t>
              </a:r>
              <a:r>
                <a:rPr lang="en-GB" dirty="0"/>
                <a:t> </a:t>
              </a:r>
              <a:r>
                <a:rPr lang="en-GB" dirty="0" err="1" smtClean="0"/>
                <a:t>ženom</a:t>
              </a:r>
              <a:r>
                <a:rPr lang="hr-HR" dirty="0" smtClean="0"/>
                <a:t>.</a:t>
              </a:r>
              <a:endParaRPr lang="en-GB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454040" y="4812625"/>
              <a:ext cx="231574" cy="2582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89236" y="5264920"/>
            <a:ext cx="6812954" cy="646331"/>
            <a:chOff x="5089236" y="5264920"/>
            <a:chExt cx="6812954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6685614" y="5264920"/>
              <a:ext cx="5216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Inače, ako </a:t>
              </a:r>
              <a:r>
                <a:rPr lang="pl-PL" dirty="0" smtClean="0"/>
                <a:t>tu </a:t>
              </a:r>
              <a:r>
                <a:rPr lang="pl-PL" dirty="0"/>
                <a:t>ženu preferira manje nad trenutnom, novu odbija i ostaje u paru s trenutnom. 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089236" y="5440218"/>
              <a:ext cx="1596378" cy="14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075357" y="2088051"/>
            <a:ext cx="4670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Svaka</a:t>
            </a:r>
            <a:r>
              <a:rPr lang="en-GB" dirty="0"/>
              <a:t> </a:t>
            </a:r>
            <a:r>
              <a:rPr lang="en-GB" dirty="0" err="1"/>
              <a:t>žena</a:t>
            </a:r>
            <a:r>
              <a:rPr lang="en-GB" dirty="0"/>
              <a:t> </a:t>
            </a:r>
            <a:r>
              <a:rPr lang="en-GB" dirty="0" err="1"/>
              <a:t>prosi</a:t>
            </a:r>
            <a:r>
              <a:rPr lang="en-GB" dirty="0"/>
              <a:t> </a:t>
            </a:r>
            <a:r>
              <a:rPr lang="en-GB" dirty="0" err="1"/>
              <a:t>muškarce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svoje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, </a:t>
            </a:r>
            <a:r>
              <a:rPr lang="en-GB" dirty="0" err="1"/>
              <a:t>redom</a:t>
            </a:r>
            <a:r>
              <a:rPr lang="en-GB" dirty="0"/>
              <a:t>,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ne </a:t>
            </a:r>
            <a:r>
              <a:rPr lang="en-GB" dirty="0" err="1"/>
              <a:t>postane</a:t>
            </a:r>
            <a:r>
              <a:rPr lang="en-GB" dirty="0"/>
              <a:t> </a:t>
            </a:r>
            <a:r>
              <a:rPr lang="en-GB" dirty="0" err="1"/>
              <a:t>zaručena</a:t>
            </a:r>
            <a:r>
              <a:rPr lang="en-GB" dirty="0"/>
              <a:t>. </a:t>
            </a:r>
            <a:r>
              <a:rPr lang="en-GB" dirty="0" err="1"/>
              <a:t>Tek</a:t>
            </a:r>
            <a:r>
              <a:rPr lang="en-GB" dirty="0"/>
              <a:t> </a:t>
            </a:r>
            <a:r>
              <a:rPr lang="en-GB" dirty="0" err="1"/>
              <a:t>kada</a:t>
            </a:r>
            <a:r>
              <a:rPr lang="en-GB" dirty="0"/>
              <a:t>/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žena</a:t>
            </a:r>
            <a:r>
              <a:rPr lang="en-GB" dirty="0"/>
              <a:t> </a:t>
            </a:r>
            <a:r>
              <a:rPr lang="en-GB" dirty="0" err="1"/>
              <a:t>ponovno</a:t>
            </a:r>
            <a:r>
              <a:rPr lang="en-GB" dirty="0"/>
              <a:t> </a:t>
            </a:r>
            <a:r>
              <a:rPr lang="en-GB" dirty="0" err="1"/>
              <a:t>postane</a:t>
            </a:r>
            <a:r>
              <a:rPr lang="en-GB" dirty="0"/>
              <a:t> </a:t>
            </a:r>
            <a:r>
              <a:rPr lang="en-GB" dirty="0" err="1"/>
              <a:t>slobodna</a:t>
            </a:r>
            <a:r>
              <a:rPr lang="en-GB" dirty="0"/>
              <a:t>, </a:t>
            </a:r>
            <a:r>
              <a:rPr lang="en-GB" dirty="0" err="1"/>
              <a:t>nastavlja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prosidbom</a:t>
            </a:r>
            <a:r>
              <a:rPr lang="en-GB" dirty="0"/>
              <a:t> </a:t>
            </a:r>
            <a:r>
              <a:rPr lang="en-GB" dirty="0" err="1"/>
              <a:t>muškaraca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, s </a:t>
            </a:r>
            <a:r>
              <a:rPr lang="en-GB" dirty="0" err="1"/>
              <a:t>prvim</a:t>
            </a:r>
            <a:r>
              <a:rPr lang="en-GB" dirty="0"/>
              <a:t> </a:t>
            </a:r>
            <a:r>
              <a:rPr lang="en-GB" dirty="0" err="1"/>
              <a:t>idućim</a:t>
            </a:r>
            <a:r>
              <a:rPr lang="en-GB" dirty="0"/>
              <a:t> </a:t>
            </a:r>
            <a:r>
              <a:rPr lang="en-GB" dirty="0" err="1"/>
              <a:t>muškarcem</a:t>
            </a:r>
            <a:r>
              <a:rPr lang="en-GB" dirty="0"/>
              <a:t> </a:t>
            </a:r>
            <a:r>
              <a:rPr lang="en-GB" dirty="0" err="1"/>
              <a:t>kojeg</a:t>
            </a:r>
            <a:r>
              <a:rPr lang="en-GB" dirty="0"/>
              <a:t> </a:t>
            </a:r>
            <a:r>
              <a:rPr lang="en-GB" dirty="0" err="1"/>
              <a:t>još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zaprosila</a:t>
            </a:r>
            <a:r>
              <a:rPr lang="hr-HR" dirty="0"/>
              <a:t>.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940446" y="5911107"/>
            <a:ext cx="479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Kada su svi zaručeni, spojeni u parove, algoritam završava i dobivamo jedno stabilno sparivanje.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018142"/>
            <a:ext cx="5422390" cy="20292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 = {Manda, </a:t>
            </a:r>
            <a:r>
              <a:rPr lang="en-GB" dirty="0" err="1"/>
              <a:t>Ema</a:t>
            </a:r>
            <a:r>
              <a:rPr lang="en-GB" dirty="0"/>
              <a:t>, </a:t>
            </a:r>
            <a:r>
              <a:rPr lang="en-GB" dirty="0" err="1"/>
              <a:t>Lucija</a:t>
            </a:r>
            <a:r>
              <a:rPr lang="en-GB" dirty="0"/>
              <a:t>, Ana}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en-GB" dirty="0" smtClean="0"/>
              <a:t>Manda</a:t>
            </a:r>
            <a:r>
              <a:rPr lang="en-GB" dirty="0"/>
              <a:t>: </a:t>
            </a:r>
            <a:r>
              <a:rPr lang="en-GB" dirty="0" err="1"/>
              <a:t>Branko</a:t>
            </a:r>
            <a:r>
              <a:rPr lang="en-GB" dirty="0"/>
              <a:t>, </a:t>
            </a:r>
            <a:r>
              <a:rPr lang="en-GB" dirty="0" err="1"/>
              <a:t>Hrvoje</a:t>
            </a:r>
            <a:r>
              <a:rPr lang="en-GB" dirty="0"/>
              <a:t>, Oskar, David 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sv-SE" dirty="0" smtClean="0"/>
              <a:t>Ema</a:t>
            </a:r>
            <a:r>
              <a:rPr lang="sv-SE" dirty="0"/>
              <a:t>: David, Hrvoje, Oskar, Branko </a:t>
            </a:r>
          </a:p>
          <a:p>
            <a:pPr marL="0" indent="0">
              <a:buNone/>
            </a:pPr>
            <a:r>
              <a:rPr lang="pl-PL" dirty="0" smtClean="0"/>
              <a:t>	Lucija</a:t>
            </a:r>
            <a:r>
              <a:rPr lang="pl-PL" dirty="0"/>
              <a:t>: Branko, David, Hrvoje, Oskar 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sv-SE" dirty="0" smtClean="0"/>
              <a:t>Ana</a:t>
            </a:r>
            <a:r>
              <a:rPr lang="sv-SE" dirty="0"/>
              <a:t>: Branko, Hrvoje, David, Oskar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018142"/>
            <a:ext cx="5422392" cy="2029204"/>
          </a:xfrm>
        </p:spPr>
        <p:txBody>
          <a:bodyPr/>
          <a:lstStyle/>
          <a:p>
            <a:pPr marL="0" indent="0" algn="r">
              <a:buNone/>
            </a:pPr>
            <a:r>
              <a:rPr lang="sv-SE" dirty="0"/>
              <a:t>M = {Oskar, David, Branko, Hrvoje} </a:t>
            </a:r>
            <a:endParaRPr lang="hr-HR" dirty="0" smtClean="0"/>
          </a:p>
          <a:p>
            <a:pPr marL="0" indent="0" algn="r">
              <a:buNone/>
            </a:pPr>
            <a:r>
              <a:rPr lang="hr-HR" dirty="0" smtClean="0"/>
              <a:t>	</a:t>
            </a:r>
            <a:r>
              <a:rPr lang="en-GB" dirty="0" smtClean="0"/>
              <a:t>Oskar</a:t>
            </a:r>
            <a:r>
              <a:rPr lang="en-GB" dirty="0"/>
              <a:t>: Manda, Ana, </a:t>
            </a:r>
            <a:r>
              <a:rPr lang="en-GB" dirty="0" err="1"/>
              <a:t>Lucija</a:t>
            </a:r>
            <a:r>
              <a:rPr lang="en-GB" dirty="0"/>
              <a:t>, </a:t>
            </a:r>
            <a:r>
              <a:rPr lang="en-GB" dirty="0" err="1" smtClean="0"/>
              <a:t>Ema</a:t>
            </a:r>
            <a:r>
              <a:rPr lang="en-GB" dirty="0" smtClean="0"/>
              <a:t> </a:t>
            </a:r>
            <a:endParaRPr lang="en-GB" dirty="0"/>
          </a:p>
          <a:p>
            <a:pPr marL="0" indent="0" algn="r">
              <a:buNone/>
            </a:pPr>
            <a:r>
              <a:rPr lang="hr-HR" dirty="0" smtClean="0"/>
              <a:t>	</a:t>
            </a:r>
            <a:r>
              <a:rPr lang="en-GB" dirty="0" smtClean="0"/>
              <a:t>David</a:t>
            </a:r>
            <a:r>
              <a:rPr lang="en-GB" dirty="0"/>
              <a:t>: Manda, </a:t>
            </a:r>
            <a:r>
              <a:rPr lang="en-GB" dirty="0" err="1"/>
              <a:t>Lucija</a:t>
            </a:r>
            <a:r>
              <a:rPr lang="en-GB" dirty="0"/>
              <a:t>, Ana, </a:t>
            </a:r>
            <a:r>
              <a:rPr lang="en-GB" dirty="0" err="1" smtClean="0"/>
              <a:t>Ema</a:t>
            </a:r>
            <a:r>
              <a:rPr lang="en-GB" dirty="0" smtClean="0"/>
              <a:t> </a:t>
            </a:r>
            <a:endParaRPr lang="en-GB" dirty="0"/>
          </a:p>
          <a:p>
            <a:pPr marL="0" indent="0" algn="r">
              <a:buNone/>
            </a:pPr>
            <a:r>
              <a:rPr lang="hr-HR" dirty="0" smtClean="0"/>
              <a:t>	</a:t>
            </a:r>
            <a:r>
              <a:rPr lang="en-GB" dirty="0" err="1" smtClean="0"/>
              <a:t>Branko</a:t>
            </a:r>
            <a:r>
              <a:rPr lang="en-GB" dirty="0"/>
              <a:t>: </a:t>
            </a:r>
            <a:r>
              <a:rPr lang="en-GB" dirty="0" err="1"/>
              <a:t>Lucija</a:t>
            </a:r>
            <a:r>
              <a:rPr lang="en-GB" dirty="0"/>
              <a:t>, Ana, Manda, </a:t>
            </a:r>
            <a:r>
              <a:rPr lang="en-GB" dirty="0" err="1" smtClean="0"/>
              <a:t>Ema</a:t>
            </a:r>
            <a:r>
              <a:rPr lang="en-GB" dirty="0" smtClean="0"/>
              <a:t> </a:t>
            </a:r>
            <a:endParaRPr lang="en-GB" dirty="0"/>
          </a:p>
          <a:p>
            <a:pPr marL="0" indent="0" algn="r">
              <a:buNone/>
            </a:pPr>
            <a:r>
              <a:rPr lang="hr-HR" dirty="0" smtClean="0"/>
              <a:t>	</a:t>
            </a:r>
            <a:r>
              <a:rPr lang="pt-BR" dirty="0" smtClean="0"/>
              <a:t>Hrvoje</a:t>
            </a:r>
            <a:r>
              <a:rPr lang="pt-BR" dirty="0"/>
              <a:t>: Lucija, Manda, Ema, </a:t>
            </a:r>
            <a:r>
              <a:rPr lang="pt-BR" dirty="0" smtClean="0"/>
              <a:t>Ana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81193" y="4377829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MANDA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1193" y="48929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EMA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1193" y="54375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LUCIJA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1193" y="59592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ANA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39321" y="6032596"/>
            <a:ext cx="96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 smtClean="0"/>
              <a:t>HRVOJE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506273" y="543755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 smtClean="0"/>
              <a:t>BRANKO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756661" y="4892978"/>
            <a:ext cx="85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 smtClean="0"/>
              <a:t>DAVID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685555" y="4377829"/>
            <a:ext cx="9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 smtClean="0"/>
              <a:t>OSKAR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925455" y="4047346"/>
            <a:ext cx="4257963" cy="264901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8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32149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32292 -0.15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33958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33815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42318 -0.128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12894 L 0.31277 -0.0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292 -0.1551 L -0.32539 -0.008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9 -0.0007 L -3.54167E-6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43242 -0.049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42 -0.04907 L -2.08333E-7 -3.33333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28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33672 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231 L -0.33698 -0.0115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9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41836 0.2898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36 0.28982 L 0.32149 -0.000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98 -0.01157 L -0.32839 -0.241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72 0.00023 L -2.08333E-7 -3.33333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47409 -0.128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09 -0.12847 L 0.33671 0.000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815 0.00023 L -0.34179 0.1546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58 0.00023 L -4.79167E-6 7.40741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43398 -0.0495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93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98 -0.04954 L 2.29167E-6 2.22222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6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33958 0.0002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33528 0.0752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6" grpId="4"/>
      <p:bldP spid="7" grpId="0"/>
      <p:bldP spid="7" grpId="1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50" y="2202226"/>
            <a:ext cx="7897093" cy="1846559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hr-HR" dirty="0" smtClean="0"/>
              <a:t>W </a:t>
            </a:r>
            <a:r>
              <a:rPr lang="hr-HR" dirty="0"/>
              <a:t>= {Monica, Phoebe, Rachel}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	Monica: Chandler, Joey, Ross</a:t>
            </a:r>
            <a:endParaRPr lang="en-GB" dirty="0" smtClean="0"/>
          </a:p>
          <a:p>
            <a:pPr marL="0" indent="0">
              <a:buNone/>
            </a:pPr>
            <a:r>
              <a:rPr lang="hr-HR" dirty="0" smtClean="0"/>
              <a:t>	Phoebe: Joey, Ross, Chandler</a:t>
            </a:r>
            <a:endParaRPr lang="en-GB" dirty="0" smtClean="0"/>
          </a:p>
          <a:p>
            <a:pPr marL="0" indent="0">
              <a:buNone/>
            </a:pPr>
            <a:r>
              <a:rPr lang="hr-HR" dirty="0" smtClean="0"/>
              <a:t>	Rachel</a:t>
            </a:r>
            <a:r>
              <a:rPr lang="hr-HR" dirty="0"/>
              <a:t>: Ross, Chandler, </a:t>
            </a:r>
            <a:r>
              <a:rPr lang="hr-HR" dirty="0" smtClean="0"/>
              <a:t>Joey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/>
              <a:t>M = {Chandler, Joey, Ross}</a:t>
            </a:r>
            <a:endParaRPr lang="en-GB" dirty="0"/>
          </a:p>
          <a:p>
            <a:pPr marL="0" indent="0">
              <a:buNone/>
            </a:pPr>
            <a:r>
              <a:rPr lang="hr-HR" dirty="0" smtClean="0"/>
              <a:t>	Chandler</a:t>
            </a:r>
            <a:r>
              <a:rPr lang="hr-HR" dirty="0"/>
              <a:t>: Phoebe, Rachel, Monica</a:t>
            </a:r>
            <a:endParaRPr lang="en-GB" dirty="0"/>
          </a:p>
          <a:p>
            <a:pPr marL="0" indent="0">
              <a:buNone/>
            </a:pPr>
            <a:r>
              <a:rPr lang="hr-HR" dirty="0" smtClean="0"/>
              <a:t>	Joey</a:t>
            </a:r>
            <a:r>
              <a:rPr lang="hr-HR" dirty="0"/>
              <a:t>: Rachel, Monica, Phoebe</a:t>
            </a:r>
            <a:endParaRPr lang="en-GB" dirty="0"/>
          </a:p>
          <a:p>
            <a:pPr marL="0" indent="0">
              <a:buNone/>
            </a:pPr>
            <a:r>
              <a:rPr lang="hr-HR" dirty="0" smtClean="0"/>
              <a:t>	Ross</a:t>
            </a:r>
            <a:r>
              <a:rPr lang="hr-HR" dirty="0"/>
              <a:t>: Monica, Phoebe, </a:t>
            </a:r>
            <a:r>
              <a:rPr lang="hr-HR" dirty="0" smtClean="0"/>
              <a:t>Rachel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86516" y="3965658"/>
            <a:ext cx="9208656" cy="140038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hr-HR" sz="1700" u="sng" dirty="0">
                <a:solidFill>
                  <a:schemeClr val="tx2"/>
                </a:solidFill>
              </a:rPr>
              <a:t>Sparivanje 1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Monica i Chandler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Phoebe i Joey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Rachel i </a:t>
            </a:r>
            <a:r>
              <a:rPr lang="hr-HR" sz="1700" dirty="0" smtClean="0">
                <a:solidFill>
                  <a:schemeClr val="tx2"/>
                </a:solidFill>
              </a:rPr>
              <a:t>Ross</a:t>
            </a:r>
          </a:p>
          <a:p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u="sng" dirty="0">
                <a:solidFill>
                  <a:schemeClr val="tx2"/>
                </a:solidFill>
              </a:rPr>
              <a:t>Sparivanje 2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Phoebe i Chandler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Rachel i Joey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Monica i </a:t>
            </a:r>
            <a:r>
              <a:rPr lang="hr-HR" sz="1700" dirty="0" smtClean="0">
                <a:solidFill>
                  <a:schemeClr val="tx2"/>
                </a:solidFill>
              </a:rPr>
              <a:t>Ross</a:t>
            </a:r>
          </a:p>
          <a:p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u="sng" dirty="0">
                <a:solidFill>
                  <a:schemeClr val="tx2"/>
                </a:solidFill>
              </a:rPr>
              <a:t>Sparivanje 3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Rachel i Chandler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Monica i Joey</a:t>
            </a:r>
            <a:endParaRPr lang="en-GB" sz="1700" dirty="0">
              <a:solidFill>
                <a:schemeClr val="tx2"/>
              </a:solidFill>
            </a:endParaRPr>
          </a:p>
          <a:p>
            <a:r>
              <a:rPr lang="hr-HR" sz="1700" dirty="0">
                <a:solidFill>
                  <a:schemeClr val="tx2"/>
                </a:solidFill>
              </a:rPr>
              <a:t>Phoebe i Ross</a:t>
            </a:r>
            <a:endParaRPr lang="en-GB" sz="1700" dirty="0">
              <a:solidFill>
                <a:schemeClr val="tx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81353" y="5167852"/>
            <a:ext cx="2760974" cy="1074931"/>
            <a:chOff x="1081353" y="5167852"/>
            <a:chExt cx="2760974" cy="1074931"/>
          </a:xfrm>
        </p:grpSpPr>
        <p:sp>
          <p:nvSpPr>
            <p:cNvPr id="5" name="TextBox 4"/>
            <p:cNvSpPr txBox="1"/>
            <p:nvPr/>
          </p:nvSpPr>
          <p:spPr>
            <a:xfrm>
              <a:off x="1081353" y="5596452"/>
              <a:ext cx="2760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>
                  <a:solidFill>
                    <a:schemeClr val="tx2"/>
                  </a:solidFill>
                </a:rPr>
                <a:t>Žene dobivaju svoj prvi odabir, a muškarci posljednji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355621" y="5167852"/>
              <a:ext cx="212437" cy="39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558844" y="5167852"/>
            <a:ext cx="2760974" cy="1074930"/>
            <a:chOff x="4558844" y="5167852"/>
            <a:chExt cx="2760974" cy="1074930"/>
          </a:xfrm>
        </p:grpSpPr>
        <p:sp>
          <p:nvSpPr>
            <p:cNvPr id="6" name="TextBox 5"/>
            <p:cNvSpPr txBox="1"/>
            <p:nvPr/>
          </p:nvSpPr>
          <p:spPr>
            <a:xfrm>
              <a:off x="4558844" y="5596451"/>
              <a:ext cx="2760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>
                  <a:solidFill>
                    <a:schemeClr val="tx2"/>
                  </a:solidFill>
                </a:rPr>
                <a:t>Muškarci dobivaju svoj prvi odabir, a žene posljednji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80364" y="5167852"/>
              <a:ext cx="9236" cy="39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036334" y="5167852"/>
            <a:ext cx="2991883" cy="797930"/>
            <a:chOff x="8036334" y="5167852"/>
            <a:chExt cx="2991883" cy="797930"/>
          </a:xfrm>
        </p:grpSpPr>
        <p:sp>
          <p:nvSpPr>
            <p:cNvPr id="7" name="TextBox 6"/>
            <p:cNvSpPr txBox="1"/>
            <p:nvPr/>
          </p:nvSpPr>
          <p:spPr>
            <a:xfrm>
              <a:off x="8036334" y="5596450"/>
              <a:ext cx="299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>
                  <a:solidFill>
                    <a:schemeClr val="tx2"/>
                  </a:solidFill>
                </a:rPr>
                <a:t>Svi dobivaju svoj drugi odabir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8672945" y="5167852"/>
              <a:ext cx="46182" cy="39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4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Teorijska analiza </a:t>
            </a:r>
            <a:r>
              <a:rPr lang="hr-HR" dirty="0" smtClean="0"/>
              <a:t>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39" y="1939636"/>
            <a:ext cx="11029615" cy="480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u="sng" dirty="0"/>
              <a:t>Teorem 1:</a:t>
            </a:r>
            <a:r>
              <a:rPr lang="hr-HR" dirty="0"/>
              <a:t> Gale – Shapley algoritam uvijek završava u konačno mnogo koraka i vraća stabilno sparivanje</a:t>
            </a:r>
            <a:r>
              <a:rPr lang="hr-HR" dirty="0" smtClean="0"/>
              <a:t>.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u="sng" dirty="0"/>
              <a:t>Dokaz:</a:t>
            </a:r>
            <a:r>
              <a:rPr lang="hr-HR" dirty="0"/>
              <a:t> Pokažimo prvo da while petlja u linijama 2 - 9 završava, odnosno da algoritam završava. Pretpostavimo suprotno, odnosno da while petlja nikada ne završi, tada postoji žena koja je ostala slobodna i nije zaručena. Ako je žena slobodna, to mora biti nakon što je zaprosila sve muškarce i bila odbijena. Da bi muškarac odbio prosidbu, mora biti zaručen. Dakle, svi muškarci su već zaručeni. Kada je muškarac zaručen, ostaje zaručen (ne nužno za istu ženu). S obzirom da je jednak broj žena i muškaraca, slijedi da je svaka žena zaručena, što dovodi do kontradikcije s pretpostavkom da postoji žena koja nije zaručena.</a:t>
            </a:r>
            <a:endParaRPr lang="en-GB" dirty="0"/>
          </a:p>
          <a:p>
            <a:pPr marL="0" indent="0">
              <a:buNone/>
            </a:pPr>
            <a:r>
              <a:rPr lang="hr-HR" dirty="0"/>
              <a:t>Nadalje, pokažimo da petlja uvijek završava u konačno mnogo koraka. Budući da svaka od </a:t>
            </a:r>
            <a:r>
              <a:rPr lang="hr-HR" i="1" dirty="0"/>
              <a:t>n</a:t>
            </a:r>
            <a:r>
              <a:rPr lang="hr-HR" dirty="0"/>
              <a:t> žena prolazi kroz svoju rang-listu </a:t>
            </a:r>
            <a:r>
              <a:rPr lang="hr-HR" i="1" dirty="0"/>
              <a:t>n</a:t>
            </a:r>
            <a:r>
              <a:rPr lang="hr-HR" dirty="0"/>
              <a:t> muškaraca, ne dolazeći nužno do kraja svoje liste, ukupan broj prolazaka kroz petlju je najviše </a:t>
            </a:r>
            <a:r>
              <a:rPr lang="hr-HR" i="1" dirty="0"/>
              <a:t>n</a:t>
            </a:r>
            <a:r>
              <a:rPr lang="hr-HR" i="1" baseline="30000" dirty="0"/>
              <a:t>2</a:t>
            </a:r>
            <a:r>
              <a:rPr lang="hr-HR" dirty="0"/>
              <a:t>. Dakle, petlja uvijek završava u konačno mnogo koraka te dobivamo sparivanje.</a:t>
            </a:r>
            <a:endParaRPr lang="en-GB" dirty="0"/>
          </a:p>
          <a:p>
            <a:pPr marL="0" indent="0">
              <a:buNone/>
            </a:pPr>
            <a:r>
              <a:rPr lang="hr-HR" dirty="0" smtClean="0"/>
              <a:t>Preostaje pokazati da </a:t>
            </a:r>
            <a:r>
              <a:rPr lang="hr-HR" dirty="0"/>
              <a:t>ne postoje nestabilnosti.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79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Teorijska analiza </a:t>
            </a:r>
            <a:r>
              <a:rPr lang="hr-HR" dirty="0" smtClean="0"/>
              <a:t>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69" y="2143550"/>
            <a:ext cx="11167462" cy="445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u="sng" dirty="0"/>
              <a:t>Korolar 2:</a:t>
            </a:r>
            <a:r>
              <a:rPr lang="hr-HR" dirty="0"/>
              <a:t> Sa zadanim rang listama za n žena i n muškaraca, Gale – Shapley algoritam se može implementirati sa vremenskom složenosti </a:t>
            </a:r>
            <a:r>
              <a:rPr lang="hr-HR" i="1" dirty="0"/>
              <a:t>O</a:t>
            </a:r>
            <a:r>
              <a:rPr lang="hr-HR" dirty="0"/>
              <a:t>(</a:t>
            </a:r>
            <a:r>
              <a:rPr lang="hr-HR" i="1" dirty="0"/>
              <a:t>n</a:t>
            </a:r>
            <a:r>
              <a:rPr lang="hr-HR" i="1" baseline="30000" dirty="0"/>
              <a:t>2</a:t>
            </a:r>
            <a:r>
              <a:rPr lang="hr-HR" dirty="0" smtClean="0"/>
              <a:t>).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u="sng" dirty="0"/>
              <a:t>Dokaz:</a:t>
            </a:r>
            <a:r>
              <a:rPr lang="hr-HR" dirty="0"/>
              <a:t> Kako je već dokazano u prethodnom teoremu, svaka od </a:t>
            </a:r>
            <a:r>
              <a:rPr lang="hr-HR" i="1" dirty="0"/>
              <a:t>n</a:t>
            </a:r>
            <a:r>
              <a:rPr lang="hr-HR" dirty="0"/>
              <a:t> žena prolazi kroz svoje rang-liste od </a:t>
            </a:r>
            <a:r>
              <a:rPr lang="hr-HR" i="1" dirty="0"/>
              <a:t>n</a:t>
            </a:r>
            <a:r>
              <a:rPr lang="hr-HR" dirty="0"/>
              <a:t> muškaraca. U najgorem slučaju, svaka žena morala bi zaprositi sve muškarce sa svoje liste i na kraju biti zaručena sa zadnjim muškarcem s liste. Dakle, while petlja će se za svaku od </a:t>
            </a:r>
            <a:r>
              <a:rPr lang="hr-HR" i="1" dirty="0"/>
              <a:t>n</a:t>
            </a:r>
            <a:r>
              <a:rPr lang="hr-HR" dirty="0"/>
              <a:t> žena, pokrenuti najviše </a:t>
            </a:r>
            <a:r>
              <a:rPr lang="hr-HR" i="1" dirty="0"/>
              <a:t>n</a:t>
            </a:r>
            <a:r>
              <a:rPr lang="hr-HR" dirty="0"/>
              <a:t> puta, što daje vremensku složenost </a:t>
            </a:r>
            <a:r>
              <a:rPr lang="hr-HR" i="1" dirty="0"/>
              <a:t>O(n*n)=O(n</a:t>
            </a:r>
            <a:r>
              <a:rPr lang="hr-HR" i="1" baseline="30000" dirty="0"/>
              <a:t>2</a:t>
            </a:r>
            <a:r>
              <a:rPr lang="hr-HR" i="1" dirty="0"/>
              <a:t>).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81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438</TotalTime>
  <Words>1386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Gill Sans MT</vt:lpstr>
      <vt:lpstr>MS Mincho</vt:lpstr>
      <vt:lpstr>Times New Roman</vt:lpstr>
      <vt:lpstr>Wingdings 2</vt:lpstr>
      <vt:lpstr>Dividend</vt:lpstr>
      <vt:lpstr>Problem stabilnog braka</vt:lpstr>
      <vt:lpstr>Uvod</vt:lpstr>
      <vt:lpstr>Osnovni pojmovi</vt:lpstr>
      <vt:lpstr>Gale – Shapley algoritam</vt:lpstr>
      <vt:lpstr>pseudokod</vt:lpstr>
      <vt:lpstr>Primjer 1</vt:lpstr>
      <vt:lpstr>Primjer 2</vt:lpstr>
      <vt:lpstr>Teorijska analiza algoritma</vt:lpstr>
      <vt:lpstr>Teorijska analiza algoritma</vt:lpstr>
      <vt:lpstr>Teorijska analiza algoritma</vt:lpstr>
      <vt:lpstr>Teorijska analiza algoritma</vt:lpstr>
      <vt:lpstr>Teorijska analiza algoritma</vt:lpstr>
      <vt:lpstr>Implementacija algoritma u C++ -u </vt:lpstr>
      <vt:lpstr>Empirijska analiza algoritma</vt:lpstr>
      <vt:lpstr>Empirijska analiza algoritma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Lea</cp:lastModifiedBy>
  <cp:revision>27</cp:revision>
  <dcterms:created xsi:type="dcterms:W3CDTF">2024-01-07T10:45:50Z</dcterms:created>
  <dcterms:modified xsi:type="dcterms:W3CDTF">2024-01-22T18:44:45Z</dcterms:modified>
</cp:coreProperties>
</file>