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9" r:id="rId11"/>
    <p:sldId id="27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80" r:id="rId21"/>
    <p:sldId id="274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75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368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0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77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46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7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6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Εικόνα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-1" r="24367" b="946"/>
          <a:stretch/>
        </p:blipFill>
        <p:spPr>
          <a:xfrm>
            <a:off x="4465151" y="977688"/>
            <a:ext cx="2500624" cy="228613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532929" y="276656"/>
            <a:ext cx="8365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cs typeface="Arial" panose="020B0604020202020204" pitchFamily="34" charset="0"/>
              </a:rPr>
              <a:t>Πανεπιστήμιο Θεσσαλίας</a:t>
            </a:r>
          </a:p>
          <a:p>
            <a:pPr algn="ctr"/>
            <a:endParaRPr lang="el-G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Ευθεία γραμμή σύνδεσης 82"/>
          <p:cNvCxnSpPr/>
          <p:nvPr/>
        </p:nvCxnSpPr>
        <p:spPr>
          <a:xfrm>
            <a:off x="2415957" y="4436906"/>
            <a:ext cx="655211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Ευθεία γραμμή σύνδεσης 83"/>
          <p:cNvCxnSpPr/>
          <p:nvPr/>
        </p:nvCxnSpPr>
        <p:spPr>
          <a:xfrm>
            <a:off x="2423774" y="3594081"/>
            <a:ext cx="655211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23774" y="3636687"/>
            <a:ext cx="65364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>
                <a:cs typeface="Arial" panose="020B0604020202020204" pitchFamily="34" charset="0"/>
              </a:rPr>
              <a:t>Εργασία </a:t>
            </a:r>
            <a:r>
              <a:rPr lang="en-US" sz="2800" b="1" dirty="0" smtClean="0">
                <a:cs typeface="Arial" panose="020B0604020202020204" pitchFamily="34" charset="0"/>
              </a:rPr>
              <a:t>2</a:t>
            </a:r>
            <a:r>
              <a:rPr lang="el-GR" sz="2800" b="1" baseline="30000" dirty="0" smtClean="0">
                <a:cs typeface="Arial" panose="020B0604020202020204" pitchFamily="34" charset="0"/>
              </a:rPr>
              <a:t>η</a:t>
            </a:r>
            <a:r>
              <a:rPr lang="el-GR" sz="2800" b="1" dirty="0" smtClean="0"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l-GR" i="1" dirty="0" smtClean="0"/>
              <a:t> </a:t>
            </a:r>
            <a:r>
              <a:rPr lang="el-GR" sz="1200" dirty="0" smtClean="0"/>
              <a:t> </a:t>
            </a:r>
            <a:r>
              <a:rPr lang="el-GR" sz="1200" dirty="0"/>
              <a:t>Ομαδική επικοινωνία με αξιόπιστη μετάδοση και καθολική σειρά παράδοσης μηνυμάτων </a:t>
            </a:r>
            <a:endParaRPr lang="el-GR" sz="1200" i="1" dirty="0">
              <a:cs typeface="Arial" panose="020B0604020202020204" pitchFamily="34" charset="0"/>
            </a:endParaRPr>
          </a:p>
        </p:txBody>
      </p:sp>
      <p:sp>
        <p:nvSpPr>
          <p:cNvPr id="88" name="Υπότιτλος 12">
            <a:extLst>
              <a:ext uri="{FF2B5EF4-FFF2-40B4-BE49-F238E27FC236}">
                <a16:creationId xmlns:a16="http://schemas.microsoft.com/office/drawing/2014/main" xmlns="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479" y="4617031"/>
            <a:ext cx="8365067" cy="1229977"/>
          </a:xfrm>
        </p:spPr>
        <p:txBody>
          <a:bodyPr rtlCol="0">
            <a:normAutofit/>
          </a:bodyPr>
          <a:lstStyle/>
          <a:p>
            <a:pPr algn="ctr" rtl="0"/>
            <a:r>
              <a:rPr lang="el-G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ΟΜΑΔΑ 1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rtl="0"/>
            <a:r>
              <a:rPr lang="el-GR" dirty="0" smtClean="0">
                <a:solidFill>
                  <a:schemeClr val="tx1"/>
                </a:solidFill>
                <a:cs typeface="Arial" panose="020B0604020202020204" pitchFamily="34" charset="0"/>
              </a:rPr>
              <a:t>Καρανίκα Αθανασία 2530</a:t>
            </a:r>
          </a:p>
          <a:p>
            <a:pPr algn="ctr" rtl="0"/>
            <a:r>
              <a:rPr lang="el-GR" dirty="0" smtClean="0">
                <a:solidFill>
                  <a:schemeClr val="tx1"/>
                </a:solidFill>
                <a:cs typeface="Arial" panose="020B0604020202020204" pitchFamily="34" charset="0"/>
              </a:rPr>
              <a:t>Λευκοπούλου Ελένη Μαρία 2557</a:t>
            </a:r>
          </a:p>
          <a:p>
            <a:pPr rtl="0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96351" y="6027132"/>
            <a:ext cx="383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Εαρινό εξάμηνο 2020-2021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20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r="1945" b="4445"/>
          <a:stretch/>
        </p:blipFill>
        <p:spPr>
          <a:xfrm>
            <a:off x="990600" y="698500"/>
            <a:ext cx="7950200" cy="52813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612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3704"/>
          <a:stretch/>
        </p:blipFill>
        <p:spPr>
          <a:xfrm>
            <a:off x="1651000" y="990600"/>
            <a:ext cx="6400800" cy="4394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application_info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messenger app)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189625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deliver_message</a:t>
            </a:r>
          </a:p>
          <a:p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51020"/>
          </a:xfrm>
        </p:spPr>
        <p:txBody>
          <a:bodyPr>
            <a:normAutofit/>
          </a:bodyPr>
          <a:lstStyle/>
          <a:p>
            <a:pPr algn="ctr"/>
            <a:r>
              <a:rPr lang="en-US" sz="4900" dirty="0" smtClean="0"/>
              <a:t>Messenger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(classes)</a:t>
            </a:r>
            <a:endParaRPr lang="el-GR" sz="4900" dirty="0"/>
          </a:p>
        </p:txBody>
      </p:sp>
      <p:sp>
        <p:nvSpPr>
          <p:cNvPr id="6" name="Θέση περιεχομένου 3"/>
          <p:cNvSpPr txBox="1">
            <a:spLocks/>
          </p:cNvSpPr>
          <p:nvPr/>
        </p:nvSpPr>
        <p:spPr>
          <a:xfrm>
            <a:off x="5089969" y="4301545"/>
            <a:ext cx="4184034" cy="189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821624" y="2962141"/>
            <a:ext cx="3895454" cy="3361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821624" y="3348507"/>
            <a:ext cx="3895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Thread_for_team</a:t>
            </a:r>
            <a:r>
              <a:rPr lang="en-US" dirty="0" smtClean="0"/>
              <a:t> //check if the team change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Thread_for_receive</a:t>
            </a:r>
            <a:r>
              <a:rPr lang="en-US" dirty="0" smtClean="0"/>
              <a:t> //check if we have message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team_code</a:t>
            </a:r>
            <a:r>
              <a:rPr lang="en-US" dirty="0" smtClean="0"/>
              <a:t> // characteristic code of the team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current_team </a:t>
            </a:r>
            <a:r>
              <a:rPr lang="en-US" dirty="0" smtClean="0"/>
              <a:t>//the current members of the view in this team</a:t>
            </a:r>
            <a:endParaRPr lang="el-GR" dirty="0"/>
          </a:p>
        </p:txBody>
      </p:sp>
      <p:sp>
        <p:nvSpPr>
          <p:cNvPr id="9" name="Ορθογώνιο 8"/>
          <p:cNvSpPr/>
          <p:nvPr/>
        </p:nvSpPr>
        <p:spPr>
          <a:xfrm>
            <a:off x="5333869" y="2601533"/>
            <a:ext cx="3696236" cy="1236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Byte[] message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5333869" y="4726545"/>
            <a:ext cx="3696236" cy="1596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Message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essenger 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seqno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77334" y="2707365"/>
            <a:ext cx="4184035" cy="388077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mids</a:t>
            </a:r>
          </a:p>
          <a:p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089969" y="2622251"/>
            <a:ext cx="4184034" cy="388077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eam_change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51020"/>
          </a:xfrm>
        </p:spPr>
        <p:txBody>
          <a:bodyPr>
            <a:normAutofit/>
          </a:bodyPr>
          <a:lstStyle/>
          <a:p>
            <a:pPr algn="ctr"/>
            <a:r>
              <a:rPr lang="en-US" sz="4900" dirty="0" smtClean="0"/>
              <a:t>Messenger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(classes)</a:t>
            </a:r>
            <a:endParaRPr lang="el-GR" sz="4900" dirty="0"/>
          </a:p>
        </p:txBody>
      </p:sp>
      <p:sp>
        <p:nvSpPr>
          <p:cNvPr id="6" name="Ορθογώνιο 5"/>
          <p:cNvSpPr/>
          <p:nvPr/>
        </p:nvSpPr>
        <p:spPr>
          <a:xfrm>
            <a:off x="677334" y="3135059"/>
            <a:ext cx="3503053" cy="193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934911" y="3362310"/>
            <a:ext cx="3245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seqno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member_send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</a:t>
            </a:r>
          </a:p>
        </p:txBody>
      </p:sp>
      <p:sp>
        <p:nvSpPr>
          <p:cNvPr id="8" name="Ορθογώνιο 7"/>
          <p:cNvSpPr/>
          <p:nvPr/>
        </p:nvSpPr>
        <p:spPr>
          <a:xfrm>
            <a:off x="5089969" y="3135058"/>
            <a:ext cx="3503053" cy="19318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5218757" y="3639308"/>
            <a:ext cx="324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change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Team_code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essenger_teams</a:t>
            </a:r>
            <a:endParaRPr lang="el-GR" dirty="0"/>
          </a:p>
        </p:txBody>
      </p:sp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51020"/>
          </a:xfrm>
        </p:spPr>
        <p:txBody>
          <a:bodyPr>
            <a:normAutofit/>
          </a:bodyPr>
          <a:lstStyle/>
          <a:p>
            <a:pPr algn="ctr"/>
            <a:r>
              <a:rPr lang="en-US" sz="4900" dirty="0" smtClean="0"/>
              <a:t>Messenger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(classes)</a:t>
            </a:r>
            <a:endParaRPr lang="el-GR" sz="4900" dirty="0"/>
          </a:p>
        </p:txBody>
      </p:sp>
      <p:sp>
        <p:nvSpPr>
          <p:cNvPr id="5" name="Ορθογώνιο 4"/>
          <p:cNvSpPr/>
          <p:nvPr/>
        </p:nvSpPr>
        <p:spPr>
          <a:xfrm>
            <a:off x="1015414" y="2678806"/>
            <a:ext cx="7920507" cy="397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1015414" y="2678806"/>
            <a:ext cx="7819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curr_view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//the current view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next_view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//the next view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curr_team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of members that is on team in current view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next_team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of the members that is on team in next view</a:t>
            </a:r>
          </a:p>
          <a:p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ids_list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of messages that we take</a:t>
            </a:r>
          </a:p>
          <a:p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buf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of messages that are for the next view</a:t>
            </a:r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pp_deliver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of messages that are ready to delivered in app</a:t>
            </a:r>
          </a:p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aken_messages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of messages that the app have already take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dpid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//list od the last message that we take from a specific </a:t>
            </a:r>
            <a:r>
              <a:rPr lang="en-US" dirty="0" err="1" smtClean="0"/>
              <a:t>pid</a:t>
            </a:r>
            <a:r>
              <a:rPr lang="en-US" dirty="0" smtClean="0"/>
              <a:t> //for fifo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vids</a:t>
            </a:r>
            <a:r>
              <a:rPr lang="en-US" dirty="0" smtClean="0"/>
              <a:t> //list of messages that I have send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team_code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counter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group_name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seqno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read_from_udp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62556" y="2737245"/>
            <a:ext cx="4212000" cy="1046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/>
              <a:t>buf</a:t>
            </a:r>
            <a:r>
              <a:rPr lang="en-US" sz="1400" dirty="0" smtClean="0"/>
              <a:t> is the received message from udp</a:t>
            </a:r>
          </a:p>
          <a:p>
            <a:pPr marL="0" indent="0">
              <a:buNone/>
            </a:pPr>
            <a:r>
              <a:rPr lang="en-US" sz="1400" dirty="0" smtClean="0"/>
              <a:t>call deliver(</a:t>
            </a:r>
            <a:r>
              <a:rPr lang="en-US" sz="1400" dirty="0" err="1" smtClean="0"/>
              <a:t>buf</a:t>
            </a:r>
            <a:r>
              <a:rPr lang="en-US" sz="1400" dirty="0" smtClean="0"/>
              <a:t>);</a:t>
            </a:r>
            <a:endParaRPr lang="el-GR" sz="1400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566670" y="3567867"/>
            <a:ext cx="4185618" cy="5762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ead_from_tcp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8828" y="4144129"/>
            <a:ext cx="4235727" cy="256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get team , view , and team_code</a:t>
            </a:r>
          </a:p>
          <a:p>
            <a:pPr marL="0" indent="0">
              <a:buNone/>
            </a:pPr>
            <a:r>
              <a:rPr lang="en-US" sz="1400" dirty="0" smtClean="0"/>
              <a:t>If(team code does not exist){</a:t>
            </a:r>
          </a:p>
          <a:p>
            <a:pPr marL="0" indent="0">
              <a:buNone/>
            </a:pPr>
            <a:r>
              <a:rPr lang="en-US" sz="1400" dirty="0" smtClean="0"/>
              <a:t>	add team on list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set view and team on the current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}else{</a:t>
            </a:r>
          </a:p>
          <a:p>
            <a:pPr marL="0" indent="0">
              <a:buNone/>
            </a:pPr>
            <a:r>
              <a:rPr lang="en-US" sz="1400" dirty="0" smtClean="0"/>
              <a:t>	add team and view on next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l-GR" sz="1400" dirty="0"/>
          </a:p>
        </p:txBody>
      </p:sp>
      <p:sp>
        <p:nvSpPr>
          <p:cNvPr id="7" name="Τίτλο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dirty="0" smtClean="0"/>
              <a:t>Messenger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(functions)</a:t>
            </a:r>
            <a:endParaRPr lang="el-GR" sz="4900" dirty="0"/>
          </a:p>
        </p:txBody>
      </p:sp>
      <p:sp>
        <p:nvSpPr>
          <p:cNvPr id="9" name="Ορθογώνιο 8"/>
          <p:cNvSpPr/>
          <p:nvPr/>
        </p:nvSpPr>
        <p:spPr>
          <a:xfrm>
            <a:off x="566670" y="2737245"/>
            <a:ext cx="4294698" cy="80684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/>
          <p:cNvSpPr/>
          <p:nvPr/>
        </p:nvSpPr>
        <p:spPr>
          <a:xfrm>
            <a:off x="566670" y="4167904"/>
            <a:ext cx="4294698" cy="24537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/>
          <p:cNvSpPr/>
          <p:nvPr/>
        </p:nvSpPr>
        <p:spPr>
          <a:xfrm>
            <a:off x="5631071" y="2737245"/>
            <a:ext cx="4238184" cy="38843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Θέση κειμένου 2"/>
          <p:cNvSpPr txBox="1">
            <a:spLocks/>
          </p:cNvSpPr>
          <p:nvPr/>
        </p:nvSpPr>
        <p:spPr>
          <a:xfrm>
            <a:off x="5683632" y="2160983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Change_view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Θέση περιεχομένου 3"/>
          <p:cNvSpPr txBox="1">
            <a:spLocks/>
          </p:cNvSpPr>
          <p:nvPr/>
        </p:nvSpPr>
        <p:spPr>
          <a:xfrm>
            <a:off x="5670443" y="2755096"/>
            <a:ext cx="4212000" cy="3964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 smtClean="0"/>
              <a:t>2 lists </a:t>
            </a:r>
            <a:r>
              <a:rPr lang="en-US" sz="1200" dirty="0" smtClean="0">
                <a:sym typeface="Wingdings" panose="05000000000000000000" pitchFamily="2" charset="2"/>
              </a:rPr>
              <a:t>vids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sym typeface="Wingdings" panose="05000000000000000000" pitchFamily="2" charset="2"/>
              </a:rPr>
              <a:t> </a:t>
            </a:r>
            <a:r>
              <a:rPr lang="en-US" sz="1200" dirty="0" err="1" smtClean="0">
                <a:sym typeface="Wingdings" panose="05000000000000000000" pitchFamily="2" charset="2"/>
              </a:rPr>
              <a:t>getTaken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While(true){</a:t>
            </a: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if(we have take vids from all members){</a:t>
            </a: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	brake;</a:t>
            </a: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}</a:t>
            </a: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While(true){</a:t>
            </a:r>
          </a:p>
          <a:p>
            <a:pPr marL="0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if(</a:t>
            </a:r>
            <a:r>
              <a:rPr lang="en-US" sz="1200" dirty="0" err="1" smtClean="0">
                <a:sym typeface="Wingdings" panose="05000000000000000000" pitchFamily="2" charset="2"/>
              </a:rPr>
              <a:t>getTaken</a:t>
            </a:r>
            <a:r>
              <a:rPr lang="en-US" sz="1200" dirty="0" smtClean="0">
                <a:sym typeface="Wingdings" panose="05000000000000000000" pitchFamily="2" charset="2"/>
              </a:rPr>
              <a:t>  == vids){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sym typeface="Wingdings" panose="05000000000000000000" pitchFamily="2" charset="2"/>
              </a:rPr>
              <a:t>	break;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sym typeface="Wingdings" panose="05000000000000000000" pitchFamily="2" charset="2"/>
              </a:rPr>
              <a:t>}</a:t>
            </a: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Set current list and view equals to next</a:t>
            </a:r>
          </a:p>
          <a:p>
            <a:pPr marL="0" indent="0">
              <a:buFont typeface="Wingdings 3" charset="2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Init again the lists and the seqno</a:t>
            </a:r>
          </a:p>
          <a:p>
            <a:pPr marL="0" indent="0">
              <a:buFont typeface="Wingdings 3" charset="2"/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0" indent="0">
              <a:buFont typeface="Wingdings 3" charset="2"/>
              <a:buNone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1147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rp_join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4001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(is the first join){</a:t>
            </a:r>
          </a:p>
          <a:p>
            <a:pPr marL="0" indent="0">
              <a:buNone/>
            </a:pPr>
            <a:r>
              <a:rPr lang="en-US" dirty="0" smtClean="0"/>
              <a:t>	open the socket for udp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init</a:t>
            </a:r>
            <a:r>
              <a:rPr lang="en-US" dirty="0" smtClean="0"/>
              <a:t> threads to read from tcp and 	udp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While(true){</a:t>
            </a:r>
          </a:p>
          <a:p>
            <a:pPr marL="0" indent="0">
              <a:buNone/>
            </a:pPr>
            <a:r>
              <a:rPr lang="en-US" dirty="0" smtClean="0"/>
              <a:t>	if(the manager send aw a team code){</a:t>
            </a:r>
          </a:p>
          <a:p>
            <a:pPr marL="0" indent="0">
              <a:buNone/>
            </a:pPr>
            <a:r>
              <a:rPr lang="en-US" dirty="0" smtClean="0"/>
              <a:t>		return team code;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5088383" y="3589111"/>
            <a:ext cx="4185618" cy="5762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grp_recv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90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Send to manager</a:t>
            </a:r>
          </a:p>
          <a:p>
            <a:pPr marL="0" indent="0">
              <a:buNone/>
            </a:pPr>
            <a:r>
              <a:rPr lang="en-US" sz="1400" dirty="0" smtClean="0"/>
              <a:t>Wait until </a:t>
            </a:r>
            <a:r>
              <a:rPr lang="en-US" sz="1400" dirty="0" err="1" smtClean="0"/>
              <a:t>vieaw</a:t>
            </a:r>
            <a:r>
              <a:rPr lang="en-US" sz="1400" dirty="0" smtClean="0"/>
              <a:t> change remove team from list</a:t>
            </a:r>
            <a:endParaRPr lang="el-GR" sz="1400" dirty="0"/>
          </a:p>
        </p:txBody>
      </p:sp>
      <p:sp>
        <p:nvSpPr>
          <p:cNvPr id="7" name="Τίτλος 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dirty="0" smtClean="0"/>
              <a:t>Messenger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(functions)</a:t>
            </a:r>
            <a:endParaRPr lang="el-GR" sz="4900" dirty="0"/>
          </a:p>
        </p:txBody>
      </p:sp>
      <p:sp>
        <p:nvSpPr>
          <p:cNvPr id="8" name="Θέση κειμένου 4"/>
          <p:cNvSpPr txBox="1">
            <a:spLocks/>
          </p:cNvSpPr>
          <p:nvPr/>
        </p:nvSpPr>
        <p:spPr>
          <a:xfrm>
            <a:off x="5226715" y="2160983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grp_leave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Θέση περιεχομένου 5"/>
          <p:cNvSpPr txBox="1">
            <a:spLocks/>
          </p:cNvSpPr>
          <p:nvPr/>
        </p:nvSpPr>
        <p:spPr>
          <a:xfrm>
            <a:off x="5088383" y="4176839"/>
            <a:ext cx="4185617" cy="2561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If( block ==1){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while(true){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if we have a message to take 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return 0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}else{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if(we have message)return 0;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else return -1;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</a:t>
            </a:r>
            <a:endParaRPr lang="el-GR" dirty="0"/>
          </a:p>
        </p:txBody>
      </p:sp>
      <p:sp>
        <p:nvSpPr>
          <p:cNvPr id="11" name="Ορθογώνιο 10"/>
          <p:cNvSpPr/>
          <p:nvPr/>
        </p:nvSpPr>
        <p:spPr>
          <a:xfrm>
            <a:off x="448729" y="2743476"/>
            <a:ext cx="4221745" cy="399494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/>
          <p:cNvSpPr/>
          <p:nvPr/>
        </p:nvSpPr>
        <p:spPr>
          <a:xfrm>
            <a:off x="5013923" y="2737245"/>
            <a:ext cx="4260077" cy="806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/>
          <p:cNvSpPr/>
          <p:nvPr/>
        </p:nvSpPr>
        <p:spPr>
          <a:xfrm>
            <a:off x="5013924" y="4147438"/>
            <a:ext cx="4260076" cy="25909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32439" y="2131549"/>
            <a:ext cx="4185623" cy="5762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grp_send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324061" y="2810569"/>
            <a:ext cx="4185623" cy="906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 reliable_send</a:t>
            </a:r>
          </a:p>
          <a:p>
            <a:pPr marL="0" indent="0">
              <a:buNone/>
            </a:pPr>
            <a:r>
              <a:rPr lang="en-US" dirty="0" smtClean="0"/>
              <a:t>Add message to vids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360188" y="4045901"/>
            <a:ext cx="4185618" cy="5762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Reliable_send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396317" y="4883953"/>
            <a:ext cx="4185617" cy="1204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Send message with udp </a:t>
            </a:r>
          </a:p>
          <a:p>
            <a:pPr marL="0" indent="0">
              <a:buNone/>
            </a:pPr>
            <a:r>
              <a:rPr lang="en-US" dirty="0" smtClean="0"/>
              <a:t>Header can be or RM-SND or V-SYNC</a:t>
            </a:r>
          </a:p>
          <a:p>
            <a:pPr marL="0" indent="0">
              <a:buNone/>
            </a:pPr>
            <a:r>
              <a:rPr lang="en-US" dirty="0" smtClean="0"/>
              <a:t>Message have the following form 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Τίτλος 1"/>
          <p:cNvSpPr txBox="1">
            <a:spLocks noGrp="1"/>
          </p:cNvSpPr>
          <p:nvPr>
            <p:ph type="title"/>
          </p:nvPr>
        </p:nvSpPr>
        <p:spPr>
          <a:xfrm>
            <a:off x="432439" y="424005"/>
            <a:ext cx="8596668" cy="1320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dirty="0" smtClean="0"/>
              <a:t>Messenger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(functions)</a:t>
            </a:r>
            <a:endParaRPr lang="el-GR" sz="4900" dirty="0"/>
          </a:p>
        </p:txBody>
      </p:sp>
      <p:graphicFrame>
        <p:nvGraphicFramePr>
          <p:cNvPr id="9" name="Πίνακας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66572"/>
              </p:ext>
            </p:extLst>
          </p:nvPr>
        </p:nvGraphicFramePr>
        <p:xfrm>
          <a:off x="168814" y="6365578"/>
          <a:ext cx="11830927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4188"/>
                <a:gridCol w="1586023"/>
                <a:gridCol w="760220"/>
                <a:gridCol w="1332061"/>
                <a:gridCol w="1831584"/>
                <a:gridCol w="2225147"/>
                <a:gridCol w="760536"/>
                <a:gridCol w="1021063"/>
                <a:gridCol w="130010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Team_code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r>
                        <a:rPr lang="en-US" dirty="0" smtClean="0"/>
                        <a:t> length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Seqno length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length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segno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Θέση κειμένου 4"/>
          <p:cNvSpPr txBox="1">
            <a:spLocks/>
          </p:cNvSpPr>
          <p:nvPr/>
        </p:nvSpPr>
        <p:spPr>
          <a:xfrm>
            <a:off x="5176904" y="1984585"/>
            <a:ext cx="418561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</a:t>
            </a:r>
            <a:endParaRPr lang="el-G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Θέση περιεχομένου 3"/>
          <p:cNvSpPr txBox="1">
            <a:spLocks/>
          </p:cNvSpPr>
          <p:nvPr/>
        </p:nvSpPr>
        <p:spPr>
          <a:xfrm>
            <a:off x="5176904" y="2844382"/>
            <a:ext cx="4957497" cy="355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If(this message is for current view){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if(is the first time we receive this message){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add on mids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//do fifo stuff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if(header is V-SYNC){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add on vids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}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}else{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add it on </a:t>
            </a:r>
            <a:r>
              <a:rPr lang="en-US" dirty="0" err="1" smtClean="0"/>
              <a:t>mbuf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Redeliver to all members that have not send me the message</a:t>
            </a:r>
          </a:p>
        </p:txBody>
      </p:sp>
      <p:sp>
        <p:nvSpPr>
          <p:cNvPr id="12" name="Ορθογώνιο 11"/>
          <p:cNvSpPr/>
          <p:nvPr/>
        </p:nvSpPr>
        <p:spPr>
          <a:xfrm>
            <a:off x="5140775" y="2707811"/>
            <a:ext cx="4221745" cy="35555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/>
          <p:cNvSpPr/>
          <p:nvPr/>
        </p:nvSpPr>
        <p:spPr>
          <a:xfrm>
            <a:off x="324061" y="2781006"/>
            <a:ext cx="4221745" cy="892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/>
          <p:cNvSpPr/>
          <p:nvPr/>
        </p:nvSpPr>
        <p:spPr>
          <a:xfrm>
            <a:off x="360188" y="4709426"/>
            <a:ext cx="4221745" cy="15539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763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Management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88350" y="2737365"/>
            <a:ext cx="8596668" cy="2312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group management is done from group manager</a:t>
            </a:r>
          </a:p>
          <a:p>
            <a:r>
              <a:rPr lang="en-US" sz="2400" dirty="0" smtClean="0"/>
              <a:t>Every time that someone join or unjoin  the manager is responsible to inform all the members about the new team.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454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dirty="0" smtClean="0"/>
              <a:t>Group View</a:t>
            </a:r>
            <a:endParaRPr lang="el-GR" sz="49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2371604"/>
            <a:ext cx="8596668" cy="3880773"/>
          </a:xfrm>
        </p:spPr>
        <p:txBody>
          <a:bodyPr/>
          <a:lstStyle/>
          <a:p>
            <a:pPr algn="just"/>
            <a:r>
              <a:rPr lang="en-US" sz="2000" dirty="0" smtClean="0"/>
              <a:t>Every time that a messenger take a message for view change.</a:t>
            </a:r>
          </a:p>
          <a:p>
            <a:pPr algn="just"/>
            <a:r>
              <a:rPr lang="en-US" sz="2000" dirty="0" smtClean="0"/>
              <a:t>Send his vids(messages that he send in current view) to all the members</a:t>
            </a:r>
          </a:p>
          <a:p>
            <a:pPr algn="just"/>
            <a:r>
              <a:rPr lang="en-US" sz="2000" dirty="0" smtClean="0"/>
              <a:t>Wait until take the vids from all members</a:t>
            </a:r>
          </a:p>
          <a:p>
            <a:pPr algn="just"/>
            <a:r>
              <a:rPr lang="en-US" sz="2000" dirty="0" smtClean="0"/>
              <a:t>Wait until take all the messages that the other members send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taken_messages</a:t>
            </a:r>
            <a:r>
              <a:rPr lang="en-US" sz="2000" dirty="0" smtClean="0">
                <a:sym typeface="Wingdings" panose="05000000000000000000" pitchFamily="2" charset="2"/>
              </a:rPr>
              <a:t> = vids</a:t>
            </a:r>
          </a:p>
          <a:p>
            <a:pPr algn="just"/>
            <a:r>
              <a:rPr lang="en-US" sz="2000" dirty="0" smtClean="0">
                <a:sym typeface="Wingdings" panose="05000000000000000000" pitchFamily="2" charset="2"/>
              </a:rPr>
              <a:t>Only then we new that the view is change and we can send again a message or retrieve messages from the new view</a:t>
            </a:r>
            <a:endParaRPr lang="en-US" sz="2000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97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28293"/>
          </a:xfrm>
        </p:spPr>
        <p:txBody>
          <a:bodyPr/>
          <a:lstStyle/>
          <a:p>
            <a:pPr algn="ctr"/>
            <a:r>
              <a:rPr lang="el-GR" dirty="0" smtClean="0"/>
              <a:t>ΠΕΡΙΕΧΟΜΕΝΑ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77335" y="2137893"/>
            <a:ext cx="8596668" cy="3903469"/>
          </a:xfrm>
        </p:spPr>
        <p:txBody>
          <a:bodyPr/>
          <a:lstStyle/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Group Manager (role , classes, and functions)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Messenger (classes and role)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Group Management 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Group View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FIFO reliable multicast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CATOC multicast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App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33738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/>
          <a:stretch/>
        </p:blipFill>
        <p:spPr>
          <a:xfrm>
            <a:off x="1739900" y="1181100"/>
            <a:ext cx="6350000" cy="4610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506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Reliable Multicast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the spirit of reliable multicast every </a:t>
            </a:r>
            <a:r>
              <a:rPr lang="en-US" sz="2000" dirty="0" smtClean="0"/>
              <a:t>messenger </a:t>
            </a:r>
            <a:r>
              <a:rPr lang="en-US" sz="2000" dirty="0" smtClean="0"/>
              <a:t>of team when read a message </a:t>
            </a:r>
            <a:r>
              <a:rPr lang="en-US" sz="2000" dirty="0" smtClean="0"/>
              <a:t>redeliver </a:t>
            </a:r>
            <a:r>
              <a:rPr lang="en-US" sz="2000" dirty="0" smtClean="0"/>
              <a:t>this message to the other members from whom he has not take this message </a:t>
            </a:r>
            <a:r>
              <a:rPr lang="en-US" sz="2000" dirty="0" smtClean="0"/>
              <a:t>again. This process is necessary to be sure that all messages will be taken from all members.</a:t>
            </a:r>
            <a:endParaRPr lang="en-US" sz="2000" dirty="0" smtClean="0"/>
          </a:p>
          <a:p>
            <a:r>
              <a:rPr lang="en-US" sz="2000" dirty="0" smtClean="0"/>
              <a:t>FIFO </a:t>
            </a:r>
            <a:r>
              <a:rPr lang="en-US" sz="2000" dirty="0" smtClean="0"/>
              <a:t>: the api get a message from the network and put it on a buffer</a:t>
            </a:r>
            <a:r>
              <a:rPr lang="en-US" sz="2000" dirty="0"/>
              <a:t> </a:t>
            </a:r>
            <a:r>
              <a:rPr lang="en-US" sz="2000" dirty="0" smtClean="0"/>
              <a:t>until be sure that the app has take the previous message. When he is </a:t>
            </a:r>
            <a:r>
              <a:rPr lang="en-US" sz="2000" dirty="0" smtClean="0"/>
              <a:t> sure that the previous message is taken give to the app the next one.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319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"/>
          <a:stretch/>
        </p:blipFill>
        <p:spPr>
          <a:xfrm>
            <a:off x="1193800" y="695742"/>
            <a:ext cx="7835900" cy="57177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507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/>
          <a:stretch/>
        </p:blipFill>
        <p:spPr>
          <a:xfrm>
            <a:off x="698500" y="495300"/>
            <a:ext cx="8178800" cy="58039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5682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5" y="309093"/>
            <a:ext cx="8596668" cy="1423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Group Manager</a:t>
            </a:r>
            <a:br>
              <a:rPr lang="en-US" sz="5400" dirty="0" smtClean="0"/>
            </a:br>
            <a:r>
              <a:rPr lang="en-US" sz="3600" dirty="0" smtClean="0"/>
              <a:t>(role)</a:t>
            </a:r>
            <a:endParaRPr lang="el-GR" sz="540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77335" y="2434107"/>
            <a:ext cx="8596668" cy="3451538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</a:rPr>
              <a:t>Group Manager is available for all messengers and he listen on a multicast port to let them discover him.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</a:rPr>
              <a:t>He create tcp connections for each new messenger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</a:rPr>
              <a:t>Depending on the message he add(or remove) a </a:t>
            </a:r>
            <a:r>
              <a:rPr lang="en-US" sz="2400" dirty="0" err="1" smtClean="0">
                <a:solidFill>
                  <a:schemeClr val="tx2"/>
                </a:solidFill>
              </a:rPr>
              <a:t>messager</a:t>
            </a:r>
            <a:r>
              <a:rPr lang="en-US" sz="2400" dirty="0" smtClean="0">
                <a:solidFill>
                  <a:schemeClr val="tx2"/>
                </a:solidFill>
              </a:rPr>
              <a:t>  on(or from) a team , and then he inform the other members of the team for the new view.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</a:rPr>
              <a:t>If someone </a:t>
            </a:r>
            <a:r>
              <a:rPr lang="en-US" sz="2400" dirty="0" err="1" smtClean="0">
                <a:solidFill>
                  <a:schemeClr val="tx2"/>
                </a:solidFill>
              </a:rPr>
              <a:t>messanger</a:t>
            </a:r>
            <a:r>
              <a:rPr lang="en-US" sz="2400" dirty="0" smtClean="0">
                <a:solidFill>
                  <a:schemeClr val="tx2"/>
                </a:solidFill>
              </a:rPr>
              <a:t> dies he close the connection</a:t>
            </a:r>
            <a:endParaRPr lang="el-G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Group Manager</a:t>
            </a:r>
            <a:br>
              <a:rPr lang="en-US" sz="5400" dirty="0"/>
            </a:br>
            <a:r>
              <a:rPr lang="en-US" dirty="0" smtClean="0"/>
              <a:t>(classes)</a:t>
            </a:r>
            <a:endParaRPr lang="el-GR" sz="53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Member_info_send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Member_ifo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677334" y="3206839"/>
            <a:ext cx="3817393" cy="2834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677335" y="3335628"/>
            <a:ext cx="3817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r>
              <a:rPr lang="en-US" dirty="0" smtClean="0"/>
              <a:t> //the ip of the messenger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Port</a:t>
            </a:r>
            <a:r>
              <a:rPr lang="en-US" dirty="0" smtClean="0"/>
              <a:t> //port for tcp connection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udp_port</a:t>
            </a:r>
            <a:r>
              <a:rPr lang="en-US" dirty="0" smtClean="0"/>
              <a:t>//port for udp connection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member_id </a:t>
            </a:r>
            <a:r>
              <a:rPr lang="en-US" dirty="0" smtClean="0"/>
              <a:t>//id of messenger</a:t>
            </a:r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5182793" y="3206839"/>
            <a:ext cx="3817393" cy="2834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5273291" y="3335627"/>
            <a:ext cx="3817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</a:t>
            </a:r>
            <a:r>
              <a:rPr lang="en-US" dirty="0" smtClean="0"/>
              <a:t> //the ip of the messenger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Port</a:t>
            </a:r>
            <a:r>
              <a:rPr lang="en-US" dirty="0" smtClean="0"/>
              <a:t> //port for tcp connection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udp_port</a:t>
            </a:r>
            <a:r>
              <a:rPr lang="en-US" dirty="0" smtClean="0"/>
              <a:t>//port for udp connection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member_id </a:t>
            </a:r>
            <a:r>
              <a:rPr lang="en-US" dirty="0" smtClean="0"/>
              <a:t>//id of messenger</a:t>
            </a:r>
          </a:p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ocket</a:t>
            </a:r>
            <a:r>
              <a:rPr lang="en-US" dirty="0" smtClean="0"/>
              <a:t> //tcp socket for communication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89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2960923" y="2119843"/>
            <a:ext cx="4184035" cy="376549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Group_info_send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Group Manager</a:t>
            </a:r>
            <a:br>
              <a:rPr lang="en-US" sz="5400" dirty="0"/>
            </a:br>
            <a:r>
              <a:rPr lang="en-US" dirty="0" smtClean="0"/>
              <a:t>(classes)</a:t>
            </a:r>
            <a:endParaRPr lang="el-GR" sz="5300" dirty="0"/>
          </a:p>
        </p:txBody>
      </p:sp>
      <p:sp>
        <p:nvSpPr>
          <p:cNvPr id="6" name="Ορθογώνιο 5"/>
          <p:cNvSpPr/>
          <p:nvPr/>
        </p:nvSpPr>
        <p:spPr>
          <a:xfrm>
            <a:off x="1056068" y="2871989"/>
            <a:ext cx="8770512" cy="25628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1171978" y="3276273"/>
            <a:ext cx="8654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name_of_group </a:t>
            </a:r>
            <a:r>
              <a:rPr lang="en-US" dirty="0" smtClean="0"/>
              <a:t>//the name that user ask to join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team_code </a:t>
            </a:r>
            <a:r>
              <a:rPr lang="en-US" dirty="0" smtClean="0"/>
              <a:t>//characteristic number of group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view_number </a:t>
            </a:r>
            <a:r>
              <a:rPr lang="en-US" dirty="0" smtClean="0"/>
              <a:t>//the current view for the team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member_list </a:t>
            </a:r>
            <a:r>
              <a:rPr lang="en-US" dirty="0" smtClean="0"/>
              <a:t>//list of members with their sockets</a:t>
            </a:r>
          </a:p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ember_list_send</a:t>
            </a:r>
            <a:r>
              <a:rPr lang="en-US" dirty="0" smtClean="0"/>
              <a:t>  //list with the members which the manager send it to the </a:t>
            </a:r>
            <a:r>
              <a:rPr lang="en-US" dirty="0" smtClean="0">
                <a:solidFill>
                  <a:schemeClr val="bg1"/>
                </a:solidFill>
              </a:rPr>
              <a:t>messengers</a:t>
            </a:r>
            <a:r>
              <a:rPr lang="en-US" dirty="0" smtClean="0"/>
              <a:t> every time that a view change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496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900" dirty="0"/>
              <a:t>Group Manager</a:t>
            </a:r>
            <a:br>
              <a:rPr lang="en-US" sz="4900" dirty="0"/>
            </a:br>
            <a:r>
              <a:rPr lang="en-US" sz="3200" dirty="0" smtClean="0"/>
              <a:t>(functions)</a:t>
            </a:r>
            <a:br>
              <a:rPr lang="en-US" sz="3200" dirty="0" smtClean="0"/>
            </a:br>
            <a:endParaRPr lang="el-GR" sz="32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20229" y="2160589"/>
            <a:ext cx="8596668" cy="448491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 //for thread</a:t>
            </a:r>
          </a:p>
          <a:p>
            <a:pPr marL="0" indent="0">
              <a:buNone/>
            </a:pPr>
            <a:r>
              <a:rPr lang="en-US" dirty="0" smtClean="0"/>
              <a:t>While(true){</a:t>
            </a:r>
          </a:p>
          <a:p>
            <a:pPr marL="0" indent="0">
              <a:buNone/>
            </a:pPr>
            <a:r>
              <a:rPr lang="en-US" dirty="0" smtClean="0"/>
              <a:t>	reading from tcp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(if the team exist){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(if member in list){</a:t>
            </a:r>
          </a:p>
          <a:p>
            <a:pPr marL="0" indent="0">
              <a:buNone/>
            </a:pPr>
            <a:r>
              <a:rPr lang="en-US" dirty="0" smtClean="0"/>
              <a:t>			is an unjoin message </a:t>
            </a:r>
            <a:r>
              <a:rPr lang="en-US" dirty="0" smtClean="0">
                <a:sym typeface="Wingdings" panose="05000000000000000000" pitchFamily="2" charset="2"/>
              </a:rPr>
              <a:t> leave from team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send messages to all the other members to let them know the new team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}else{</a:t>
            </a:r>
          </a:p>
          <a:p>
            <a:pPr marL="0" indent="0">
              <a:buNone/>
            </a:pPr>
            <a:r>
              <a:rPr lang="en-US" dirty="0" smtClean="0"/>
              <a:t>			add it on team </a:t>
            </a:r>
            <a:r>
              <a:rPr lang="en-US" dirty="0" smtClean="0">
                <a:sym typeface="Wingdings" panose="05000000000000000000" pitchFamily="2" charset="2"/>
              </a:rPr>
              <a:t> join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send messages to all the members of the team for the new view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}else{</a:t>
            </a:r>
          </a:p>
          <a:p>
            <a:pPr marL="0" indent="0">
              <a:buNone/>
            </a:pPr>
            <a:r>
              <a:rPr lang="en-US" dirty="0" smtClean="0"/>
              <a:t>		create a new node for the team and add the member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1020229" y="2560320"/>
            <a:ext cx="8253773" cy="40851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6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677334" y="46793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900" dirty="0"/>
              <a:t>Group Manager</a:t>
            </a:r>
            <a:br>
              <a:rPr lang="en-US" sz="4900" dirty="0"/>
            </a:br>
            <a:r>
              <a:rPr lang="en-US" sz="3200" dirty="0" smtClean="0"/>
              <a:t>(functions)</a:t>
            </a:r>
            <a:br>
              <a:rPr lang="en-US" sz="3200" dirty="0" smtClean="0"/>
            </a:br>
            <a:endParaRPr lang="el-GR" sz="3200" dirty="0"/>
          </a:p>
        </p:txBody>
      </p:sp>
      <p:sp>
        <p:nvSpPr>
          <p:cNvPr id="5" name="Θέση περιεχομένου 2"/>
          <p:cNvSpPr>
            <a:spLocks noGrp="1"/>
          </p:cNvSpPr>
          <p:nvPr>
            <p:ph idx="1"/>
          </p:nvPr>
        </p:nvSpPr>
        <p:spPr>
          <a:xfrm>
            <a:off x="829734" y="4694865"/>
            <a:ext cx="8596668" cy="1857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</a:t>
            </a: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manager</a:t>
            </a:r>
          </a:p>
          <a:p>
            <a:pPr marL="400050" lvl="1" indent="0">
              <a:buNone/>
            </a:pPr>
            <a:r>
              <a:rPr lang="en-US" dirty="0" smtClean="0"/>
              <a:t>Do the appropriate initialization</a:t>
            </a:r>
            <a:endParaRPr lang="el-GR" dirty="0"/>
          </a:p>
        </p:txBody>
      </p:sp>
      <p:sp>
        <p:nvSpPr>
          <p:cNvPr id="6" name="Θέση περιεχομένου 2"/>
          <p:cNvSpPr txBox="1">
            <a:spLocks/>
          </p:cNvSpPr>
          <p:nvPr/>
        </p:nvSpPr>
        <p:spPr>
          <a:xfrm>
            <a:off x="829734" y="2312989"/>
            <a:ext cx="8596668" cy="1857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from multicast() //for thread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Receive data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Send messenger a message with port for tcp connection 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Create new tcp socket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Communication with this client</a:t>
            </a:r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1143445" y="2737245"/>
            <a:ext cx="6031078" cy="1433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/>
          <p:cNvSpPr/>
          <p:nvPr/>
        </p:nvSpPr>
        <p:spPr>
          <a:xfrm>
            <a:off x="1270055" y="5238589"/>
            <a:ext cx="3414487" cy="5150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79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51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Messenger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(role)</a:t>
            </a:r>
            <a:endParaRPr lang="el-GR" sz="4900" dirty="0"/>
          </a:p>
        </p:txBody>
      </p:sp>
      <p:sp>
        <p:nvSpPr>
          <p:cNvPr id="8" name="Θέση κειμένου 2"/>
          <p:cNvSpPr>
            <a:spLocks noGrp="1"/>
          </p:cNvSpPr>
          <p:nvPr>
            <p:ph type="body" idx="1"/>
          </p:nvPr>
        </p:nvSpPr>
        <p:spPr>
          <a:xfrm>
            <a:off x="677335" y="2434107"/>
            <a:ext cx="8596668" cy="3451538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Messenger can join or unjoin to a group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He can join to multiple groups on the same time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He can send a message with fifo or catoc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The api offers view synchronicity and reliable multicast for the communication between the messengers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He receive messages for the groups that he is joined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35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066800"/>
            <a:ext cx="6112933" cy="45847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7748712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Κόκκινο πορτοκαλί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807</Words>
  <Application>Microsoft Office PowerPoint</Application>
  <PresentationFormat>Ευρεία οθόνη</PresentationFormat>
  <Paragraphs>215</Paragraphs>
  <Slides>23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Όψη</vt:lpstr>
      <vt:lpstr>Παρουσίαση του PowerPoint</vt:lpstr>
      <vt:lpstr>ΠΕΡΙΕΧΟΜΕΝΑ</vt:lpstr>
      <vt:lpstr>Group Manager (role)</vt:lpstr>
      <vt:lpstr>Group Manager (classes)</vt:lpstr>
      <vt:lpstr>Group Manager (classes)</vt:lpstr>
      <vt:lpstr>Group Manager (functions) </vt:lpstr>
      <vt:lpstr>Group Manager (functions) </vt:lpstr>
      <vt:lpstr>Messenger (role)</vt:lpstr>
      <vt:lpstr>Παρουσίαση του PowerPoint</vt:lpstr>
      <vt:lpstr>Παρουσίαση του PowerPoint</vt:lpstr>
      <vt:lpstr>Παρουσίαση του PowerPoint</vt:lpstr>
      <vt:lpstr>Messenger (classes)</vt:lpstr>
      <vt:lpstr>Messenger (classes)</vt:lpstr>
      <vt:lpstr>Messenger (classes)</vt:lpstr>
      <vt:lpstr>Messenger (functions)</vt:lpstr>
      <vt:lpstr>Messenger (functions)</vt:lpstr>
      <vt:lpstr>Messenger (functions)</vt:lpstr>
      <vt:lpstr>Group Management</vt:lpstr>
      <vt:lpstr>Group View</vt:lpstr>
      <vt:lpstr>Παρουσίαση του PowerPoint</vt:lpstr>
      <vt:lpstr>FIFO Reliable Multicast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35</cp:revision>
  <dcterms:created xsi:type="dcterms:W3CDTF">2021-04-16T17:06:53Z</dcterms:created>
  <dcterms:modified xsi:type="dcterms:W3CDTF">2021-04-17T15:35:57Z</dcterms:modified>
</cp:coreProperties>
</file>