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2" r:id="rId3"/>
    <p:sldId id="271" r:id="rId4"/>
    <p:sldId id="284" r:id="rId5"/>
    <p:sldId id="309" r:id="rId6"/>
    <p:sldId id="265" r:id="rId7"/>
    <p:sldId id="290" r:id="rId8"/>
    <p:sldId id="293" r:id="rId9"/>
    <p:sldId id="327" r:id="rId10"/>
    <p:sldId id="328" r:id="rId11"/>
    <p:sldId id="330" r:id="rId12"/>
    <p:sldId id="331" r:id="rId13"/>
    <p:sldId id="332" r:id="rId14"/>
    <p:sldId id="334" r:id="rId15"/>
    <p:sldId id="333" r:id="rId16"/>
    <p:sldId id="324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E8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62" y="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2023</a:t>
            </a:r>
            <a:r>
              <a:rPr lang="en-US" baseline="0" dirty="0" smtClean="0"/>
              <a:t> PubMed Stats</a:t>
            </a:r>
            <a:endParaRPr lang="en-US" dirty="0"/>
          </a:p>
        </c:rich>
      </c:tx>
      <c:layout>
        <c:manualLayout>
          <c:xMode val="edge"/>
          <c:yMode val="edge"/>
          <c:x val="0.38478795413731182"/>
          <c:y val="1.78438661710037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045010821015795"/>
          <c:y val="0.15979182156133828"/>
          <c:w val="0.60533199797393744"/>
          <c:h val="0.708845476099874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CI Not RL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Number of articles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3939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RL not CI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Number of articles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3700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CI and RL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Number of articles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4762792"/>
        <c:axId val="374763184"/>
      </c:barChart>
      <c:catAx>
        <c:axId val="374762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763184"/>
        <c:crosses val="autoZero"/>
        <c:auto val="1"/>
        <c:lblAlgn val="ctr"/>
        <c:lblOffset val="100"/>
        <c:noMultiLvlLbl val="0"/>
      </c:catAx>
      <c:valAx>
        <c:axId val="374763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762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2023</a:t>
            </a:r>
            <a:r>
              <a:rPr lang="en-US" baseline="0" dirty="0" smtClean="0"/>
              <a:t> PubMed Stats</a:t>
            </a:r>
            <a:endParaRPr lang="en-US" dirty="0"/>
          </a:p>
        </c:rich>
      </c:tx>
      <c:layout>
        <c:manualLayout>
          <c:xMode val="edge"/>
          <c:yMode val="edge"/>
          <c:x val="0.38478795413731182"/>
          <c:y val="1.78438661710037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045010821015795"/>
          <c:y val="0.15979182156133828"/>
          <c:w val="0.60533199797393744"/>
          <c:h val="0.708845476099874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CI Not RL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Number of articles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3939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RL not CI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Number of articles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3700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CI and RL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Number of articles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4764360"/>
        <c:axId val="486842608"/>
      </c:barChart>
      <c:catAx>
        <c:axId val="374764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842608"/>
        <c:crosses val="autoZero"/>
        <c:auto val="1"/>
        <c:lblAlgn val="ctr"/>
        <c:lblOffset val="100"/>
        <c:noMultiLvlLbl val="0"/>
      </c:catAx>
      <c:valAx>
        <c:axId val="486842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764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0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ylenableile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29.jpeg"/><Relationship Id="rId4" Type="http://schemas.openxmlformats.org/officeDocument/2006/relationships/hyperlink" Target="mailto:marylenableile@gmail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48890"/>
            <a:ext cx="10058400" cy="1711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Translational Synergies in </a:t>
            </a:r>
            <a:r>
              <a:rPr lang="en-US" dirty="0" smtClean="0">
                <a:solidFill>
                  <a:srgbClr val="C20E8F"/>
                </a:solidFill>
              </a:rPr>
              <a:t>Causal Inference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FFFF"/>
                </a:solidFill>
              </a:rPr>
              <a:t>Reinforcement Learning</a:t>
            </a:r>
            <a:endParaRPr dirty="0">
              <a:solidFill>
                <a:srgbClr val="00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959927"/>
            <a:ext cx="10058400" cy="685800"/>
          </a:xfrm>
        </p:spPr>
        <p:txBody>
          <a:bodyPr/>
          <a:lstStyle/>
          <a:p>
            <a:r>
              <a:rPr lang="en-US" dirty="0" err="1" smtClean="0"/>
              <a:t>MaryLena</a:t>
            </a:r>
            <a:r>
              <a:rPr lang="en-US" dirty="0" smtClean="0"/>
              <a:t> </a:t>
            </a:r>
            <a:r>
              <a:rPr lang="en-US" dirty="0" err="1" smtClean="0"/>
              <a:t>Bleile</a:t>
            </a:r>
            <a:r>
              <a:rPr lang="en-US" dirty="0" smtClean="0"/>
              <a:t>, </a:t>
            </a:r>
            <a:r>
              <a:rPr lang="en-US" dirty="0" err="1" smtClean="0"/>
              <a:t>Ph.D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335" y="245591"/>
            <a:ext cx="12344400" cy="715667"/>
          </a:xfrm>
        </p:spPr>
        <p:txBody>
          <a:bodyPr/>
          <a:lstStyle/>
          <a:p>
            <a:r>
              <a:rPr lang="en-US" dirty="0" smtClean="0"/>
              <a:t>Analysis of Potential Outcomes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560481" y="5863591"/>
                <a:ext cx="5254752" cy="6858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 smtClean="0"/>
                  <a:t> Apply drug 1</a:t>
                </a:r>
              </a:p>
              <a:p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|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1600" dirty="0" smtClean="0"/>
                  <a:t> : Tumor volume reduction given drug 1 applied</a:t>
                </a:r>
                <a:endParaRPr sz="1600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560481" y="5863591"/>
                <a:ext cx="5254752" cy="685800"/>
              </a:xfrm>
              <a:blipFill rotWithShape="0">
                <a:blip r:embed="rId2"/>
                <a:stretch>
                  <a:fillRect t="-1071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4144850216"/>
                  </p:ext>
                </p:extLst>
              </p:nvPr>
            </p:nvGraphicFramePr>
            <p:xfrm>
              <a:off x="696185" y="4056656"/>
              <a:ext cx="4588695" cy="163365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81937"/>
                    <a:gridCol w="834308"/>
                    <a:gridCol w="736972"/>
                    <a:gridCol w="792593"/>
                    <a:gridCol w="1042885"/>
                  </a:tblGrid>
                  <a:tr h="48646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Subject (j)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Action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Causal</a:t>
                          </a:r>
                          <a:r>
                            <a:rPr lang="en-US" sz="1200" baseline="0" dirty="0" smtClean="0"/>
                            <a:t> Effect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81841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Julius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r>
                            <a:rPr lang="en-US" sz="1200" baseline="0" dirty="0" smtClean="0"/>
                            <a:t> – 20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301373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Octavian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 - 22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81841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Claudius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45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45</a:t>
                          </a:r>
                          <a:r>
                            <a:rPr lang="en-US" sz="1200" baseline="0" dirty="0" smtClean="0"/>
                            <a:t> - ?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81841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Augustus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50 - ?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4144850216"/>
                  </p:ext>
                </p:extLst>
              </p:nvPr>
            </p:nvGraphicFramePr>
            <p:xfrm>
              <a:off x="696185" y="4056656"/>
              <a:ext cx="4588695" cy="163365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81937"/>
                    <a:gridCol w="834308"/>
                    <a:gridCol w="736972"/>
                    <a:gridCol w="792593"/>
                    <a:gridCol w="1042885"/>
                  </a:tblGrid>
                  <a:tr h="48646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Subject (j)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Action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73554" t="-1250" r="-249587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692" t="-1250" r="-132308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Causal</a:t>
                          </a:r>
                          <a:r>
                            <a:rPr lang="en-US" sz="1200" baseline="0" dirty="0" smtClean="0"/>
                            <a:t> Effect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Julius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1606" t="-172340" r="-308759" b="-3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r>
                            <a:rPr lang="en-US" sz="1200" baseline="0" dirty="0" smtClean="0"/>
                            <a:t> – 20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301373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Octavian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1606" t="-261224" r="-308759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 - 22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Claudius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1606" t="-376596" r="-308759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45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45</a:t>
                          </a:r>
                          <a:r>
                            <a:rPr lang="en-US" sz="1200" baseline="0" dirty="0" smtClean="0"/>
                            <a:t> - ?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Augustus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1606" t="-486957" r="-308759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50 - ?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7" name="Picture 18" descr="https://o.remove.bg/downloads/89ad80ff-78c1-424f-85d8-6c3edf50d4ba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4798" y="1296158"/>
            <a:ext cx="2052419" cy="15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2"/>
              <p:cNvSpPr txBox="1">
                <a:spLocks/>
              </p:cNvSpPr>
              <p:nvPr/>
            </p:nvSpPr>
            <p:spPr>
              <a:xfrm>
                <a:off x="696185" y="1198936"/>
                <a:ext cx="4648202" cy="25437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itchFamily="34" charset="0"/>
                  <a:buNone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20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8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u="sng" dirty="0">
                    <a:solidFill>
                      <a:srgbClr val="C20E8F"/>
                    </a:solidFill>
                  </a:rPr>
                  <a:t>Average Treatment Effect (ATE):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Expected value of the causal effects (causal risk differences) across each group.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ATE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(?−20)+(?−22)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u="sng" dirty="0" smtClean="0">
                    <a:solidFill>
                      <a:srgbClr val="C20E8F"/>
                    </a:solidFill>
                  </a:rPr>
                  <a:t>Conditional Average </a:t>
                </a:r>
                <a:r>
                  <a:rPr lang="en-US" sz="1600" u="sng" dirty="0">
                    <a:solidFill>
                      <a:srgbClr val="C20E8F"/>
                    </a:solidFill>
                  </a:rPr>
                  <a:t>Treatment Effect </a:t>
                </a:r>
                <a:r>
                  <a:rPr lang="en-US" sz="1600" u="sng" dirty="0" smtClean="0">
                    <a:solidFill>
                      <a:srgbClr val="C20E8F"/>
                    </a:solidFill>
                  </a:rPr>
                  <a:t>(CATE</a:t>
                </a:r>
                <a:r>
                  <a:rPr lang="en-US" sz="1600" u="sng" dirty="0">
                    <a:solidFill>
                      <a:srgbClr val="C20E8F"/>
                    </a:solidFill>
                  </a:rPr>
                  <a:t>):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The same but conditional on covariates X</a:t>
                </a:r>
                <a:endParaRPr lang="en-US" sz="1600" dirty="0"/>
              </a:p>
            </p:txBody>
          </p:sp>
        </mc:Choice>
        <mc:Fallback xmlns="">
          <p:sp>
            <p:nvSpPr>
              <p:cNvPr id="36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85" y="1198936"/>
                <a:ext cx="4648202" cy="2543772"/>
              </a:xfrm>
              <a:prstGeom prst="rect">
                <a:avLst/>
              </a:prstGeom>
              <a:blipFill rotWithShape="0">
                <a:blip r:embed="rId5"/>
                <a:stretch>
                  <a:fillRect l="-655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10" descr="https://o.remove.bg/downloads/0895e9c1-42ac-41c8-b581-4127ffd0902e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057" y="3331749"/>
            <a:ext cx="3599574" cy="5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782797" y="6180059"/>
            <a:ext cx="334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798187" y="4697000"/>
                <a:ext cx="3348989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87" y="4697000"/>
                <a:ext cx="3348989" cy="395621"/>
              </a:xfrm>
              <a:prstGeom prst="rect">
                <a:avLst/>
              </a:prstGeom>
              <a:blipFill rotWithShape="0">
                <a:blip r:embed="rId7"/>
                <a:stretch>
                  <a:fillRect l="-1455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939535" y="5377651"/>
            <a:ext cx="538635" cy="423674"/>
            <a:chOff x="4206554" y="3724204"/>
            <a:chExt cx="643404" cy="644435"/>
          </a:xfrm>
        </p:grpSpPr>
        <p:sp>
          <p:nvSpPr>
            <p:cNvPr id="41" name="Cube 40"/>
            <p:cNvSpPr/>
            <p:nvPr/>
          </p:nvSpPr>
          <p:spPr>
            <a:xfrm>
              <a:off x="4206554" y="3724204"/>
              <a:ext cx="643404" cy="644435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90640" y="3962419"/>
              <a:ext cx="23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39934" y="5326017"/>
            <a:ext cx="618785" cy="478828"/>
            <a:chOff x="5018132" y="3173832"/>
            <a:chExt cx="643404" cy="644435"/>
          </a:xfrm>
        </p:grpSpPr>
        <p:sp>
          <p:nvSpPr>
            <p:cNvPr id="44" name="Cube 43"/>
            <p:cNvSpPr/>
            <p:nvPr/>
          </p:nvSpPr>
          <p:spPr>
            <a:xfrm>
              <a:off x="5018132" y="3173832"/>
              <a:ext cx="643404" cy="644435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11462" y="3385748"/>
              <a:ext cx="23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97030" y="5338072"/>
            <a:ext cx="497412" cy="451896"/>
            <a:chOff x="6084590" y="3135919"/>
            <a:chExt cx="643404" cy="644435"/>
          </a:xfrm>
        </p:grpSpPr>
        <p:sp>
          <p:nvSpPr>
            <p:cNvPr id="47" name="Cube 46"/>
            <p:cNvSpPr/>
            <p:nvPr/>
          </p:nvSpPr>
          <p:spPr>
            <a:xfrm>
              <a:off x="6084590" y="3135919"/>
              <a:ext cx="643404" cy="644435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82446" y="3339284"/>
              <a:ext cx="23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6681636" y="4115598"/>
            <a:ext cx="3947562" cy="236732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04996" y="5801325"/>
                <a:ext cx="334898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996" y="5801325"/>
                <a:ext cx="3348989" cy="391646"/>
              </a:xfrm>
              <a:prstGeom prst="rect">
                <a:avLst/>
              </a:prstGeom>
              <a:blipFill rotWithShape="0">
                <a:blip r:embed="rId8"/>
                <a:stretch>
                  <a:fillRect l="-1639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Placeholder 2"/>
              <p:cNvSpPr txBox="1">
                <a:spLocks/>
              </p:cNvSpPr>
              <p:nvPr/>
            </p:nvSpPr>
            <p:spPr>
              <a:xfrm>
                <a:off x="6553200" y="1281728"/>
                <a:ext cx="5143269" cy="23220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itchFamily="34" charset="0"/>
                  <a:buNone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20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8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 smtClean="0">
                    <a:solidFill>
                      <a:srgbClr val="00FFFF"/>
                    </a:solidFill>
                  </a:rPr>
                  <a:t>Action-Value Estimation</a:t>
                </a:r>
              </a:p>
              <a:p>
                <a:endParaRPr lang="en-US" dirty="0" smtClean="0"/>
              </a:p>
              <a:p>
                <a:r>
                  <a:rPr lang="en-US" sz="1900" dirty="0" smtClean="0"/>
                  <a:t>Expected value of the rewards given action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900" dirty="0" smtClean="0"/>
                  <a:t>. 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called the </a:t>
                </a:r>
                <a:r>
                  <a:rPr lang="en-US" i="1" dirty="0" smtClean="0"/>
                  <a:t>greedy action</a:t>
                </a:r>
                <a:endParaRPr lang="en-US" i="1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1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281728"/>
                <a:ext cx="5143269" cy="2322022"/>
              </a:xfrm>
              <a:prstGeom prst="rect">
                <a:avLst/>
              </a:prstGeom>
              <a:blipFill rotWithShape="0">
                <a:blip r:embed="rId9"/>
                <a:stretch>
                  <a:fillRect l="-1540" t="-13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10" descr="https://o.remove.bg/downloads/0895e9c1-42ac-41c8-b581-4127ffd0902e/image-removebg-preview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724" y="4156122"/>
            <a:ext cx="1966609" cy="125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55427" y="4153038"/>
                <a:ext cx="1332534" cy="85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Choose treatment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next!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427" y="4153038"/>
                <a:ext cx="1332534" cy="850810"/>
              </a:xfrm>
              <a:prstGeom prst="rect">
                <a:avLst/>
              </a:prstGeom>
              <a:blipFill rotWithShape="0">
                <a:blip r:embed="rId11"/>
                <a:stretch>
                  <a:fillRect l="-2283" t="-2143" r="-8219" b="-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5-Point Star 53"/>
          <p:cNvSpPr/>
          <p:nvPr/>
        </p:nvSpPr>
        <p:spPr>
          <a:xfrm>
            <a:off x="152400" y="344911"/>
            <a:ext cx="543785" cy="5400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311"/>
            <a:ext cx="12344400" cy="715667"/>
          </a:xfrm>
        </p:spPr>
        <p:txBody>
          <a:bodyPr/>
          <a:lstStyle/>
          <a:p>
            <a:r>
              <a:rPr lang="en-US" dirty="0" smtClean="0"/>
              <a:t>EM Algorithm x Value Iteration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560481" y="5863591"/>
                <a:ext cx="5254752" cy="6858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 smtClean="0"/>
                  <a:t> Apply drug 1</a:t>
                </a:r>
              </a:p>
              <a:p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|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1600" dirty="0" smtClean="0"/>
                  <a:t> : Tumor volume reduction given drug 1 applied</a:t>
                </a:r>
                <a:endParaRPr sz="1600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560481" y="5863591"/>
                <a:ext cx="5254752" cy="685800"/>
              </a:xfrm>
              <a:blipFill rotWithShape="0">
                <a:blip r:embed="rId2"/>
                <a:stretch>
                  <a:fillRect t="-1071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4144850216"/>
                  </p:ext>
                </p:extLst>
              </p:nvPr>
            </p:nvGraphicFramePr>
            <p:xfrm>
              <a:off x="696185" y="4056656"/>
              <a:ext cx="4588695" cy="163365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81937"/>
                    <a:gridCol w="834308"/>
                    <a:gridCol w="736972"/>
                    <a:gridCol w="792593"/>
                    <a:gridCol w="1042885"/>
                  </a:tblGrid>
                  <a:tr h="48646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Subject (j)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Action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Causal</a:t>
                          </a:r>
                          <a:r>
                            <a:rPr lang="en-US" sz="1200" baseline="0" dirty="0" smtClean="0"/>
                            <a:t> Effect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81841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Julius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r>
                            <a:rPr lang="en-US" sz="1200" baseline="0" dirty="0" smtClean="0"/>
                            <a:t> – 20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301373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Octavian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 - 22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81841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Claudius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45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45</a:t>
                          </a:r>
                          <a:r>
                            <a:rPr lang="en-US" sz="1200" baseline="0" dirty="0" smtClean="0"/>
                            <a:t> - ?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81841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Augustus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50 - ?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4144850216"/>
                  </p:ext>
                </p:extLst>
              </p:nvPr>
            </p:nvGraphicFramePr>
            <p:xfrm>
              <a:off x="696185" y="4056656"/>
              <a:ext cx="4588695" cy="163365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81937"/>
                    <a:gridCol w="834308"/>
                    <a:gridCol w="736972"/>
                    <a:gridCol w="792593"/>
                    <a:gridCol w="1042885"/>
                  </a:tblGrid>
                  <a:tr h="486466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Subject (j)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Action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73554" t="-1250" r="-249587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692" t="-1250" r="-132308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Causal</a:t>
                          </a:r>
                          <a:r>
                            <a:rPr lang="en-US" sz="1200" baseline="0" dirty="0" smtClean="0"/>
                            <a:t> Effect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Julius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1606" t="-172340" r="-308759" b="-3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r>
                            <a:rPr lang="en-US" sz="1200" baseline="0" dirty="0" smtClean="0"/>
                            <a:t> – 20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301373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Octavian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1606" t="-261224" r="-308759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22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 - 22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Claudius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1606" t="-376596" r="-308759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45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45</a:t>
                          </a:r>
                          <a:r>
                            <a:rPr lang="en-US" sz="1200" baseline="0" dirty="0" smtClean="0"/>
                            <a:t> - ?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Augustus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1606" t="-486957" r="-308759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?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50 - ?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7" name="Picture 18" descr="https://o.remove.bg/downloads/89ad80ff-78c1-424f-85d8-6c3edf50d4ba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4798" y="1296158"/>
            <a:ext cx="2052419" cy="15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2"/>
              <p:cNvSpPr txBox="1">
                <a:spLocks/>
              </p:cNvSpPr>
              <p:nvPr/>
            </p:nvSpPr>
            <p:spPr>
              <a:xfrm>
                <a:off x="696185" y="1198936"/>
                <a:ext cx="4648202" cy="25437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itchFamily="34" charset="0"/>
                  <a:buNone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20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8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u="sng" dirty="0">
                    <a:solidFill>
                      <a:srgbClr val="C20E8F"/>
                    </a:solidFill>
                  </a:rPr>
                  <a:t>Average Treatment Effect (ATE):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Expected value of the causal effects (causal risk differences) across each group.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ATE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(?−20)+(?−22)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u="sng" dirty="0" smtClean="0">
                    <a:solidFill>
                      <a:srgbClr val="C20E8F"/>
                    </a:solidFill>
                  </a:rPr>
                  <a:t>Conditional Average </a:t>
                </a:r>
                <a:r>
                  <a:rPr lang="en-US" sz="1600" u="sng" dirty="0">
                    <a:solidFill>
                      <a:srgbClr val="C20E8F"/>
                    </a:solidFill>
                  </a:rPr>
                  <a:t>Treatment Effect </a:t>
                </a:r>
                <a:r>
                  <a:rPr lang="en-US" sz="1600" u="sng" dirty="0" smtClean="0">
                    <a:solidFill>
                      <a:srgbClr val="C20E8F"/>
                    </a:solidFill>
                  </a:rPr>
                  <a:t>(CATE</a:t>
                </a:r>
                <a:r>
                  <a:rPr lang="en-US" sz="1600" u="sng" dirty="0">
                    <a:solidFill>
                      <a:srgbClr val="C20E8F"/>
                    </a:solidFill>
                  </a:rPr>
                  <a:t>):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The same but conditional on covariates X</a:t>
                </a:r>
                <a:endParaRPr lang="en-US" sz="1600" dirty="0"/>
              </a:p>
            </p:txBody>
          </p:sp>
        </mc:Choice>
        <mc:Fallback xmlns="">
          <p:sp>
            <p:nvSpPr>
              <p:cNvPr id="36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85" y="1198936"/>
                <a:ext cx="4648202" cy="2543772"/>
              </a:xfrm>
              <a:prstGeom prst="rect">
                <a:avLst/>
              </a:prstGeom>
              <a:blipFill rotWithShape="0">
                <a:blip r:embed="rId5"/>
                <a:stretch>
                  <a:fillRect l="-655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5-Point Star 53"/>
          <p:cNvSpPr/>
          <p:nvPr/>
        </p:nvSpPr>
        <p:spPr>
          <a:xfrm>
            <a:off x="152400" y="344911"/>
            <a:ext cx="543785" cy="5400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629" y="2965264"/>
            <a:ext cx="6419343" cy="2705295"/>
          </a:xfrm>
          <a:prstGeom prst="rect">
            <a:avLst/>
          </a:prstGeom>
        </p:spPr>
      </p:pic>
      <p:sp>
        <p:nvSpPr>
          <p:cNvPr id="28" name="Text Placeholder 2"/>
          <p:cNvSpPr txBox="1">
            <a:spLocks/>
          </p:cNvSpPr>
          <p:nvPr/>
        </p:nvSpPr>
        <p:spPr>
          <a:xfrm>
            <a:off x="6553200" y="990600"/>
            <a:ext cx="4648202" cy="254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u="sng" dirty="0" smtClean="0">
                <a:solidFill>
                  <a:srgbClr val="C20E8F"/>
                </a:solidFill>
              </a:rPr>
              <a:t>EM Algorithm:</a:t>
            </a:r>
            <a:endParaRPr lang="en-US" sz="1600" u="sng" dirty="0">
              <a:solidFill>
                <a:srgbClr val="C20E8F"/>
              </a:solidFill>
            </a:endParaRP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Robust method for imputing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Used widely in statistical applications beyond causal inference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9" name="Text Placeholder 2"/>
          <p:cNvSpPr txBox="1">
            <a:spLocks/>
          </p:cNvSpPr>
          <p:nvPr/>
        </p:nvSpPr>
        <p:spPr>
          <a:xfrm>
            <a:off x="6324600" y="4934605"/>
            <a:ext cx="4409214" cy="254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Check what we would expect from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Update distribution parameter estimates so that we are less “surprised” by the actual data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62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335" y="245591"/>
            <a:ext cx="12344400" cy="715667"/>
          </a:xfrm>
        </p:spPr>
        <p:txBody>
          <a:bodyPr/>
          <a:lstStyle/>
          <a:p>
            <a:r>
              <a:rPr lang="en-US" dirty="0" smtClean="0"/>
              <a:t>EM Algorithm x Value Iteration</a:t>
            </a:r>
            <a:endParaRPr dirty="0"/>
          </a:p>
        </p:txBody>
      </p:sp>
      <p:pic>
        <p:nvPicPr>
          <p:cNvPr id="17" name="Picture 18" descr="https://o.remove.bg/downloads/89ad80ff-78c1-424f-85d8-6c3edf50d4ba/image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4798" y="1296158"/>
            <a:ext cx="2052419" cy="15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https://o.remove.bg/downloads/0895e9c1-42ac-41c8-b581-4127ffd0902e/image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057" y="3331749"/>
            <a:ext cx="3599574" cy="5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782797" y="6180059"/>
            <a:ext cx="334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798187" y="4697000"/>
                <a:ext cx="3348989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87" y="4697000"/>
                <a:ext cx="3348989" cy="395621"/>
              </a:xfrm>
              <a:prstGeom prst="rect">
                <a:avLst/>
              </a:prstGeom>
              <a:blipFill rotWithShape="0">
                <a:blip r:embed="rId4"/>
                <a:stretch>
                  <a:fillRect l="-1455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939535" y="5377651"/>
            <a:ext cx="538635" cy="423674"/>
            <a:chOff x="4206554" y="3724204"/>
            <a:chExt cx="643404" cy="644435"/>
          </a:xfrm>
        </p:grpSpPr>
        <p:sp>
          <p:nvSpPr>
            <p:cNvPr id="41" name="Cube 40"/>
            <p:cNvSpPr/>
            <p:nvPr/>
          </p:nvSpPr>
          <p:spPr>
            <a:xfrm>
              <a:off x="4206554" y="3724204"/>
              <a:ext cx="643404" cy="644435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90640" y="3962419"/>
              <a:ext cx="23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39934" y="5326017"/>
            <a:ext cx="618785" cy="478828"/>
            <a:chOff x="5018132" y="3173832"/>
            <a:chExt cx="643404" cy="644435"/>
          </a:xfrm>
        </p:grpSpPr>
        <p:sp>
          <p:nvSpPr>
            <p:cNvPr id="44" name="Cube 43"/>
            <p:cNvSpPr/>
            <p:nvPr/>
          </p:nvSpPr>
          <p:spPr>
            <a:xfrm>
              <a:off x="5018132" y="3173832"/>
              <a:ext cx="643404" cy="644435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11462" y="3385748"/>
              <a:ext cx="23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97030" y="5338072"/>
            <a:ext cx="497412" cy="451896"/>
            <a:chOff x="6084590" y="3135919"/>
            <a:chExt cx="643404" cy="644435"/>
          </a:xfrm>
        </p:grpSpPr>
        <p:sp>
          <p:nvSpPr>
            <p:cNvPr id="47" name="Cube 46"/>
            <p:cNvSpPr/>
            <p:nvPr/>
          </p:nvSpPr>
          <p:spPr>
            <a:xfrm>
              <a:off x="6084590" y="3135919"/>
              <a:ext cx="643404" cy="644435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82446" y="3339284"/>
              <a:ext cx="23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6681636" y="4115598"/>
            <a:ext cx="3947562" cy="236732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04996" y="5801325"/>
                <a:ext cx="334898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996" y="5801325"/>
                <a:ext cx="3348989" cy="391646"/>
              </a:xfrm>
              <a:prstGeom prst="rect">
                <a:avLst/>
              </a:prstGeom>
              <a:blipFill rotWithShape="0">
                <a:blip r:embed="rId5"/>
                <a:stretch>
                  <a:fillRect l="-1639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 Placeholder 2"/>
              <p:cNvSpPr txBox="1">
                <a:spLocks/>
              </p:cNvSpPr>
              <p:nvPr/>
            </p:nvSpPr>
            <p:spPr>
              <a:xfrm>
                <a:off x="6553200" y="1281728"/>
                <a:ext cx="5143269" cy="23220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itchFamily="34" charset="0"/>
                  <a:buNone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20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8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 smtClean="0">
                    <a:solidFill>
                      <a:srgbClr val="00FFFF"/>
                    </a:solidFill>
                  </a:rPr>
                  <a:t>Action-Value Estimation</a:t>
                </a:r>
              </a:p>
              <a:p>
                <a:endParaRPr lang="en-US" dirty="0" smtClean="0"/>
              </a:p>
              <a:p>
                <a:r>
                  <a:rPr lang="en-US" sz="1900" dirty="0" smtClean="0"/>
                  <a:t>Expected value of the rewards </a:t>
                </a:r>
                <a:r>
                  <a:rPr lang="en-US" sz="1900" smtClean="0"/>
                  <a:t>given </a:t>
                </a:r>
                <a:r>
                  <a:rPr lang="en-US" sz="1900" smtClean="0"/>
                  <a:t>policy</a:t>
                </a:r>
                <a:r>
                  <a:rPr lang="en-US" sz="1900" smtClean="0"/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900" smtClean="0"/>
                  <a:t>. </a:t>
                </a:r>
                <a:endParaRPr lang="en-US" sz="1900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called the </a:t>
                </a:r>
                <a:r>
                  <a:rPr lang="en-US" i="1" dirty="0" smtClean="0"/>
                  <a:t>greedy action</a:t>
                </a:r>
                <a:endParaRPr lang="en-US" i="1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1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281728"/>
                <a:ext cx="5143269" cy="2322022"/>
              </a:xfrm>
              <a:prstGeom prst="rect">
                <a:avLst/>
              </a:prstGeom>
              <a:blipFill rotWithShape="0">
                <a:blip r:embed="rId6"/>
                <a:stretch>
                  <a:fillRect l="-1540" t="-1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10" descr="https://o.remove.bg/downloads/0895e9c1-42ac-41c8-b581-4127ffd0902e/image-removebg-previe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724" y="4156122"/>
            <a:ext cx="1966609" cy="125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55427" y="4153038"/>
                <a:ext cx="1332534" cy="85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Choose treatment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next!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427" y="4153038"/>
                <a:ext cx="1332534" cy="850810"/>
              </a:xfrm>
              <a:prstGeom prst="rect">
                <a:avLst/>
              </a:prstGeom>
              <a:blipFill rotWithShape="0">
                <a:blip r:embed="rId8"/>
                <a:stretch>
                  <a:fillRect l="-2283" t="-2143" r="-8219" b="-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5-Point Star 53"/>
          <p:cNvSpPr/>
          <p:nvPr/>
        </p:nvSpPr>
        <p:spPr>
          <a:xfrm>
            <a:off x="152400" y="344911"/>
            <a:ext cx="543785" cy="5400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192" y="3177498"/>
            <a:ext cx="5349704" cy="3391194"/>
          </a:xfrm>
          <a:prstGeom prst="rect">
            <a:avLst/>
          </a:prstGeom>
        </p:spPr>
      </p:pic>
      <p:sp>
        <p:nvSpPr>
          <p:cNvPr id="28" name="Text Placeholder 2"/>
          <p:cNvSpPr txBox="1">
            <a:spLocks/>
          </p:cNvSpPr>
          <p:nvPr/>
        </p:nvSpPr>
        <p:spPr>
          <a:xfrm>
            <a:off x="801202" y="1143000"/>
            <a:ext cx="5143269" cy="2322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rgbClr val="00FFFF"/>
                </a:solidFill>
              </a:rPr>
              <a:t>Action-Value Estimation Algorithm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At each iteration, select the action corresponding to highest estimated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Select new point, compute how “off” our value estimate was for that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Update Value function estimator so that it predicts something a little closer to what we actually observed (i.e. fix our model so we are less “surprised” by the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05200" y="4495800"/>
            <a:ext cx="762000" cy="59682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1498" y="4125688"/>
            <a:ext cx="1654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Taking into account predicted future rewards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335" y="245591"/>
            <a:ext cx="12344400" cy="715667"/>
          </a:xfrm>
        </p:spPr>
        <p:txBody>
          <a:bodyPr/>
          <a:lstStyle/>
          <a:p>
            <a:r>
              <a:rPr lang="en-US" dirty="0" smtClean="0"/>
              <a:t>EM Algorithm x Value Iteration</a:t>
            </a:r>
            <a:endParaRPr dirty="0"/>
          </a:p>
        </p:txBody>
      </p:sp>
      <p:pic>
        <p:nvPicPr>
          <p:cNvPr id="17" name="Picture 18" descr="https://o.remove.bg/downloads/89ad80ff-78c1-424f-85d8-6c3edf50d4ba/image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4798" y="1296158"/>
            <a:ext cx="2052419" cy="15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5-Point Star 53"/>
          <p:cNvSpPr/>
          <p:nvPr/>
        </p:nvSpPr>
        <p:spPr>
          <a:xfrm>
            <a:off x="152400" y="344911"/>
            <a:ext cx="543785" cy="5400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51" y="1693726"/>
            <a:ext cx="3961849" cy="2511428"/>
          </a:xfrm>
          <a:prstGeom prst="rect">
            <a:avLst/>
          </a:prstGeom>
          <a:ln w="127000" cap="sq">
            <a:solidFill>
              <a:srgbClr val="00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828800"/>
            <a:ext cx="5258256" cy="42751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602722"/>
            <a:ext cx="4689764" cy="1976401"/>
          </a:xfrm>
          <a:prstGeom prst="rect">
            <a:avLst/>
          </a:prstGeom>
          <a:ln w="76200">
            <a:solidFill>
              <a:srgbClr val="C20E8F"/>
            </a:solidFill>
          </a:ln>
        </p:spPr>
      </p:pic>
      <p:sp>
        <p:nvSpPr>
          <p:cNvPr id="4" name="Cross 3"/>
          <p:cNvSpPr/>
          <p:nvPr/>
        </p:nvSpPr>
        <p:spPr>
          <a:xfrm>
            <a:off x="2104798" y="3856181"/>
            <a:ext cx="949157" cy="944419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060343" y="3555225"/>
            <a:ext cx="1156915" cy="10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82330" y="920025"/>
                <a:ext cx="861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The EM algorithm arises from Value Iteration if we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30" y="920025"/>
                <a:ext cx="86106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3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5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186464"/>
            <a:ext cx="5105400" cy="4270375"/>
          </a:xfrm>
        </p:spPr>
        <p:txBody>
          <a:bodyPr/>
          <a:lstStyle/>
          <a:p>
            <a:r>
              <a:rPr lang="en-US" dirty="0" smtClean="0"/>
              <a:t>Research is </a:t>
            </a:r>
            <a:r>
              <a:rPr lang="en-US" dirty="0" err="1" smtClean="0"/>
              <a:t>siloed</a:t>
            </a:r>
            <a:r>
              <a:rPr lang="en-US" dirty="0" smtClean="0"/>
              <a:t> into institutional departments.</a:t>
            </a:r>
          </a:p>
          <a:p>
            <a:r>
              <a:rPr lang="en-US" dirty="0" smtClean="0"/>
              <a:t>Graduate students are discouraged from taking classes out side of their department , since funding allocation is competitive between departments.</a:t>
            </a:r>
          </a:p>
          <a:p>
            <a:r>
              <a:rPr lang="en-US" dirty="0" smtClean="0"/>
              <a:t>Journals are highly specialized. It is increasingly difficult to publish translational research.</a:t>
            </a:r>
            <a:endParaRPr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295400" y="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Connection between CI and RL is not widely known</a:t>
            </a:r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400800" y="2286000"/>
          <a:ext cx="43434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019800" y="14478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“One of the most dramatic moments in science is when two great fields suddenly come together and are unified”</a:t>
            </a:r>
          </a:p>
          <a:p>
            <a:r>
              <a:rPr lang="en-US" sz="1400" i="1" dirty="0" smtClean="0"/>
              <a:t>- Richard </a:t>
            </a:r>
            <a:r>
              <a:rPr lang="en-US" sz="1400" i="1" dirty="0" err="1" smtClean="0"/>
              <a:t>Feynmann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899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Connections That Are Not Widely Known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624" y="1756064"/>
            <a:ext cx="4343400" cy="685800"/>
          </a:xfrm>
        </p:spPr>
        <p:txBody>
          <a:bodyPr/>
          <a:lstStyle/>
          <a:p>
            <a:r>
              <a:rPr lang="en-US" b="1" dirty="0" smtClean="0"/>
              <a:t>Concepts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597728"/>
            <a:ext cx="5032248" cy="3581401"/>
          </a:xfrm>
        </p:spPr>
        <p:txBody>
          <a:bodyPr/>
          <a:lstStyle/>
          <a:p>
            <a:r>
              <a:rPr lang="en-US" dirty="0" smtClean="0"/>
              <a:t>The Kalman filter, commonly used in engineering control, is a Value iteration procedure with additional assumptions</a:t>
            </a:r>
          </a:p>
          <a:p>
            <a:r>
              <a:rPr lang="en-US" dirty="0" smtClean="0"/>
              <a:t>Inverse Probability of Treatment Weights mathematically arise from Importance Sampling methods</a:t>
            </a:r>
          </a:p>
          <a:p>
            <a:r>
              <a:rPr lang="en-US" dirty="0" smtClean="0"/>
              <a:t>Marginal Structural Modelling, TD-learning, and Attention Mechanisms share structural similarities and mathematical synergies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Citations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5483352" cy="3581401"/>
          </a:xfrm>
        </p:spPr>
        <p:txBody>
          <a:bodyPr/>
          <a:lstStyle/>
          <a:p>
            <a:r>
              <a:rPr lang="en-US" dirty="0"/>
              <a:t>Lange, </a:t>
            </a:r>
            <a:r>
              <a:rPr lang="en-US" dirty="0" err="1"/>
              <a:t>Rutger</a:t>
            </a:r>
            <a:r>
              <a:rPr lang="en-US" dirty="0"/>
              <a:t> Jan. </a:t>
            </a:r>
            <a:r>
              <a:rPr lang="en-US" i="1" dirty="0"/>
              <a:t>Bellman filtering for state-space models</a:t>
            </a:r>
            <a:r>
              <a:rPr lang="en-US" dirty="0"/>
              <a:t>. No. TI 2020-052/III. Tinbergen Institute Discussion Paper, 2021</a:t>
            </a:r>
            <a:r>
              <a:rPr lang="en-US" dirty="0" smtClean="0"/>
              <a:t>.</a:t>
            </a:r>
          </a:p>
          <a:p>
            <a:r>
              <a:rPr lang="en-US" dirty="0"/>
              <a:t>Jiang, Nan, and </a:t>
            </a:r>
            <a:r>
              <a:rPr lang="en-US" dirty="0" err="1"/>
              <a:t>Lihong</a:t>
            </a:r>
            <a:r>
              <a:rPr lang="en-US" dirty="0"/>
              <a:t> Li. "Doubly robust off-policy value evaluation for reinforcement learning." In </a:t>
            </a:r>
            <a:r>
              <a:rPr lang="en-US" i="1" dirty="0"/>
              <a:t>International conference on machine learning</a:t>
            </a:r>
            <a:r>
              <a:rPr lang="en-US" dirty="0"/>
              <a:t>, pp. 652-661. PMLR, 2016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MaryLena</a:t>
            </a:r>
            <a:r>
              <a:rPr lang="en-US" dirty="0" smtClean="0"/>
              <a:t> </a:t>
            </a:r>
            <a:r>
              <a:rPr lang="en-US" dirty="0" err="1" smtClean="0"/>
              <a:t>Bleile</a:t>
            </a:r>
            <a:r>
              <a:rPr lang="en-US" dirty="0" smtClean="0"/>
              <a:t>. </a:t>
            </a:r>
            <a:r>
              <a:rPr lang="en-US" i="1" dirty="0" smtClean="0"/>
              <a:t>Optimal Control Using Causal Agents. </a:t>
            </a:r>
            <a:r>
              <a:rPr lang="en-US" dirty="0" smtClean="0"/>
              <a:t>CRC Press, Boca Raton FL. Forthcoming 2027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96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304800" y="304800"/>
            <a:ext cx="111252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Connection between CI and RL is not widely known</a:t>
            </a:r>
          </a:p>
          <a:p>
            <a:endParaRPr lang="en-US" dirty="0" smtClean="0"/>
          </a:p>
          <a:p>
            <a:r>
              <a:rPr lang="en-US" dirty="0" smtClean="0"/>
              <a:t>…but Causal Reinforcement Learning Research is gaining traction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867400" y="1840262"/>
            <a:ext cx="6096000" cy="3813175"/>
          </a:xfrm>
        </p:spPr>
        <p:txBody>
          <a:bodyPr/>
          <a:lstStyle/>
          <a:p>
            <a:r>
              <a:rPr lang="en-US" sz="1800" dirty="0" smtClean="0"/>
              <a:t>Number of co-appearances of “Causal Inference” and “Reinforcement Learning” is growing</a:t>
            </a:r>
          </a:p>
          <a:p>
            <a:r>
              <a:rPr lang="en-US" dirty="0"/>
              <a:t>Growing understanding of how causal methods can augment Reinforcement Learning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67" y="2133600"/>
            <a:ext cx="3246223" cy="24658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61557" y="51816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www.MaryLenaBleile.com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marylenableile@gmail.com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Connect with me on LinkedIn!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5" t="19565" r="6369" b="10870"/>
          <a:stretch/>
        </p:blipFill>
        <p:spPr>
          <a:xfrm>
            <a:off x="256345" y="5181600"/>
            <a:ext cx="1500412" cy="1477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667" y="3533923"/>
            <a:ext cx="3941875" cy="31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22860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Bonus: Richard Bellman</a:t>
            </a:r>
            <a:endParaRPr dirty="0"/>
          </a:p>
        </p:txBody>
      </p:sp>
      <p:sp>
        <p:nvSpPr>
          <p:cNvPr id="92" name="Google Shape;107;p15"/>
          <p:cNvSpPr/>
          <p:nvPr/>
        </p:nvSpPr>
        <p:spPr>
          <a:xfrm>
            <a:off x="5447897" y="3457900"/>
            <a:ext cx="1437232" cy="1300211"/>
          </a:xfrm>
          <a:prstGeom prst="ellipse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Bellman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optimality equations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05" name="Google Shape;137;p15"/>
          <p:cNvSpPr/>
          <p:nvPr/>
        </p:nvSpPr>
        <p:spPr>
          <a:xfrm>
            <a:off x="3064104" y="5433545"/>
            <a:ext cx="1219975" cy="106897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Tukey</a:t>
            </a:r>
            <a:endParaRPr b="1" dirty="0">
              <a:solidFill>
                <a:schemeClr val="bg1"/>
              </a:solidFill>
            </a:endParaRPr>
          </a:p>
        </p:txBody>
      </p:sp>
      <p:cxnSp>
        <p:nvCxnSpPr>
          <p:cNvPr id="110" name="Straight Arrow Connector 109"/>
          <p:cNvCxnSpPr>
            <a:stCxn id="105" idx="7"/>
            <a:endCxn id="92" idx="3"/>
          </p:cNvCxnSpPr>
          <p:nvPr/>
        </p:nvCxnSpPr>
        <p:spPr>
          <a:xfrm flipV="1">
            <a:off x="4105418" y="4567700"/>
            <a:ext cx="1552957" cy="1022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Google Shape;137;p15"/>
          <p:cNvSpPr/>
          <p:nvPr/>
        </p:nvSpPr>
        <p:spPr>
          <a:xfrm>
            <a:off x="3048000" y="5393101"/>
            <a:ext cx="1219975" cy="106897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Tukey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708668"/>
            <a:ext cx="91406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 </a:t>
            </a:r>
            <a:r>
              <a:rPr lang="en-US" sz="1600" i="1" dirty="0"/>
              <a:t>subject of point set topology has always bored </a:t>
            </a:r>
            <a:r>
              <a:rPr lang="en-US" sz="1600" i="1" dirty="0" smtClean="0"/>
              <a:t>me…. I </a:t>
            </a:r>
            <a:r>
              <a:rPr lang="en-US" sz="1600" i="1" dirty="0"/>
              <a:t>have never liked to go to </a:t>
            </a:r>
            <a:r>
              <a:rPr lang="en-US" sz="1600" i="1" dirty="0" smtClean="0"/>
              <a:t>class.</a:t>
            </a:r>
            <a:endParaRPr lang="en-US" sz="1600" i="1" dirty="0"/>
          </a:p>
          <a:p>
            <a:r>
              <a:rPr lang="en-US" sz="1600" i="1" dirty="0" smtClean="0"/>
              <a:t>Consequently</a:t>
            </a:r>
            <a:r>
              <a:rPr lang="en-US" sz="1600" i="1" dirty="0"/>
              <a:t>, I dropped out of </a:t>
            </a:r>
            <a:r>
              <a:rPr lang="en-US" sz="1600" i="1" dirty="0" smtClean="0"/>
              <a:t>[Topology] after </a:t>
            </a:r>
            <a:r>
              <a:rPr lang="en-US" sz="1600" i="1" dirty="0"/>
              <a:t>a few weeks.</a:t>
            </a:r>
          </a:p>
          <a:p>
            <a:r>
              <a:rPr lang="en-US" sz="1600" i="1" dirty="0" smtClean="0"/>
              <a:t>[The professor] was </a:t>
            </a:r>
            <a:r>
              <a:rPr lang="en-US" sz="1600" i="1" dirty="0"/>
              <a:t>quite disturbed by that and asked me what I would offer for</a:t>
            </a:r>
          </a:p>
          <a:p>
            <a:r>
              <a:rPr lang="en-US" sz="1600" i="1" dirty="0"/>
              <a:t>qualifying, I replied that God would provide.</a:t>
            </a:r>
          </a:p>
          <a:p>
            <a:r>
              <a:rPr lang="en-US" sz="1600" i="1" dirty="0"/>
              <a:t>When I took my qualifying exams, </a:t>
            </a:r>
            <a:r>
              <a:rPr lang="en-US" sz="1600" b="1" i="1" dirty="0" err="1"/>
              <a:t>Lefschetz</a:t>
            </a:r>
            <a:r>
              <a:rPr lang="en-US" sz="1600" b="1" i="1" dirty="0"/>
              <a:t>, Tukey, and </a:t>
            </a:r>
            <a:r>
              <a:rPr lang="en-US" sz="1600" b="1" i="1" dirty="0" err="1"/>
              <a:t>Shiffman</a:t>
            </a:r>
            <a:endParaRPr lang="en-US" sz="1600" b="1" i="1" dirty="0"/>
          </a:p>
          <a:p>
            <a:r>
              <a:rPr lang="en-US" sz="1600" i="1" dirty="0"/>
              <a:t>were the examiners. </a:t>
            </a:r>
            <a:r>
              <a:rPr lang="en-US" sz="1600" i="1" dirty="0" err="1"/>
              <a:t>Lefschetz</a:t>
            </a:r>
            <a:r>
              <a:rPr lang="en-US" sz="1600" i="1" dirty="0"/>
              <a:t> asked me some questions about real</a:t>
            </a:r>
          </a:p>
          <a:p>
            <a:r>
              <a:rPr lang="en-US" sz="1600" i="1" dirty="0"/>
              <a:t>variables, and </a:t>
            </a:r>
            <a:r>
              <a:rPr lang="en-US" sz="1600" i="1" dirty="0" err="1"/>
              <a:t>Shiffman</a:t>
            </a:r>
            <a:r>
              <a:rPr lang="en-US" sz="1600" i="1" dirty="0"/>
              <a:t> double-crossed me. 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3581400"/>
            <a:ext cx="47130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/>
              <a:t>“</a:t>
            </a:r>
            <a:r>
              <a:rPr lang="en-US" sz="1400" i="1" dirty="0"/>
              <a:t>I had sat in on </a:t>
            </a:r>
            <a:r>
              <a:rPr lang="en-US" sz="1400" i="1" dirty="0" err="1"/>
              <a:t>Shiffman's</a:t>
            </a:r>
            <a:r>
              <a:rPr lang="en-US" sz="1400" i="1" dirty="0"/>
              <a:t> course, calculus of variations in the large and we had agreed he would</a:t>
            </a:r>
          </a:p>
          <a:p>
            <a:pPr algn="r"/>
            <a:r>
              <a:rPr lang="en-US" sz="1400" i="1" dirty="0"/>
              <a:t>ask me some questions about the material he had covered in the first</a:t>
            </a:r>
          </a:p>
          <a:p>
            <a:pPr algn="r"/>
            <a:r>
              <a:rPr lang="en-US" sz="1400" i="1" dirty="0"/>
              <a:t>few weeks. Instead, I spent a very uncomfortable hour. Whenever</a:t>
            </a:r>
          </a:p>
          <a:p>
            <a:pPr algn="r"/>
            <a:r>
              <a:rPr lang="en-US" sz="1400" i="1" dirty="0"/>
              <a:t>Tukey and </a:t>
            </a:r>
            <a:r>
              <a:rPr lang="en-US" sz="1400" i="1" dirty="0" err="1"/>
              <a:t>Shiffman</a:t>
            </a:r>
            <a:r>
              <a:rPr lang="en-US" sz="1400" i="1" dirty="0"/>
              <a:t> saw that I knew the answer to a question, they</a:t>
            </a:r>
          </a:p>
          <a:p>
            <a:pPr algn="r"/>
            <a:r>
              <a:rPr lang="en-US" sz="1400" i="1" dirty="0"/>
              <a:t>stopped me. They only persisted if they saw I didn't know the answer.</a:t>
            </a:r>
          </a:p>
          <a:p>
            <a:pPr algn="r"/>
            <a:r>
              <a:rPr lang="en-US" sz="1400" i="1" dirty="0"/>
              <a:t>When it was over, </a:t>
            </a:r>
            <a:r>
              <a:rPr lang="en-US" sz="1400" i="1" dirty="0" err="1"/>
              <a:t>Lefschetz</a:t>
            </a:r>
            <a:r>
              <a:rPr lang="en-US" sz="1400" i="1" dirty="0"/>
              <a:t> took me aside and said, "You didn't do</a:t>
            </a:r>
          </a:p>
          <a:p>
            <a:pPr algn="r"/>
            <a:r>
              <a:rPr lang="en-US" sz="1400" i="1" dirty="0"/>
              <a:t>very well." I merely snarled.</a:t>
            </a:r>
          </a:p>
          <a:p>
            <a:pPr algn="r"/>
            <a:r>
              <a:rPr lang="en-US" sz="1400" i="1" dirty="0" smtClean="0"/>
              <a:t>“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964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Point of Science?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we wish to </a:t>
            </a:r>
            <a:r>
              <a:rPr lang="en-US" dirty="0" err="1" smtClean="0"/>
              <a:t>i</a:t>
            </a:r>
            <a:r>
              <a:rPr lang="en-US" dirty="0" smtClean="0"/>
              <a:t>) understand the world, so that we can ii) make better decisions.</a:t>
            </a:r>
          </a:p>
          <a:p>
            <a:endParaRPr lang="en-US" dirty="0"/>
          </a:p>
          <a:p>
            <a:r>
              <a:rPr lang="en-US" dirty="0" smtClean="0"/>
              <a:t>E.g.: Doctors prescribing treatments, engineers building robots,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949" y="-74676"/>
            <a:ext cx="9144000" cy="1143000"/>
          </a:xfrm>
        </p:spPr>
        <p:txBody>
          <a:bodyPr/>
          <a:lstStyle/>
          <a:p>
            <a:r>
              <a:rPr lang="en-US" dirty="0" smtClean="0"/>
              <a:t>Decision-Making in </a:t>
            </a:r>
            <a:r>
              <a:rPr lang="en-US" dirty="0" smtClean="0">
                <a:solidFill>
                  <a:srgbClr val="00FFFF"/>
                </a:solidFill>
              </a:rPr>
              <a:t>RL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20E8F"/>
                </a:solidFill>
              </a:rPr>
              <a:t>CI</a:t>
            </a:r>
            <a:endParaRPr dirty="0">
              <a:solidFill>
                <a:srgbClr val="C20E8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85825" y="2067765"/>
                <a:ext cx="4343400" cy="3581401"/>
              </a:xfrm>
            </p:spPr>
            <p:txBody>
              <a:bodyPr/>
              <a:lstStyle/>
              <a:p>
                <a:r>
                  <a:rPr lang="en-US" b="1" dirty="0" smtClean="0"/>
                  <a:t>Scenario:</a:t>
                </a:r>
                <a:r>
                  <a:rPr lang="en-US" dirty="0" smtClean="0"/>
                  <a:t> Patient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comes to us for cancer treatment. Two potential treatment options.</a:t>
                </a:r>
              </a:p>
              <a:p>
                <a:pPr marL="708660" lvl="1" indent="-342900">
                  <a:buFont typeface="+mj-lt"/>
                  <a:buAutoNum type="arabicPeriod"/>
                </a:pPr>
                <a:r>
                  <a:rPr lang="en-US" dirty="0" smtClean="0"/>
                  <a:t>Prescribe drug 1 (action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708660" lvl="1" indent="-342900">
                  <a:buFont typeface="+mj-lt"/>
                  <a:buAutoNum type="arabicPeriod"/>
                </a:pPr>
                <a:r>
                  <a:rPr lang="en-US" dirty="0" smtClean="0"/>
                  <a:t>Prescribe drug 2 </a:t>
                </a:r>
                <a:r>
                  <a:rPr lang="en-US" dirty="0"/>
                  <a:t>(action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b="1" dirty="0" smtClean="0"/>
              </a:p>
              <a:p>
                <a:r>
                  <a:rPr lang="en-US" b="1" dirty="0" smtClean="0"/>
                  <a:t>Goal:</a:t>
                </a:r>
                <a:r>
                  <a:rPr lang="en-US" dirty="0" smtClean="0"/>
                  <a:t> apply whichever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to minimize tumor volume: Maximize tumor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85825" y="2067765"/>
                <a:ext cx="4343400" cy="3581401"/>
              </a:xfrm>
              <a:blipFill rotWithShape="0">
                <a:blip r:embed="rId2"/>
                <a:stretch>
                  <a:fillRect l="-1262" t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971800"/>
            <a:ext cx="5105400" cy="32394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210300" y="5888132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Figure 1: Hypothesis tests are foundational on the consideration of counterfactual outcomes.</a:t>
            </a:r>
            <a:endParaRPr lang="en-US" i="1" dirty="0"/>
          </a:p>
        </p:txBody>
      </p:sp>
      <p:sp>
        <p:nvSpPr>
          <p:cNvPr id="52" name="Smiley Face 51"/>
          <p:cNvSpPr/>
          <p:nvPr/>
        </p:nvSpPr>
        <p:spPr>
          <a:xfrm>
            <a:off x="2286000" y="5791200"/>
            <a:ext cx="685800" cy="657225"/>
          </a:xfrm>
          <a:prstGeom prst="smileyFac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1354573" y="4953001"/>
            <a:ext cx="457200" cy="457200"/>
          </a:xfrm>
          <a:prstGeom prst="cub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3553836" y="4953001"/>
            <a:ext cx="457200" cy="457200"/>
          </a:xfrm>
          <a:prstGeom prst="cub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5949" y="504086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87322" y="504086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1709959" y="5507133"/>
            <a:ext cx="474227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057525" y="5522977"/>
            <a:ext cx="467736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587322" y="5791200"/>
                <a:ext cx="60367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322" y="5791200"/>
                <a:ext cx="603678" cy="3929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349453" y="5791200"/>
                <a:ext cx="60367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453" y="5791200"/>
                <a:ext cx="603678" cy="3929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36"/>
          <p:cNvSpPr txBox="1">
            <a:spLocks/>
          </p:cNvSpPr>
          <p:nvPr/>
        </p:nvSpPr>
        <p:spPr>
          <a:xfrm>
            <a:off x="885825" y="1360631"/>
            <a:ext cx="4343400" cy="977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>
                <a:solidFill>
                  <a:srgbClr val="00FFFF"/>
                </a:solidFill>
              </a:rPr>
              <a:t>Reinforcement Learning: </a:t>
            </a:r>
            <a:r>
              <a:rPr lang="en-US" sz="1600" i="1" dirty="0" smtClean="0">
                <a:solidFill>
                  <a:srgbClr val="00FFFF"/>
                </a:solidFill>
              </a:rPr>
              <a:t>“What actions should we take to achieve a specific goal?”</a:t>
            </a:r>
            <a:r>
              <a:rPr lang="en-US" sz="1600" b="1" i="1" dirty="0" smtClean="0">
                <a:solidFill>
                  <a:srgbClr val="00FFFF"/>
                </a:solidFill>
              </a:rPr>
              <a:t> </a:t>
            </a:r>
          </a:p>
        </p:txBody>
      </p:sp>
      <p:sp>
        <p:nvSpPr>
          <p:cNvPr id="18" name="Content Placeholder 36"/>
          <p:cNvSpPr txBox="1">
            <a:spLocks/>
          </p:cNvSpPr>
          <p:nvPr/>
        </p:nvSpPr>
        <p:spPr>
          <a:xfrm>
            <a:off x="6236426" y="1369473"/>
            <a:ext cx="4343400" cy="977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>
                <a:solidFill>
                  <a:srgbClr val="C20E8F"/>
                </a:solidFill>
              </a:rPr>
              <a:t>Causal Inference: </a:t>
            </a:r>
            <a:r>
              <a:rPr lang="en-US" sz="1600" i="1" dirty="0" smtClean="0">
                <a:solidFill>
                  <a:srgbClr val="C20E8F"/>
                </a:solidFill>
              </a:rPr>
              <a:t>“What are the fundamental properties and effects of each action?”</a:t>
            </a:r>
            <a:r>
              <a:rPr lang="en-US" sz="1600" b="1" i="1" dirty="0" smtClean="0">
                <a:solidFill>
                  <a:srgbClr val="C20E8F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320246" y="2147315"/>
            <a:ext cx="4343400" cy="3581401"/>
          </a:xfrm>
        </p:spPr>
        <p:txBody>
          <a:bodyPr/>
          <a:lstStyle/>
          <a:p>
            <a:r>
              <a:rPr lang="en-US" dirty="0" smtClean="0"/>
              <a:t>E.g. Randomized Controlled Trial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767" y="2408574"/>
            <a:ext cx="625045" cy="7757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949" y="-74676"/>
            <a:ext cx="9144000" cy="1143000"/>
          </a:xfrm>
        </p:spPr>
        <p:txBody>
          <a:bodyPr/>
          <a:lstStyle/>
          <a:p>
            <a:r>
              <a:rPr lang="en-US" dirty="0" smtClean="0"/>
              <a:t>Evaluative Decision-Making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248400" y="2057019"/>
                <a:ext cx="5254752" cy="6858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Apply drug 1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 smtClean="0"/>
                  <a:t> : Tumor volume reduction given drug 1 applied</a:t>
                </a:r>
                <a:endParaRPr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248400" y="2057019"/>
                <a:ext cx="5254752" cy="685800"/>
              </a:xfrm>
              <a:blipFill rotWithShape="0">
                <a:blip r:embed="rId3"/>
                <a:stretch>
                  <a:fillRect t="-8850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901581493"/>
                  </p:ext>
                </p:extLst>
              </p:nvPr>
            </p:nvGraphicFramePr>
            <p:xfrm>
              <a:off x="6248400" y="3505200"/>
              <a:ext cx="5029200" cy="232709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95400"/>
                    <a:gridCol w="914400"/>
                    <a:gridCol w="807720"/>
                    <a:gridCol w="868680"/>
                    <a:gridCol w="1143000"/>
                  </a:tblGrid>
                  <a:tr h="693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Subject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Causal</a:t>
                          </a:r>
                          <a:r>
                            <a:rPr lang="en-US" baseline="0" dirty="0" smtClean="0"/>
                            <a:t> Effect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54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Julius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?</a:t>
                          </a:r>
                          <a:r>
                            <a:rPr lang="en-US" baseline="0" dirty="0" smtClean="0"/>
                            <a:t> – 20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2937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Octavian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? - 22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54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Claudius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45</a:t>
                          </a:r>
                          <a:r>
                            <a:rPr lang="en-US" baseline="0" dirty="0" smtClean="0"/>
                            <a:t> - ?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54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Augustus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50 - ?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901581493"/>
                  </p:ext>
                </p:extLst>
              </p:nvPr>
            </p:nvGraphicFramePr>
            <p:xfrm>
              <a:off x="6248400" y="3505200"/>
              <a:ext cx="5029200" cy="232709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95400"/>
                    <a:gridCol w="914400"/>
                    <a:gridCol w="807720"/>
                    <a:gridCol w="868680"/>
                    <a:gridCol w="1143000"/>
                  </a:tblGrid>
                  <a:tr h="693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Subject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75000" t="-4386" r="-251515" b="-243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6154" t="-4386" r="-132168" b="-243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Causal</a:t>
                          </a:r>
                          <a:r>
                            <a:rPr lang="en-US" baseline="0" dirty="0" smtClean="0"/>
                            <a:t> Effect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54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Julius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2000" t="-180303" r="-309333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?</a:t>
                          </a:r>
                          <a:r>
                            <a:rPr lang="en-US" baseline="0" dirty="0" smtClean="0"/>
                            <a:t> – 20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2937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Octavian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2000" t="-264286" r="-309333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? - 22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54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Claudius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2000" t="-386364" r="-309333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45</a:t>
                          </a:r>
                          <a:r>
                            <a:rPr lang="en-US" baseline="0" dirty="0" smtClean="0"/>
                            <a:t> - ?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54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Augustus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2000" t="-486364" r="-309333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50 - ?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8458200" y="3886200"/>
            <a:ext cx="1752600" cy="307777"/>
          </a:xfrm>
          <a:prstGeom prst="rect">
            <a:avLst/>
          </a:prstGeom>
          <a:solidFill>
            <a:srgbClr val="C20E8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Potential Outcomes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458200" y="3160812"/>
            <a:ext cx="1752600" cy="307777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Conditional Rewards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3" name="Picture 10" descr="https://o.remove.bg/downloads/0895e9c1-42ac-41c8-b581-4127ffd0902e/image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00" y="1712638"/>
            <a:ext cx="1966609" cy="125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77098" y="5185535"/>
            <a:ext cx="334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pic>
        <p:nvPicPr>
          <p:cNvPr id="15" name="Picture 18" descr="https://o.remove.bg/downloads/89ad80ff-78c1-424f-85d8-6c3edf50d4ba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69410" flipV="1">
            <a:off x="3605490" y="4219098"/>
            <a:ext cx="1580381" cy="119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20292155">
            <a:off x="3858876" y="4498539"/>
            <a:ext cx="1262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tumor shrank by 10mm!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8230" y="1897951"/>
            <a:ext cx="14939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Choose treatment 2 next!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02937" y="3005756"/>
                <a:ext cx="3348989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Treatment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37" y="3005756"/>
                <a:ext cx="3348989" cy="395621"/>
              </a:xfrm>
              <a:prstGeom prst="rect">
                <a:avLst/>
              </a:prstGeom>
              <a:blipFill rotWithShape="0">
                <a:blip r:embed="rId7"/>
                <a:stretch>
                  <a:fillRect l="-1639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868192" y="3741766"/>
            <a:ext cx="643404" cy="644435"/>
            <a:chOff x="4206554" y="3724204"/>
            <a:chExt cx="643404" cy="644435"/>
          </a:xfrm>
        </p:grpSpPr>
        <p:sp>
          <p:nvSpPr>
            <p:cNvPr id="21" name="Cube 20"/>
            <p:cNvSpPr/>
            <p:nvPr/>
          </p:nvSpPr>
          <p:spPr>
            <a:xfrm>
              <a:off x="4206554" y="3724204"/>
              <a:ext cx="643404" cy="644435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0640" y="3962419"/>
              <a:ext cx="23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55730" y="3731574"/>
            <a:ext cx="643404" cy="644435"/>
            <a:chOff x="5018132" y="3173832"/>
            <a:chExt cx="643404" cy="644435"/>
          </a:xfrm>
        </p:grpSpPr>
        <p:sp>
          <p:nvSpPr>
            <p:cNvPr id="24" name="Cube 23"/>
            <p:cNvSpPr/>
            <p:nvPr/>
          </p:nvSpPr>
          <p:spPr>
            <a:xfrm>
              <a:off x="5018132" y="3173832"/>
              <a:ext cx="643404" cy="644435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11462" y="3385748"/>
              <a:ext cx="23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22188" y="3693661"/>
            <a:ext cx="643404" cy="644435"/>
            <a:chOff x="6084590" y="3135919"/>
            <a:chExt cx="643404" cy="644435"/>
          </a:xfrm>
        </p:grpSpPr>
        <p:sp>
          <p:nvSpPr>
            <p:cNvPr id="27" name="Cube 26"/>
            <p:cNvSpPr/>
            <p:nvPr/>
          </p:nvSpPr>
          <p:spPr>
            <a:xfrm>
              <a:off x="6084590" y="3135919"/>
              <a:ext cx="643404" cy="644435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82446" y="3339284"/>
              <a:ext cx="23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32661" y="1840852"/>
            <a:ext cx="3775651" cy="40169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miley Face 29"/>
          <p:cNvSpPr/>
          <p:nvPr/>
        </p:nvSpPr>
        <p:spPr>
          <a:xfrm>
            <a:off x="2684844" y="4950284"/>
            <a:ext cx="309154" cy="269966"/>
          </a:xfrm>
          <a:prstGeom prst="smileyFac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2594720" y="5494220"/>
            <a:ext cx="309154" cy="269966"/>
          </a:xfrm>
          <a:prstGeom prst="smileyFac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2498933" y="5921315"/>
            <a:ext cx="309154" cy="269966"/>
          </a:xfrm>
          <a:prstGeom prst="smileyFac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/>
          <p:cNvSpPr/>
          <p:nvPr/>
        </p:nvSpPr>
        <p:spPr>
          <a:xfrm>
            <a:off x="2381432" y="6348410"/>
            <a:ext cx="309154" cy="269966"/>
          </a:xfrm>
          <a:prstGeom prst="smileyFac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2768021" y="4518677"/>
            <a:ext cx="309154" cy="269966"/>
          </a:xfrm>
          <a:prstGeom prst="smileyFac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49060" y="5890781"/>
            <a:ext cx="1216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Incoming patients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6919" y="1124822"/>
            <a:ext cx="337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FF"/>
                </a:solidFill>
              </a:rPr>
              <a:t>“Agent-Environment Interface”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4800" y="1161359"/>
            <a:ext cx="38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20E8F"/>
                </a:solidFill>
              </a:rPr>
              <a:t>“Potential Outcomes Framework”</a:t>
            </a:r>
            <a:endParaRPr lang="en-US" dirty="0">
              <a:solidFill>
                <a:srgbClr val="C20E8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2188" y="5959450"/>
            <a:ext cx="19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</a:rPr>
              <a:t>“3-armed Bandit”</a:t>
            </a:r>
            <a:endParaRPr lang="en-US" dirty="0">
              <a:solidFill>
                <a:srgbClr val="00FFFF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557419" y="2399919"/>
            <a:ext cx="333303" cy="10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08312" y="1470599"/>
            <a:ext cx="160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Action-selection policy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5400000">
            <a:off x="5081399" y="1873061"/>
            <a:ext cx="735134" cy="8807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949" y="-74676"/>
            <a:ext cx="9144000" cy="1143000"/>
          </a:xfrm>
        </p:spPr>
        <p:txBody>
          <a:bodyPr/>
          <a:lstStyle/>
          <a:p>
            <a:r>
              <a:rPr lang="en-US" dirty="0" smtClean="0"/>
              <a:t>Evaluative Decision-Making</a:t>
            </a:r>
            <a:endParaRPr dirty="0"/>
          </a:p>
        </p:txBody>
      </p:sp>
      <p:pic>
        <p:nvPicPr>
          <p:cNvPr id="15" name="Picture 18" descr="https://o.remove.bg/downloads/89ad80ff-78c1-424f-85d8-6c3edf50d4ba/image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69410" flipV="1">
            <a:off x="3605490" y="4219098"/>
            <a:ext cx="1580381" cy="119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https://o.remove.bg/downloads/89ad80ff-78c1-424f-85d8-6c3edf50d4ba/image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4798" y="1296158"/>
            <a:ext cx="2052419" cy="15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Placeholder 2"/>
          <p:cNvSpPr txBox="1">
            <a:spLocks/>
          </p:cNvSpPr>
          <p:nvPr/>
        </p:nvSpPr>
        <p:spPr>
          <a:xfrm>
            <a:off x="834680" y="1600200"/>
            <a:ext cx="5143269" cy="2322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rgbClr val="00FFFF"/>
                </a:solidFill>
              </a:rPr>
              <a:t>Reinforcement Learning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Fundamental properties of treatments are important only inasmuch as they affect decision-making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Action optimization is quantified mathematically </a:t>
            </a:r>
            <a:endParaRPr lang="en-US" dirty="0"/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6509874" y="1447343"/>
            <a:ext cx="5143269" cy="2322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rgbClr val="C20E8F"/>
                </a:solidFill>
              </a:rPr>
              <a:t>Causal Inference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Discovering fundamental properties of treatments is the 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Action optimization is offloaded to downstream decision-makers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87" y="4582805"/>
            <a:ext cx="1600200" cy="21323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45074" y="408476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1"/>
                </a:solidFill>
              </a:rPr>
              <a:t>Would you give a </a:t>
            </a:r>
            <a:r>
              <a:rPr lang="en-US" i="1" dirty="0" err="1" smtClean="0">
                <a:solidFill>
                  <a:schemeClr val="accent1"/>
                </a:solidFill>
              </a:rPr>
              <a:t>Ph.D</a:t>
            </a:r>
            <a:r>
              <a:rPr lang="en-US" i="1" dirty="0" smtClean="0">
                <a:solidFill>
                  <a:schemeClr val="accent1"/>
                </a:solidFill>
              </a:rPr>
              <a:t> to a plague doctor?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9817" y="4679492"/>
            <a:ext cx="2886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</a:rPr>
              <a:t>Yes!</a:t>
            </a:r>
          </a:p>
          <a:p>
            <a:endParaRPr lang="en-US" dirty="0">
              <a:solidFill>
                <a:srgbClr val="00FFFF"/>
              </a:solidFill>
            </a:endParaRPr>
          </a:p>
          <a:p>
            <a:r>
              <a:rPr lang="en-US" i="1" dirty="0" smtClean="0"/>
              <a:t>Plague masks were effective at optimizing outcome (preventing the spread of the black death) 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8628095" y="4494827"/>
            <a:ext cx="3040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20E8F"/>
                </a:solidFill>
              </a:rPr>
              <a:t>No!</a:t>
            </a:r>
          </a:p>
          <a:p>
            <a:endParaRPr lang="en-US" dirty="0"/>
          </a:p>
          <a:p>
            <a:r>
              <a:rPr lang="en-US" i="1" dirty="0" smtClean="0"/>
              <a:t>Estimated causal effect was completely wrong (plague doctors thought the masks were “scaring” the disease away)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FFFF"/>
                </a:solidFill>
              </a:rPr>
              <a:t>Reinforcement Learning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20E8F"/>
                </a:solidFill>
              </a:rPr>
              <a:t>Causal Inference</a:t>
            </a:r>
            <a:r>
              <a:rPr lang="en-US" dirty="0" smtClean="0"/>
              <a:t> Share an Intimate Connection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96200" y="2209800"/>
            <a:ext cx="3827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20E8F"/>
                </a:solidFill>
              </a:rPr>
              <a:t>Causal Inference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FFFF"/>
                </a:solidFill>
              </a:rPr>
              <a:t>Reinforcement learning</a:t>
            </a:r>
            <a:r>
              <a:rPr lang="en-US" dirty="0" smtClean="0"/>
              <a:t> both </a:t>
            </a:r>
            <a:r>
              <a:rPr lang="en-US" b="1" dirty="0" smtClean="0">
                <a:solidFill>
                  <a:schemeClr val="accent1"/>
                </a:solidFill>
              </a:rPr>
              <a:t>build models to estimate causal effects in an effort to inform future decisions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77200" y="37338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Specific techniques share a high degree of overlap, both conceptually and practically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5943600" cy="46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Reinforcement Learning and Causal Inference Share an Intimate Connection</a:t>
            </a:r>
            <a:endParaRPr dirty="0"/>
          </a:p>
        </p:txBody>
      </p:sp>
      <p:cxnSp>
        <p:nvCxnSpPr>
          <p:cNvPr id="88" name="Google Shape;117;p15"/>
          <p:cNvCxnSpPr>
            <a:stCxn id="96" idx="6"/>
            <a:endCxn id="94" idx="2"/>
          </p:cNvCxnSpPr>
          <p:nvPr/>
        </p:nvCxnSpPr>
        <p:spPr>
          <a:xfrm>
            <a:off x="2186835" y="4750505"/>
            <a:ext cx="5744945" cy="10763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99;p15"/>
          <p:cNvSpPr/>
          <p:nvPr/>
        </p:nvSpPr>
        <p:spPr>
          <a:xfrm>
            <a:off x="1016061" y="2659976"/>
            <a:ext cx="1111200" cy="1128000"/>
          </a:xfrm>
          <a:prstGeom prst="ellipse">
            <a:avLst/>
          </a:prstGeom>
          <a:solidFill>
            <a:srgbClr val="C20E8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Burks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Causal diagrams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90" name="Google Shape;100;p15"/>
          <p:cNvSpPr/>
          <p:nvPr/>
        </p:nvSpPr>
        <p:spPr>
          <a:xfrm>
            <a:off x="2986093" y="2748913"/>
            <a:ext cx="1292400" cy="1186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Shannon</a:t>
            </a:r>
          </a:p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Information Theory</a:t>
            </a:r>
            <a:endParaRPr sz="1100" dirty="0">
              <a:solidFill>
                <a:schemeClr val="bg1"/>
              </a:solidFill>
            </a:endParaRPr>
          </a:p>
        </p:txBody>
      </p:sp>
      <p:cxnSp>
        <p:nvCxnSpPr>
          <p:cNvPr id="91" name="Google Shape;105;p15"/>
          <p:cNvCxnSpPr>
            <a:stCxn id="89" idx="6"/>
            <a:endCxn id="90" idx="2"/>
          </p:cNvCxnSpPr>
          <p:nvPr/>
        </p:nvCxnSpPr>
        <p:spPr>
          <a:xfrm>
            <a:off x="2127261" y="3223976"/>
            <a:ext cx="858832" cy="11818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107;p15"/>
          <p:cNvSpPr/>
          <p:nvPr/>
        </p:nvSpPr>
        <p:spPr>
          <a:xfrm>
            <a:off x="5372956" y="2455684"/>
            <a:ext cx="1437232" cy="1300211"/>
          </a:xfrm>
          <a:prstGeom prst="ellipse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Bellman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optimality equations</a:t>
            </a:r>
          </a:p>
        </p:txBody>
      </p:sp>
      <p:cxnSp>
        <p:nvCxnSpPr>
          <p:cNvPr id="93" name="Google Shape;108;p15"/>
          <p:cNvCxnSpPr>
            <a:stCxn id="90" idx="6"/>
            <a:endCxn id="92" idx="2"/>
          </p:cNvCxnSpPr>
          <p:nvPr/>
        </p:nvCxnSpPr>
        <p:spPr>
          <a:xfrm flipV="1">
            <a:off x="4278493" y="3105790"/>
            <a:ext cx="1094463" cy="23637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113;p15"/>
          <p:cNvSpPr/>
          <p:nvPr/>
        </p:nvSpPr>
        <p:spPr>
          <a:xfrm>
            <a:off x="7931780" y="4294137"/>
            <a:ext cx="1175700" cy="1128000"/>
          </a:xfrm>
          <a:prstGeom prst="ellipse">
            <a:avLst/>
          </a:prstGeom>
          <a:solidFill>
            <a:srgbClr val="CC0099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Pearl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Causal Inference</a:t>
            </a:r>
            <a:endParaRPr sz="1200" dirty="0">
              <a:solidFill>
                <a:schemeClr val="bg1"/>
              </a:solidFill>
            </a:endParaRPr>
          </a:p>
        </p:txBody>
      </p:sp>
      <p:cxnSp>
        <p:nvCxnSpPr>
          <p:cNvPr id="95" name="Google Shape;114;p15"/>
          <p:cNvCxnSpPr>
            <a:stCxn id="90" idx="5"/>
            <a:endCxn id="94" idx="1"/>
          </p:cNvCxnSpPr>
          <p:nvPr/>
        </p:nvCxnSpPr>
        <p:spPr>
          <a:xfrm>
            <a:off x="4089225" y="3761654"/>
            <a:ext cx="4014732" cy="697675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115;p15"/>
          <p:cNvSpPr/>
          <p:nvPr/>
        </p:nvSpPr>
        <p:spPr>
          <a:xfrm>
            <a:off x="896235" y="4157255"/>
            <a:ext cx="1290600" cy="1186500"/>
          </a:xfrm>
          <a:prstGeom prst="ellipse">
            <a:avLst/>
          </a:prstGeom>
          <a:solidFill>
            <a:srgbClr val="C20E8F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Wright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Pathway analysis</a:t>
            </a:r>
            <a:endParaRPr sz="1200" dirty="0">
              <a:solidFill>
                <a:schemeClr val="bg1"/>
              </a:solidFill>
            </a:endParaRPr>
          </a:p>
        </p:txBody>
      </p:sp>
      <p:cxnSp>
        <p:nvCxnSpPr>
          <p:cNvPr id="97" name="Google Shape;116;p15"/>
          <p:cNvCxnSpPr>
            <a:stCxn id="96" idx="0"/>
            <a:endCxn id="89" idx="4"/>
          </p:cNvCxnSpPr>
          <p:nvPr/>
        </p:nvCxnSpPr>
        <p:spPr>
          <a:xfrm flipV="1">
            <a:off x="1541535" y="3787976"/>
            <a:ext cx="30126" cy="36927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120;p15"/>
          <p:cNvCxnSpPr>
            <a:stCxn id="96" idx="7"/>
            <a:endCxn id="90" idx="3"/>
          </p:cNvCxnSpPr>
          <p:nvPr/>
        </p:nvCxnSpPr>
        <p:spPr>
          <a:xfrm flipV="1">
            <a:off x="1997831" y="3761654"/>
            <a:ext cx="1177530" cy="56936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126;p15"/>
          <p:cNvSpPr/>
          <p:nvPr/>
        </p:nvSpPr>
        <p:spPr>
          <a:xfrm>
            <a:off x="9916121" y="3403431"/>
            <a:ext cx="1458194" cy="1198611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Watkins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Q-learning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00" name="Google Shape;127;p15"/>
          <p:cNvSpPr/>
          <p:nvPr/>
        </p:nvSpPr>
        <p:spPr>
          <a:xfrm>
            <a:off x="7848600" y="2057400"/>
            <a:ext cx="1351800" cy="11895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Sutton &amp; </a:t>
            </a:r>
            <a:r>
              <a:rPr lang="en-GB" b="1" dirty="0" err="1" smtClean="0">
                <a:solidFill>
                  <a:schemeClr val="bg1"/>
                </a:solidFill>
              </a:rPr>
              <a:t>Barto</a:t>
            </a:r>
            <a:endParaRPr lang="en-GB" b="1" dirty="0" smtClean="0">
              <a:solidFill>
                <a:schemeClr val="bg1"/>
              </a:solidFill>
            </a:endParaRPr>
          </a:p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TD-learning</a:t>
            </a:r>
            <a:endParaRPr sz="1200" dirty="0">
              <a:solidFill>
                <a:schemeClr val="bg1"/>
              </a:solidFill>
            </a:endParaRPr>
          </a:p>
        </p:txBody>
      </p:sp>
      <p:cxnSp>
        <p:nvCxnSpPr>
          <p:cNvPr id="101" name="Google Shape;128;p15"/>
          <p:cNvCxnSpPr>
            <a:stCxn id="94" idx="6"/>
          </p:cNvCxnSpPr>
          <p:nvPr/>
        </p:nvCxnSpPr>
        <p:spPr>
          <a:xfrm flipV="1">
            <a:off x="9107480" y="4499016"/>
            <a:ext cx="970889" cy="35912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29;p15"/>
          <p:cNvCxnSpPr>
            <a:endCxn id="100" idx="2"/>
          </p:cNvCxnSpPr>
          <p:nvPr/>
        </p:nvCxnSpPr>
        <p:spPr>
          <a:xfrm flipV="1">
            <a:off x="6810188" y="2652150"/>
            <a:ext cx="1038412" cy="27745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30;p15"/>
          <p:cNvCxnSpPr>
            <a:endCxn id="99" idx="1"/>
          </p:cNvCxnSpPr>
          <p:nvPr/>
        </p:nvCxnSpPr>
        <p:spPr>
          <a:xfrm>
            <a:off x="9166464" y="2929609"/>
            <a:ext cx="963205" cy="64935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31;p15"/>
          <p:cNvCxnSpPr>
            <a:endCxn id="107" idx="0"/>
          </p:cNvCxnSpPr>
          <p:nvPr/>
        </p:nvCxnSpPr>
        <p:spPr>
          <a:xfrm>
            <a:off x="6235501" y="3784253"/>
            <a:ext cx="166016" cy="97013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37;p15"/>
          <p:cNvSpPr/>
          <p:nvPr/>
        </p:nvSpPr>
        <p:spPr>
          <a:xfrm>
            <a:off x="2989163" y="4431329"/>
            <a:ext cx="1219975" cy="106897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Tukey</a:t>
            </a:r>
            <a:endParaRPr b="1" dirty="0">
              <a:solidFill>
                <a:schemeClr val="bg1"/>
              </a:solidFill>
            </a:endParaRPr>
          </a:p>
        </p:txBody>
      </p:sp>
      <p:cxnSp>
        <p:nvCxnSpPr>
          <p:cNvPr id="106" name="Google Shape;138;p15"/>
          <p:cNvCxnSpPr>
            <a:stCxn id="105" idx="0"/>
            <a:endCxn id="90" idx="4"/>
          </p:cNvCxnSpPr>
          <p:nvPr/>
        </p:nvCxnSpPr>
        <p:spPr>
          <a:xfrm flipV="1">
            <a:off x="3599151" y="3935413"/>
            <a:ext cx="33142" cy="49591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39;p15"/>
          <p:cNvSpPr/>
          <p:nvPr/>
        </p:nvSpPr>
        <p:spPr>
          <a:xfrm>
            <a:off x="5836243" y="4754384"/>
            <a:ext cx="1130547" cy="1017540"/>
          </a:xfrm>
          <a:prstGeom prst="ellipse">
            <a:avLst/>
          </a:prstGeom>
          <a:solidFill>
            <a:srgbClr val="C20E8F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Rubin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Potential outcomes framework</a:t>
            </a:r>
            <a:endParaRPr sz="1000" dirty="0">
              <a:solidFill>
                <a:schemeClr val="bg1"/>
              </a:solidFill>
            </a:endParaRPr>
          </a:p>
        </p:txBody>
      </p:sp>
      <p:cxnSp>
        <p:nvCxnSpPr>
          <p:cNvPr id="108" name="Google Shape;140;p15"/>
          <p:cNvCxnSpPr/>
          <p:nvPr/>
        </p:nvCxnSpPr>
        <p:spPr>
          <a:xfrm>
            <a:off x="4209138" y="5093784"/>
            <a:ext cx="1627105" cy="32835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41;p15"/>
          <p:cNvCxnSpPr>
            <a:stCxn id="107" idx="6"/>
          </p:cNvCxnSpPr>
          <p:nvPr/>
        </p:nvCxnSpPr>
        <p:spPr>
          <a:xfrm flipV="1">
            <a:off x="6966790" y="5093784"/>
            <a:ext cx="964990" cy="16937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Straight Arrow Connector 109"/>
          <p:cNvCxnSpPr>
            <a:stCxn id="105" idx="7"/>
            <a:endCxn id="92" idx="3"/>
          </p:cNvCxnSpPr>
          <p:nvPr/>
        </p:nvCxnSpPr>
        <p:spPr>
          <a:xfrm flipV="1">
            <a:off x="4030477" y="3565484"/>
            <a:ext cx="1552957" cy="1022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94" idx="0"/>
          </p:cNvCxnSpPr>
          <p:nvPr/>
        </p:nvCxnSpPr>
        <p:spPr>
          <a:xfrm>
            <a:off x="8424455" y="3246900"/>
            <a:ext cx="95175" cy="1047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 flipV="1">
            <a:off x="8708273" y="3239327"/>
            <a:ext cx="76200" cy="1091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62758" y="144547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20E8F"/>
                </a:solidFill>
              </a:rPr>
              <a:t>Causal Inference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FFFF"/>
                </a:solidFill>
              </a:rPr>
              <a:t>Reinforcement learning</a:t>
            </a:r>
            <a:r>
              <a:rPr lang="en-US" dirty="0" smtClean="0"/>
              <a:t> both </a:t>
            </a:r>
            <a:r>
              <a:rPr lang="en-US" b="1" dirty="0" smtClean="0">
                <a:solidFill>
                  <a:schemeClr val="accent1"/>
                </a:solidFill>
              </a:rPr>
              <a:t>build models to estimate causal effects in an effort to inform future decisions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18664" y="5613296"/>
            <a:ext cx="355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There was a high degree of shared inspiration and cross-talk between the early establishers of these fields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76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980209" y="36933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Connection between CI and RL is not widely known</a:t>
            </a:r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6598213"/>
              </p:ext>
            </p:extLst>
          </p:nvPr>
        </p:nvGraphicFramePr>
        <p:xfrm>
          <a:off x="685800" y="1817132"/>
          <a:ext cx="43434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552209" y="5143189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“One of the most dramatic moments in science is when two great fields suddenly come together and are unified”</a:t>
            </a:r>
          </a:p>
          <a:p>
            <a:r>
              <a:rPr lang="en-US" i="1" dirty="0" smtClean="0"/>
              <a:t>- Richard </a:t>
            </a:r>
            <a:r>
              <a:rPr lang="en-US" i="1" dirty="0" err="1" smtClean="0"/>
              <a:t>Feynmann</a:t>
            </a:r>
            <a:endParaRPr lang="en-US" i="1" dirty="0"/>
          </a:p>
        </p:txBody>
      </p:sp>
      <p:pic>
        <p:nvPicPr>
          <p:cNvPr id="1026" name="Picture 2" descr="Richard Feynman - Magnet Aca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55" y="1512332"/>
            <a:ext cx="2310902" cy="33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FFFF"/>
                </a:solidFill>
              </a:rPr>
              <a:t>Reinforcement Learning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20E8F"/>
                </a:solidFill>
              </a:rPr>
              <a:t>Causal Inference</a:t>
            </a:r>
            <a:r>
              <a:rPr lang="en-US" dirty="0" smtClean="0"/>
              <a:t> Share an Intimate Connection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96200" y="2209800"/>
            <a:ext cx="3827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20E8F"/>
                </a:solidFill>
              </a:rPr>
              <a:t>Causal Inference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FFFF"/>
                </a:solidFill>
              </a:rPr>
              <a:t>Reinforcement learning</a:t>
            </a:r>
            <a:r>
              <a:rPr lang="en-US" dirty="0" smtClean="0"/>
              <a:t> both </a:t>
            </a:r>
            <a:r>
              <a:rPr lang="en-US" b="1" dirty="0" smtClean="0">
                <a:solidFill>
                  <a:schemeClr val="accent1"/>
                </a:solidFill>
              </a:rPr>
              <a:t>build models to estimate causal effects in an effort to inform future decisions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77200" y="37338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Specific techniques share a high degree of overlap, both conceptually and practically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5943600" cy="4691023"/>
          </a:xfrm>
          <a:prstGeom prst="rect">
            <a:avLst/>
          </a:prstGeom>
        </p:spPr>
      </p:pic>
      <p:sp>
        <p:nvSpPr>
          <p:cNvPr id="9" name="5-Point Star 8"/>
          <p:cNvSpPr/>
          <p:nvPr/>
        </p:nvSpPr>
        <p:spPr>
          <a:xfrm>
            <a:off x="1905000" y="3488182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7707489" y="5410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05422" y="5410200"/>
            <a:ext cx="36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talk’s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619268-C103-4974-A4EE-4F6F70BBD555}">
  <we:reference id="wa104379987" version="1.0.0.0" store="en-US" storeType="OMEX"/>
  <we:alternateReferences>
    <we:reference id="WA104379987" version="1.0.0.0" store="WA10437998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21270</TotalTime>
  <Words>1186</Words>
  <Application>Microsoft Office PowerPoint</Application>
  <PresentationFormat>Widescreen</PresentationFormat>
  <Paragraphs>276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Candara</vt:lpstr>
      <vt:lpstr>Consolas</vt:lpstr>
      <vt:lpstr>Courier New</vt:lpstr>
      <vt:lpstr>Tech Computer 16x9</vt:lpstr>
      <vt:lpstr>Translational Synergies in Causal Inference and Reinforcement Learning</vt:lpstr>
      <vt:lpstr>What is the Point of Science?</vt:lpstr>
      <vt:lpstr>Decision-Making in RL and CI</vt:lpstr>
      <vt:lpstr>Evaluative Decision-Making</vt:lpstr>
      <vt:lpstr>Evaluative Decision-Making</vt:lpstr>
      <vt:lpstr>Reinforcement Learning and Causal Inference Share an Intimate Connection</vt:lpstr>
      <vt:lpstr>Reinforcement Learning and Causal Inference Share an Intimate Connection</vt:lpstr>
      <vt:lpstr>PowerPoint Presentation</vt:lpstr>
      <vt:lpstr>Reinforcement Learning and Causal Inference Share an Intimate Connection</vt:lpstr>
      <vt:lpstr>Analysis of Potential Outcomes</vt:lpstr>
      <vt:lpstr>EM Algorithm x Value Iteration </vt:lpstr>
      <vt:lpstr>EM Algorithm x Value Iteration</vt:lpstr>
      <vt:lpstr>EM Algorithm x Value Iteration</vt:lpstr>
      <vt:lpstr>PowerPoint Presentation</vt:lpstr>
      <vt:lpstr>Other Connections That Are Not Widely Known</vt:lpstr>
      <vt:lpstr>PowerPoint Presentation</vt:lpstr>
      <vt:lpstr>Bonus: Richard Bellman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tony5683@hotmail.com</dc:creator>
  <cp:lastModifiedBy>Microsoft account</cp:lastModifiedBy>
  <cp:revision>89</cp:revision>
  <dcterms:created xsi:type="dcterms:W3CDTF">2025-01-30T02:09:04Z</dcterms:created>
  <dcterms:modified xsi:type="dcterms:W3CDTF">2025-10-27T15:28:56Z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