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74" r:id="rId3"/>
    <p:sldId id="273" r:id="rId4"/>
    <p:sldId id="258" r:id="rId5"/>
    <p:sldId id="275" r:id="rId6"/>
    <p:sldId id="276" r:id="rId7"/>
    <p:sldId id="26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7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9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546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80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8057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811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6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0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5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4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4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7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irkmason.shinyapps.io/CMS_Diversity_v03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38" y="520701"/>
            <a:ext cx="8114134" cy="1727200"/>
          </a:xfrm>
        </p:spPr>
        <p:txBody>
          <a:bodyPr/>
          <a:lstStyle/>
          <a:p>
            <a:r>
              <a:rPr lang="en-US" dirty="0"/>
              <a:t>Exploring CMS Diversity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676" y="3581400"/>
            <a:ext cx="8825658" cy="1981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 </a:t>
            </a:r>
          </a:p>
          <a:p>
            <a:pPr algn="ctr"/>
            <a:r>
              <a:rPr lang="en-US" dirty="0"/>
              <a:t>Chase Romano</a:t>
            </a:r>
          </a:p>
          <a:p>
            <a:pPr algn="ctr"/>
            <a:r>
              <a:rPr lang="en-US" dirty="0"/>
              <a:t>Kirk Mason</a:t>
            </a:r>
          </a:p>
          <a:p>
            <a:pPr algn="ctr"/>
            <a:r>
              <a:rPr lang="en-US" dirty="0"/>
              <a:t>Nityanand Kore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3255" y="2247901"/>
            <a:ext cx="6286500" cy="863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From 2008 - 2020</a:t>
            </a:r>
          </a:p>
        </p:txBody>
      </p:sp>
    </p:spTree>
    <p:extLst>
      <p:ext uri="{BB962C8B-B14F-4D97-AF65-F5344CB8AC3E}">
        <p14:creationId xmlns:p14="http://schemas.microsoft.com/office/powerpoint/2010/main" val="27434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" y="467183"/>
            <a:ext cx="8383588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“Charlotte-Mecklenburg’s proudest achievement over the past 20 years is not the city’s impressive new skyline or its strong, growing economy. It’s proudest achievement is its </a:t>
            </a:r>
            <a:r>
              <a:rPr lang="en-US" sz="3200" b="1" dirty="0"/>
              <a:t>fully integrated schools</a:t>
            </a:r>
            <a:r>
              <a:rPr lang="en-US" sz="3200" dirty="0"/>
              <a:t>.”</a:t>
            </a:r>
          </a:p>
          <a:p>
            <a:pPr marL="0" indent="0">
              <a:buNone/>
            </a:pPr>
            <a:r>
              <a:rPr lang="en-US" sz="3200" dirty="0"/>
              <a:t>									</a:t>
            </a:r>
          </a:p>
          <a:p>
            <a:pPr marL="0" indent="0">
              <a:buNone/>
            </a:pPr>
            <a:r>
              <a:rPr lang="en-US" sz="3200" dirty="0"/>
              <a:t>						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42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" y="467183"/>
            <a:ext cx="8383588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“Charlotte-Mecklenburg’s proudest achievement over the past 20 years is not the city’s impressive new skyline or its strong, growing economy. It’s proudest achievement is its </a:t>
            </a:r>
            <a:r>
              <a:rPr lang="en-US" sz="3200" b="1" dirty="0"/>
              <a:t>fully integrated schools</a:t>
            </a:r>
            <a:r>
              <a:rPr lang="en-US" sz="3200" dirty="0"/>
              <a:t>.”</a:t>
            </a:r>
          </a:p>
          <a:p>
            <a:pPr marL="0" indent="0">
              <a:buNone/>
            </a:pPr>
            <a:r>
              <a:rPr lang="en-US" sz="3200" dirty="0"/>
              <a:t>									</a:t>
            </a:r>
          </a:p>
          <a:p>
            <a:pPr marL="0" indent="0">
              <a:buNone/>
            </a:pPr>
            <a:r>
              <a:rPr lang="en-US" sz="3200" dirty="0"/>
              <a:t>								</a:t>
            </a:r>
            <a:r>
              <a:rPr lang="en-US" sz="2800" dirty="0"/>
              <a:t>- Charlotte Observer, 1984</a:t>
            </a:r>
          </a:p>
        </p:txBody>
      </p:sp>
    </p:spTree>
    <p:extLst>
      <p:ext uri="{BB962C8B-B14F-4D97-AF65-F5344CB8AC3E}">
        <p14:creationId xmlns:p14="http://schemas.microsoft.com/office/powerpoint/2010/main" val="11714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4" y="520700"/>
            <a:ext cx="8596668" cy="1320800"/>
          </a:xfrm>
        </p:spPr>
        <p:txBody>
          <a:bodyPr/>
          <a:lstStyle/>
          <a:p>
            <a:r>
              <a:rPr lang="en-US" dirty="0"/>
              <a:t>Charlotte’s Story of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3318"/>
            <a:ext cx="8947522" cy="5274982"/>
          </a:xfrm>
        </p:spPr>
        <p:txBody>
          <a:bodyPr/>
          <a:lstStyle/>
          <a:p>
            <a:r>
              <a:rPr lang="en-US" sz="2000" dirty="0"/>
              <a:t>1954				U.S. Supreme Court </a:t>
            </a:r>
            <a:r>
              <a:rPr lang="en-US" sz="2000" i="1" dirty="0"/>
              <a:t>Brown v Board of Education</a:t>
            </a:r>
            <a:br>
              <a:rPr lang="en-US" sz="2000" i="1" dirty="0"/>
            </a:br>
            <a:endParaRPr lang="en-US" sz="2000" i="1" dirty="0"/>
          </a:p>
          <a:p>
            <a:r>
              <a:rPr lang="en-US" sz="2000" dirty="0"/>
              <a:t>1964	</a:t>
            </a:r>
            <a:r>
              <a:rPr lang="en-US" sz="2000" i="1" dirty="0"/>
              <a:t>			</a:t>
            </a:r>
            <a:r>
              <a:rPr lang="en-US" sz="2000" dirty="0"/>
              <a:t>Swan v Charlotte-Mecklenburg Board of Education</a:t>
            </a:r>
            <a:br>
              <a:rPr lang="en-US" sz="2000" dirty="0"/>
            </a:br>
            <a:endParaRPr lang="en-US" sz="2000" i="1" dirty="0"/>
          </a:p>
          <a:p>
            <a:r>
              <a:rPr lang="en-US" sz="2000" dirty="0"/>
              <a:t>1971				Busing begins in Charlotte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1970s, 80s		Charlotte’s school district is the nation’s model for</a:t>
            </a:r>
            <a:br>
              <a:rPr lang="en-US" sz="2000" dirty="0"/>
            </a:br>
            <a:r>
              <a:rPr lang="en-US" sz="2000" dirty="0"/>
              <a:t> 					how to achieve desegregation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1999				</a:t>
            </a:r>
            <a:r>
              <a:rPr lang="en-US" sz="2000" dirty="0" err="1"/>
              <a:t>Capacchione</a:t>
            </a:r>
            <a:r>
              <a:rPr lang="en-US" sz="2000" dirty="0"/>
              <a:t> v Charlotte-Mecklenburg Schools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2001				Busing 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598" y="453170"/>
            <a:ext cx="8596668" cy="5801973"/>
          </a:xfrm>
        </p:spPr>
        <p:txBody>
          <a:bodyPr/>
          <a:lstStyle/>
          <a:p>
            <a:r>
              <a:rPr lang="en-US" dirty="0"/>
              <a:t>Diversity is a measure of the overall racial makeup of a school district. A district is considered diverse when no one race constitutes </a:t>
            </a:r>
            <a:r>
              <a:rPr lang="en-US" dirty="0" smtClean="0"/>
              <a:t>more </a:t>
            </a:r>
            <a:r>
              <a:rPr lang="en-US" dirty="0"/>
              <a:t>than 75 percent of the school system’s student body overall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Integration determines how well that diversity is reflected across the individual schools.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integrated school leads to better academic performance for students of color without affecting white students’ performance, according to decades of research analyzing test scores and graduation rates.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29" y="1550468"/>
            <a:ext cx="61531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7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33" y="3597708"/>
            <a:ext cx="5784870" cy="2929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33" y="311164"/>
            <a:ext cx="5784870" cy="29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5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To give policy makers and school leaders a tool by which they can assess the diversity changes occurring within the CMS district.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8400" y="5038924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ea typeface="+mj-ea"/>
                <a:cs typeface="+mj-cs"/>
                <a:hlinkClick r:id="rId2"/>
              </a:rPr>
              <a:t>Shiny App</a:t>
            </a:r>
            <a:r>
              <a:rPr lang="en-US" sz="1600" dirty="0">
                <a:solidFill>
                  <a:srgbClr val="90C226"/>
                </a:solidFill>
                <a:ea typeface="+mj-ea"/>
                <a:cs typeface="+mj-cs"/>
              </a:rPr>
              <a:t/>
            </a:r>
            <a:br>
              <a:rPr lang="en-US" sz="1600" dirty="0">
                <a:solidFill>
                  <a:srgbClr val="90C226"/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C50647-D5E2-4D55-AFEB-55507C74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56" y="428486"/>
            <a:ext cx="9070744" cy="5400814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We sent the Proof of Concept to many diﬀerent types of users. These Users included.. 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• </a:t>
            </a:r>
            <a:r>
              <a:rPr lang="en-US" sz="1600" dirty="0">
                <a:solidFill>
                  <a:schemeClr val="tx1"/>
                </a:solidFill>
              </a:rPr>
              <a:t>Data Management and Communications Specialist from the Levine Museum of the New South 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• </a:t>
            </a:r>
            <a:r>
              <a:rPr lang="en-US" sz="1600" dirty="0">
                <a:solidFill>
                  <a:schemeClr val="tx1"/>
                </a:solidFill>
              </a:rPr>
              <a:t>Assistant Principal in CMS 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• </a:t>
            </a:r>
            <a:r>
              <a:rPr lang="en-US" sz="1600" dirty="0">
                <a:solidFill>
                  <a:schemeClr val="tx1"/>
                </a:solidFill>
              </a:rPr>
              <a:t>Parent of a CMS student 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• </a:t>
            </a:r>
            <a:r>
              <a:rPr lang="en-US" sz="1600" dirty="0">
                <a:solidFill>
                  <a:schemeClr val="tx1"/>
                </a:solidFill>
              </a:rPr>
              <a:t>Director of Research, Evaluation, and Analytics for CMS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Response </a:t>
            </a:r>
            <a:r>
              <a:rPr lang="en-US" sz="1600" b="1" dirty="0">
                <a:solidFill>
                  <a:schemeClr val="tx1"/>
                </a:solidFill>
              </a:rPr>
              <a:t>from Cathy Doheny (Data Management and Communications Specialist) 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“</a:t>
            </a:r>
            <a:r>
              <a:rPr lang="en-US" sz="1600" dirty="0">
                <a:solidFill>
                  <a:schemeClr val="tx1"/>
                </a:solidFill>
              </a:rPr>
              <a:t>We needed this very tool just last month when planning marketing for a program. We will deﬁnitely keep it handy to use in the future. I would think that other organizations, including CMS, would also ﬁnd it very helpful. I had a diﬃcult time ﬁnding current stats online last month. You have created such an easy-to-use tool that consolidates all the data into one place” 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Feedback </a:t>
            </a:r>
            <a:r>
              <a:rPr lang="en-US" sz="1600" b="1" dirty="0">
                <a:solidFill>
                  <a:schemeClr val="tx1"/>
                </a:solidFill>
              </a:rPr>
              <a:t>from Lindsay </a:t>
            </a:r>
            <a:r>
              <a:rPr lang="en-US" sz="1600" b="1" dirty="0" err="1">
                <a:solidFill>
                  <a:schemeClr val="tx1"/>
                </a:solidFill>
              </a:rPr>
              <a:t>Messinger</a:t>
            </a:r>
            <a:r>
              <a:rPr lang="en-US" sz="1600" b="1" dirty="0">
                <a:solidFill>
                  <a:schemeClr val="tx1"/>
                </a:solidFill>
              </a:rPr>
              <a:t>, Ph.D. Director of Research, Evaluation, and Analytics 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Your </a:t>
            </a:r>
            <a:r>
              <a:rPr lang="en-US" sz="1600" dirty="0">
                <a:solidFill>
                  <a:schemeClr val="tx1"/>
                </a:solidFill>
              </a:rPr>
              <a:t>visuals are very interesting. The only suggestion that I have is to create an option so that the user can select “All minority” or “All Students of color” or “Black/Hispanic”, rather than only being able to select one race at a </a:t>
            </a:r>
            <a:r>
              <a:rPr lang="en-US" sz="1600" dirty="0" smtClean="0">
                <a:solidFill>
                  <a:schemeClr val="tx1"/>
                </a:solidFill>
              </a:rPr>
              <a:t>time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C50647-D5E2-4D55-AFEB-55507C74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56" y="266368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612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211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Exploring CMS Diversity</vt:lpstr>
      <vt:lpstr> </vt:lpstr>
      <vt:lpstr> </vt:lpstr>
      <vt:lpstr>Charlotte’s Story of Diversity</vt:lpstr>
      <vt:lpstr>PowerPoint Presentation</vt:lpstr>
      <vt:lpstr>PowerPoint Presentation</vt:lpstr>
      <vt:lpstr>Our Goal</vt:lpstr>
      <vt:lpstr>We sent the Proof of Concept to many diﬀerent types of users. These Users included..   • Data Management and Communications Specialist from the Levine Museum of the New South  • Assistant Principal in CMS  • Parent of a CMS student  • Director of Research, Evaluation, and Analytics for CMS   Response from Cathy Doheny (Data Management and Communications Specialist)  “We needed this very tool just last month when planning marketing for a program. We will deﬁnitely keep it handy to use in the future. I would think that other organizations, including CMS, would also ﬁnd it very helpful. I had a diﬃcult time ﬁnding current stats online last month. You have created such an easy-to-use tool that consolidates all the data into one place”   Feedback from Lindsay Messinger, Ph.D. Director of Research, Evaluation, and Analytics  Your visuals are very interesting. The only suggestion that I have is to create an option so that the user can select “All minority” or “All Students of color” or “Black/Hispanic”, rather than only being able to select one race at a time.    </vt:lpstr>
      <vt:lpstr>THANK YOU</vt:lpstr>
    </vt:vector>
  </TitlesOfParts>
  <Company>Charter Communications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CMS Diversity</dc:title>
  <dc:creator>Mason, James K</dc:creator>
  <cp:lastModifiedBy>Romano, Chase A</cp:lastModifiedBy>
  <cp:revision>19</cp:revision>
  <dcterms:created xsi:type="dcterms:W3CDTF">2019-12-09T17:04:37Z</dcterms:created>
  <dcterms:modified xsi:type="dcterms:W3CDTF">2019-12-20T16:24:42Z</dcterms:modified>
</cp:coreProperties>
</file>