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wdp" ContentType="image/vnd.ms-photo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2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5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ags/tag20.xml" ContentType="application/vnd.openxmlformats-officedocument.presentationml.tags+xml"/>
  <Override PartName="/ppt/notesSlides/notesSlide9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ags/tag21.xml" ContentType="application/vnd.openxmlformats-officedocument.presentationml.tags+xml"/>
  <Override PartName="/ppt/notesSlides/notesSlide10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ags/tag22.xml" ContentType="application/vnd.openxmlformats-officedocument.presentationml.tags+xml"/>
  <Override PartName="/ppt/notesSlides/notesSlide11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ags/tag23.xml" ContentType="application/vnd.openxmlformats-officedocument.presentationml.tags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7443" r:id="rId3"/>
    <p:sldId id="280" r:id="rId4"/>
    <p:sldId id="7529" r:id="rId5"/>
    <p:sldId id="7530" r:id="rId6"/>
    <p:sldId id="312" r:id="rId7"/>
    <p:sldId id="7545" r:id="rId8"/>
    <p:sldId id="7546" r:id="rId9"/>
    <p:sldId id="7547" r:id="rId10"/>
    <p:sldId id="7531" r:id="rId11"/>
    <p:sldId id="7532" r:id="rId12"/>
    <p:sldId id="7533" r:id="rId13"/>
    <p:sldId id="7548" r:id="rId14"/>
    <p:sldId id="7549" r:id="rId15"/>
    <p:sldId id="7550" r:id="rId16"/>
    <p:sldId id="7534" r:id="rId17"/>
    <p:sldId id="7535" r:id="rId18"/>
    <p:sldId id="7536" r:id="rId19"/>
    <p:sldId id="7537" r:id="rId20"/>
    <p:sldId id="7538" r:id="rId21"/>
    <p:sldId id="7539" r:id="rId22"/>
    <p:sldId id="7540" r:id="rId23"/>
    <p:sldId id="7541" r:id="rId24"/>
    <p:sldId id="7542" r:id="rId25"/>
    <p:sldId id="7543" r:id="rId26"/>
    <p:sldId id="7544" r:id="rId27"/>
    <p:sldId id="7527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2E4A"/>
    <a:srgbClr val="F0F1F3"/>
    <a:srgbClr val="FFFFFF"/>
    <a:srgbClr val="E5E9EC"/>
    <a:srgbClr val="EFF0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88" autoAdjust="0"/>
    <p:restoredTop sz="94607" autoAdjust="0"/>
  </p:normalViewPr>
  <p:slideViewPr>
    <p:cSldViewPr snapToGrid="0">
      <p:cViewPr>
        <p:scale>
          <a:sx n="101" d="100"/>
          <a:sy n="101" d="100"/>
        </p:scale>
        <p:origin x="272" y="6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oleObject" Target="file:////D:\0study\Computational%20intelligence\Group%20assignment\RunningData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oleObject" Target="file:////D:\0study\Computational%20intelligence\Group%20assignment\RunningData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microsoft.com/office/2011/relationships/chartStyle" Target="style3.xml"/><Relationship Id="rId2" Type="http://schemas.microsoft.com/office/2011/relationships/chartColorStyle" Target="colors3.xml"/><Relationship Id="rId3" Type="http://schemas.openxmlformats.org/officeDocument/2006/relationships/oleObject" Target="file:////D:\0study\Computational%20intelligence\Group%20assignment\RunningData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microsoft.com/office/2011/relationships/chartStyle" Target="style4.xml"/><Relationship Id="rId2" Type="http://schemas.microsoft.com/office/2011/relationships/chartColorStyle" Target="colors4.xml"/><Relationship Id="rId3" Type="http://schemas.openxmlformats.org/officeDocument/2006/relationships/oleObject" Target="file:////D:\0study\Computational%20intelligence\Group%20assignment\RunningData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microsoft.com/office/2011/relationships/chartStyle" Target="style5.xml"/><Relationship Id="rId2" Type="http://schemas.microsoft.com/office/2011/relationships/chartColorStyle" Target="colors5.xml"/><Relationship Id="rId3" Type="http://schemas.openxmlformats.org/officeDocument/2006/relationships/oleObject" Target="file:////D:\0study\Computational%20intelligence\Group%20assignment\RunningData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 smtClean="0"/>
              <a:t>COST</a:t>
            </a:r>
            <a:endParaRPr lang="zh-CN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0.104786243469627"/>
          <c:y val="0.138070175438596"/>
          <c:w val="0.86226802198155"/>
          <c:h val="0.808718515448727"/>
        </c:manualLayout>
      </c:layout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Sheet1!$D$8:$D$13</c:f>
              <c:numCache>
                <c:formatCode>General</c:formatCode>
                <c:ptCount val="6"/>
                <c:pt idx="0">
                  <c:v>6.60826085E8</c:v>
                </c:pt>
                <c:pt idx="1">
                  <c:v>4.28509292E8</c:v>
                </c:pt>
                <c:pt idx="2">
                  <c:v>2.03736367E8</c:v>
                </c:pt>
                <c:pt idx="3">
                  <c:v>1.7618422E7</c:v>
                </c:pt>
                <c:pt idx="4">
                  <c:v>5.294973E6</c:v>
                </c:pt>
                <c:pt idx="5">
                  <c:v>4.078077E6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462123088"/>
        <c:axId val="-998907760"/>
      </c:lineChart>
      <c:catAx>
        <c:axId val="-462123088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998907760"/>
        <c:crosses val="autoZero"/>
        <c:auto val="1"/>
        <c:lblAlgn val="ctr"/>
        <c:lblOffset val="100"/>
        <c:noMultiLvlLbl val="0"/>
      </c:catAx>
      <c:valAx>
        <c:axId val="-998907760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4621230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 smtClean="0"/>
              <a:t>COST</a:t>
            </a:r>
            <a:endParaRPr lang="zh-CN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0.104786243469627"/>
          <c:y val="0.138070175438596"/>
          <c:w val="0.86226802198155"/>
          <c:h val="0.808718515448727"/>
        </c:manualLayout>
      </c:layout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Sheet1!$D$8:$D$13</c:f>
              <c:numCache>
                <c:formatCode>General</c:formatCode>
                <c:ptCount val="6"/>
                <c:pt idx="0">
                  <c:v>6.60826085E8</c:v>
                </c:pt>
                <c:pt idx="1">
                  <c:v>4.28509292E8</c:v>
                </c:pt>
                <c:pt idx="2">
                  <c:v>2.03736367E8</c:v>
                </c:pt>
                <c:pt idx="3">
                  <c:v>1.7618422E7</c:v>
                </c:pt>
                <c:pt idx="4">
                  <c:v>5.294973E6</c:v>
                </c:pt>
                <c:pt idx="5">
                  <c:v>4.078077E6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463539232"/>
        <c:axId val="-463880784"/>
      </c:lineChart>
      <c:catAx>
        <c:axId val="-463539232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463880784"/>
        <c:crosses val="autoZero"/>
        <c:auto val="1"/>
        <c:lblAlgn val="ctr"/>
        <c:lblOffset val="100"/>
        <c:noMultiLvlLbl val="0"/>
      </c:catAx>
      <c:valAx>
        <c:axId val="-463880784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4635392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 smtClean="0"/>
              <a:t>COST</a:t>
            </a:r>
            <a:endParaRPr lang="zh-CN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0.104786243469627"/>
          <c:y val="0.138070175438596"/>
          <c:w val="0.86226802198155"/>
          <c:h val="0.808718515448727"/>
        </c:manualLayout>
      </c:layout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Sheet1!$D$8:$D$13</c:f>
              <c:numCache>
                <c:formatCode>General</c:formatCode>
                <c:ptCount val="6"/>
                <c:pt idx="0">
                  <c:v>6.60826085E8</c:v>
                </c:pt>
                <c:pt idx="1">
                  <c:v>4.28509292E8</c:v>
                </c:pt>
                <c:pt idx="2">
                  <c:v>2.03736367E8</c:v>
                </c:pt>
                <c:pt idx="3">
                  <c:v>1.7618422E7</c:v>
                </c:pt>
                <c:pt idx="4">
                  <c:v>5.294973E6</c:v>
                </c:pt>
                <c:pt idx="5">
                  <c:v>4.078077E6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998330432"/>
        <c:axId val="-998328384"/>
      </c:lineChart>
      <c:catAx>
        <c:axId val="-998330432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998328384"/>
        <c:crosses val="autoZero"/>
        <c:auto val="1"/>
        <c:lblAlgn val="ctr"/>
        <c:lblOffset val="100"/>
        <c:noMultiLvlLbl val="0"/>
      </c:catAx>
      <c:valAx>
        <c:axId val="-998328384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9983304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 smtClean="0"/>
              <a:t>COST</a:t>
            </a:r>
            <a:endParaRPr lang="zh-CN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0.104786243469627"/>
          <c:y val="0.138070175438596"/>
          <c:w val="0.86226802198155"/>
          <c:h val="0.808718515448727"/>
        </c:manualLayout>
      </c:layout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Sheet1!$D$8:$D$13</c:f>
              <c:numCache>
                <c:formatCode>General</c:formatCode>
                <c:ptCount val="6"/>
                <c:pt idx="0">
                  <c:v>6.60826085E8</c:v>
                </c:pt>
                <c:pt idx="1">
                  <c:v>4.28509292E8</c:v>
                </c:pt>
                <c:pt idx="2">
                  <c:v>2.03736367E8</c:v>
                </c:pt>
                <c:pt idx="3">
                  <c:v>1.7618422E7</c:v>
                </c:pt>
                <c:pt idx="4">
                  <c:v>5.294973E6</c:v>
                </c:pt>
                <c:pt idx="5">
                  <c:v>4.078077E6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461745472"/>
        <c:axId val="-461743424"/>
      </c:lineChart>
      <c:catAx>
        <c:axId val="-461745472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461743424"/>
        <c:crosses val="autoZero"/>
        <c:auto val="1"/>
        <c:lblAlgn val="ctr"/>
        <c:lblOffset val="100"/>
        <c:noMultiLvlLbl val="0"/>
      </c:catAx>
      <c:valAx>
        <c:axId val="-461743424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4617454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 smtClean="0"/>
              <a:t>COST</a:t>
            </a:r>
            <a:endParaRPr lang="zh-CN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0.167735780304155"/>
          <c:y val="0.125285639984565"/>
          <c:w val="0.86226802198155"/>
          <c:h val="0.808718515448727"/>
        </c:manualLayout>
      </c:layout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Sheet1!$D$8:$D$13</c:f>
              <c:numCache>
                <c:formatCode>General</c:formatCode>
                <c:ptCount val="6"/>
                <c:pt idx="0">
                  <c:v>6.60826085E8</c:v>
                </c:pt>
                <c:pt idx="1">
                  <c:v>4.28509292E8</c:v>
                </c:pt>
                <c:pt idx="2">
                  <c:v>2.03736367E8</c:v>
                </c:pt>
                <c:pt idx="3">
                  <c:v>1.7618422E7</c:v>
                </c:pt>
                <c:pt idx="4">
                  <c:v>5.294973E6</c:v>
                </c:pt>
                <c:pt idx="5">
                  <c:v>4.078077E6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464186464"/>
        <c:axId val="-464002528"/>
      </c:lineChart>
      <c:catAx>
        <c:axId val="-464186464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464002528"/>
        <c:crossesAt val="0.0"/>
        <c:auto val="1"/>
        <c:lblAlgn val="ctr"/>
        <c:lblOffset val="100"/>
        <c:noMultiLvlLbl val="0"/>
      </c:catAx>
      <c:valAx>
        <c:axId val="-464002528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464186464"/>
        <c:crosses val="autoZero"/>
        <c:crossBetween val="between"/>
        <c:dispUnits>
          <c:builtInUnit val="tenMillion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</c:dispUnitsLbl>
        </c:dispUnits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0D85BF-B191-48CA-9728-20FF71D3A776}" type="datetimeFigureOut">
              <a:rPr lang="zh-CN" altLang="en-US" smtClean="0"/>
              <a:t>2018/11/28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E1D6AA-A951-4B2E-B868-A2A70BA6CA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84578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E624F0-09E1-425A-A52F-CC4F476DA1EF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68833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09671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99801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E624F0-09E1-425A-A52F-CC4F476DA1EF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9632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17677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E624F0-09E1-425A-A52F-CC4F476DA1EF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3171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E624F0-09E1-425A-A52F-CC4F476DA1EF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38013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81716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E624F0-09E1-425A-A52F-CC4F476DA1EF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3078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44669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7627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gradFill flip="none" rotWithShape="1">
          <a:gsLst>
            <a:gs pos="0">
              <a:srgbClr val="FFFFFF"/>
            </a:gs>
            <a:gs pos="67000">
              <a:srgbClr val="F0F1F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2970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2235F54-7CA3-493F-847A-29983B844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E57721D4-9FBF-4E6D-BF95-431EA47662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FECA267B-1289-440F-9CF1-DDD83C2F3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087C5-6DBF-488C-AE10-CBC1E42CD670}" type="datetimeFigureOut">
              <a:rPr lang="zh-CN" altLang="en-US" smtClean="0"/>
              <a:t>2018/11/28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29AF7012-861C-459B-B9E6-9CA6E05D7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D2451314-7407-47AF-ACBA-342FB6412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7427E-6965-4C1F-9B96-9EAA198652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1426441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xmlns="" id="{F649EF25-FBB9-4CC1-9FBD-59D2A9DF97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67870104-20B7-4D69-87BF-AC1B1CBDC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2D882186-1999-472E-B04D-0E20C07DD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087C5-6DBF-488C-AE10-CBC1E42CD670}" type="datetimeFigureOut">
              <a:rPr lang="zh-CN" altLang="en-US" smtClean="0"/>
              <a:t>2018/11/28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602B9731-3159-4750-B55F-1956A80E4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5D4B2450-67FA-458B-8D73-5337BEB99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7427E-6965-4C1F-9B96-9EAA198652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0599121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C417FD1-86C7-4D6F-BB18-1BFAF31A9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55B418F4-6BEB-4323-85BE-6D9DAA1AC5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F2E0484F-A6D0-4D0A-A67F-9B60623AB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087C5-6DBF-488C-AE10-CBC1E42CD670}" type="datetimeFigureOut">
              <a:rPr lang="zh-CN" altLang="en-US" smtClean="0"/>
              <a:t>2018/11/28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B64B9663-8560-4E5B-9828-821FFA06E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9A783949-B2D7-40A0-9C56-070D7843D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7427E-6965-4C1F-9B96-9EAA198652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841368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01EDC49-D274-42C0-B8C9-54E96E94E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AEFA3DB7-FAA9-461F-88CD-46EB421383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6F0C8632-A864-4DE3-9016-1A1B27BD6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087C5-6DBF-488C-AE10-CBC1E42CD670}" type="datetimeFigureOut">
              <a:rPr lang="zh-CN" altLang="en-US" smtClean="0"/>
              <a:t>2018/11/28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2B08EFBF-B4C6-422F-A471-7844CD680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E724A86A-CF97-4FDA-AA7F-AB051ACDA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7427E-6965-4C1F-9B96-9EAA198652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4104661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E10D0CE-B16C-40C5-869D-8E375B493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875254BD-1BB0-461D-9523-A56BBA3A7A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AEBC9EEB-E466-46C0-89FD-3A53D739FE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E2804F2E-1DB2-4D6F-92F5-2ED4232B4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087C5-6DBF-488C-AE10-CBC1E42CD670}" type="datetimeFigureOut">
              <a:rPr lang="zh-CN" altLang="en-US" smtClean="0"/>
              <a:t>2018/11/28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9E7B3A53-8C9E-40B2-BDB1-13E947FCC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7A47662B-71C4-4DBF-B5C6-B364C44E2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7427E-6965-4C1F-9B96-9EAA198652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506187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0668BCA-4C34-4540-8654-D682C3E31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7F112ADA-2000-40BA-98DB-BB4FF7B51B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3D6848F4-160E-477D-A730-253FDD86F2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6488EB20-4A0E-4A76-BBBE-70DC815B5E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0E7A608A-40A6-4221-ACA8-19D102B380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xmlns="" id="{8B7697C3-D3D9-4FAC-8CBD-1D233FD24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087C5-6DBF-488C-AE10-CBC1E42CD670}" type="datetimeFigureOut">
              <a:rPr lang="zh-CN" altLang="en-US" smtClean="0"/>
              <a:t>2018/11/28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xmlns="" id="{6E244771-2EC9-4A17-AA02-1B56BD990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xmlns="" id="{E914C20D-25F2-40ED-AAAF-D24802D6B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7427E-6965-4C1F-9B96-9EAA198652B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0" y="5268419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www.1ppt.com/excel/  </a:t>
            </a:r>
          </a:p>
          <a:p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www.1ppt.com/kejian/ </a:t>
            </a:r>
          </a:p>
          <a:p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www.1ppt.com/shiti/  </a:t>
            </a:r>
          </a:p>
          <a:p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www.1ppt.com/jiaoan/  </a:t>
            </a:r>
            <a:r>
              <a:rPr lang="en-US" altLang="zh-CN" sz="100" dirty="0" smtClean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      </a:t>
            </a:r>
            <a:endParaRPr lang="en-US" altLang="zh-CN" sz="100" dirty="0">
              <a:solidFill>
                <a:schemeClr val="bg1">
                  <a:lumMod val="95000"/>
                </a:schemeClr>
              </a:solidFill>
              <a:latin typeface="Calibri"/>
              <a:ea typeface="宋体"/>
            </a:endParaRPr>
          </a:p>
          <a:p>
            <a:r>
              <a:rPr lang="zh-CN" altLang="en-US" sz="100" dirty="0" smtClean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 smtClean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www.1ppt.com/ziti/</a:t>
            </a:r>
            <a:endParaRPr lang="en-US" altLang="zh-CN" sz="100" dirty="0">
              <a:solidFill>
                <a:schemeClr val="bg1">
                  <a:lumMod val="95000"/>
                </a:schemeClr>
              </a:solidFill>
              <a:latin typeface="Calibri"/>
              <a:ea typeface="宋体"/>
            </a:endParaRPr>
          </a:p>
          <a:p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schemeClr val="bg1">
                  <a:lumMod val="95000"/>
                </a:scheme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436718662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17A8CA1-3C54-4624-9B75-C183AC0B8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81782EED-1A91-4D70-A708-D4BF41B9B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087C5-6DBF-488C-AE10-CBC1E42CD670}" type="datetimeFigureOut">
              <a:rPr lang="zh-CN" altLang="en-US" smtClean="0"/>
              <a:t>2018/11/28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B51139C9-EAFE-4BC1-B18B-E3705D97C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FC686D21-8AF4-4E62-B6B7-28A1BA895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7427E-6965-4C1F-9B96-9EAA198652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5837221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xmlns="" id="{0522BEF6-562D-4455-BD76-DDA10B1DF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087C5-6DBF-488C-AE10-CBC1E42CD670}" type="datetimeFigureOut">
              <a:rPr lang="zh-CN" altLang="en-US" smtClean="0"/>
              <a:t>2018/11/28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="" id="{699E9BF3-D664-4432-B387-C6FDEFD61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E1468836-E8BD-4E72-91DD-3759C96ED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7427E-6965-4C1F-9B96-9EAA198652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8858105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910308F-4288-4DDD-BEC7-E2DEA2300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89F1CCF2-C89D-4CD3-8145-4312A979EC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5C8A7611-4FF6-4CCA-9448-5483B94585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BF1BA9AA-E65F-41C0-848B-C8C8A1135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087C5-6DBF-488C-AE10-CBC1E42CD670}" type="datetimeFigureOut">
              <a:rPr lang="zh-CN" altLang="en-US" smtClean="0"/>
              <a:t>2018/11/28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5ED25DFA-D2EC-4338-B06E-E14756A89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2A2C23C4-D2FA-4191-B927-DF76DE81B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7427E-6965-4C1F-9B96-9EAA198652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1331892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8F80B2C-BFAB-48FF-B101-A0270BE17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xmlns="" id="{77D71463-1CFF-4DCA-BD30-6EF96FADC7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841AF1CA-7E60-4770-A82D-60F9E03AE1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7140618D-C415-4B1B-B917-5A3A0F918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087C5-6DBF-488C-AE10-CBC1E42CD670}" type="datetimeFigureOut">
              <a:rPr lang="zh-CN" altLang="en-US" smtClean="0"/>
              <a:t>2018/11/28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6BAA9525-1AE5-447A-927C-339D9F35C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370C264C-010E-45F6-9179-470BFF3C0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7427E-6965-4C1F-9B96-9EAA198652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0526921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67000">
              <a:srgbClr val="F0F1F3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xmlns="" id="{5D0C92D1-8FD1-40C5-80CB-912634904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EFFD41DD-F8F1-48A7-B910-20A205CB0F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FCC2F899-1A10-4FAE-B4A8-C050882F47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A087C5-6DBF-488C-AE10-CBC1E42CD670}" type="datetimeFigureOut">
              <a:rPr lang="zh-CN" altLang="en-US" smtClean="0"/>
              <a:t>2018/11/28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C8EB747A-3551-484D-B713-7A9103CC54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A680E9FD-B05F-40E6-8FC8-C5F4971F17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67427E-6965-4C1F-9B96-9EAA198652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4339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4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1" Type="http://schemas.openxmlformats.org/officeDocument/2006/relationships/tags" Target="../tags/tag1.xml"/><Relationship Id="rId2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4" Type="http://schemas.openxmlformats.org/officeDocument/2006/relationships/image" Target="../media/image21.jpg"/><Relationship Id="rId5" Type="http://schemas.openxmlformats.org/officeDocument/2006/relationships/image" Target="../media/image22.jpg"/><Relationship Id="rId6" Type="http://schemas.openxmlformats.org/officeDocument/2006/relationships/image" Target="../media/image23.png"/><Relationship Id="rId1" Type="http://schemas.openxmlformats.org/officeDocument/2006/relationships/tags" Target="../tags/tag10.xml"/><Relationship Id="rId2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4" Type="http://schemas.openxmlformats.org/officeDocument/2006/relationships/image" Target="../media/image25.jpg"/><Relationship Id="rId5" Type="http://schemas.openxmlformats.org/officeDocument/2006/relationships/image" Target="../media/image26.jpg"/><Relationship Id="rId1" Type="http://schemas.openxmlformats.org/officeDocument/2006/relationships/tags" Target="../tags/tag11.xml"/><Relationship Id="rId2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1" Type="http://schemas.openxmlformats.org/officeDocument/2006/relationships/tags" Target="../tags/tag12.xml"/><Relationship Id="rId2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image" Target="NULL"/><Relationship Id="rId5" Type="http://schemas.openxmlformats.org/officeDocument/2006/relationships/image" Target="NULL"/><Relationship Id="rId6" Type="http://schemas.openxmlformats.org/officeDocument/2006/relationships/image" Target="NULL"/><Relationship Id="rId7" Type="http://schemas.openxmlformats.org/officeDocument/2006/relationships/image" Target="NULL"/><Relationship Id="rId1" Type="http://schemas.openxmlformats.org/officeDocument/2006/relationships/tags" Target="../tags/tag13.xml"/><Relationship Id="rId2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4" Type="http://schemas.openxmlformats.org/officeDocument/2006/relationships/image" Target="../media/image30.emf"/><Relationship Id="rId5" Type="http://schemas.openxmlformats.org/officeDocument/2006/relationships/image" Target="../media/image31.emf"/><Relationship Id="rId6" Type="http://schemas.openxmlformats.org/officeDocument/2006/relationships/image" Target="../media/image32.emf"/><Relationship Id="rId7" Type="http://schemas.openxmlformats.org/officeDocument/2006/relationships/image" Target="../media/image33.emf"/><Relationship Id="rId8" Type="http://schemas.openxmlformats.org/officeDocument/2006/relationships/image" Target="../media/image34.emf"/><Relationship Id="rId9" Type="http://schemas.openxmlformats.org/officeDocument/2006/relationships/image" Target="../media/image35.emf"/><Relationship Id="rId10" Type="http://schemas.openxmlformats.org/officeDocument/2006/relationships/image" Target="../media/image36.emf"/><Relationship Id="rId11" Type="http://schemas.openxmlformats.org/officeDocument/2006/relationships/image" Target="../media/image37.emf"/><Relationship Id="rId1" Type="http://schemas.openxmlformats.org/officeDocument/2006/relationships/tags" Target="../tags/tag14.xml"/><Relationship Id="rId2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4" Type="http://schemas.openxmlformats.org/officeDocument/2006/relationships/image" Target="../media/image33.emf"/><Relationship Id="rId5" Type="http://schemas.openxmlformats.org/officeDocument/2006/relationships/image" Target="../media/image36.emf"/><Relationship Id="rId6" Type="http://schemas.openxmlformats.org/officeDocument/2006/relationships/image" Target="../media/image30.emf"/><Relationship Id="rId7" Type="http://schemas.openxmlformats.org/officeDocument/2006/relationships/image" Target="../media/image31.emf"/><Relationship Id="rId8" Type="http://schemas.openxmlformats.org/officeDocument/2006/relationships/image" Target="../media/image32.emf"/><Relationship Id="rId9" Type="http://schemas.openxmlformats.org/officeDocument/2006/relationships/image" Target="../media/image34.emf"/><Relationship Id="rId10" Type="http://schemas.openxmlformats.org/officeDocument/2006/relationships/image" Target="../media/image35.emf"/><Relationship Id="rId11" Type="http://schemas.openxmlformats.org/officeDocument/2006/relationships/image" Target="../media/image37.emf"/><Relationship Id="rId1" Type="http://schemas.openxmlformats.org/officeDocument/2006/relationships/tags" Target="../tags/tag15.xml"/><Relationship Id="rId2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4" Type="http://schemas.openxmlformats.org/officeDocument/2006/relationships/image" Target="../media/image30.emf"/><Relationship Id="rId5" Type="http://schemas.openxmlformats.org/officeDocument/2006/relationships/image" Target="../media/image31.emf"/><Relationship Id="rId6" Type="http://schemas.openxmlformats.org/officeDocument/2006/relationships/image" Target="../media/image32.emf"/><Relationship Id="rId7" Type="http://schemas.openxmlformats.org/officeDocument/2006/relationships/image" Target="../media/image33.emf"/><Relationship Id="rId8" Type="http://schemas.openxmlformats.org/officeDocument/2006/relationships/image" Target="../media/image34.emf"/><Relationship Id="rId9" Type="http://schemas.openxmlformats.org/officeDocument/2006/relationships/image" Target="../media/image35.emf"/><Relationship Id="rId10" Type="http://schemas.openxmlformats.org/officeDocument/2006/relationships/image" Target="../media/image36.emf"/><Relationship Id="rId11" Type="http://schemas.openxmlformats.org/officeDocument/2006/relationships/image" Target="../media/image37.emf"/><Relationship Id="rId1" Type="http://schemas.openxmlformats.org/officeDocument/2006/relationships/tags" Target="../tags/tag16.xml"/><Relationship Id="rId2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6.emf"/><Relationship Id="rId12" Type="http://schemas.openxmlformats.org/officeDocument/2006/relationships/image" Target="../media/image37.emf"/><Relationship Id="rId1" Type="http://schemas.openxmlformats.org/officeDocument/2006/relationships/tags" Target="../tags/tag17.xml"/><Relationship Id="rId2" Type="http://schemas.openxmlformats.org/officeDocument/2006/relationships/slideLayout" Target="../slideLayouts/slideLayout7.xml"/><Relationship Id="rId3" Type="http://schemas.openxmlformats.org/officeDocument/2006/relationships/image" Target="../media/image38.emf"/><Relationship Id="rId4" Type="http://schemas.openxmlformats.org/officeDocument/2006/relationships/image" Target="../media/image29.emf"/><Relationship Id="rId5" Type="http://schemas.openxmlformats.org/officeDocument/2006/relationships/image" Target="../media/image30.emf"/><Relationship Id="rId6" Type="http://schemas.openxmlformats.org/officeDocument/2006/relationships/image" Target="../media/image31.emf"/><Relationship Id="rId7" Type="http://schemas.openxmlformats.org/officeDocument/2006/relationships/image" Target="../media/image32.emf"/><Relationship Id="rId8" Type="http://schemas.openxmlformats.org/officeDocument/2006/relationships/image" Target="../media/image33.emf"/><Relationship Id="rId9" Type="http://schemas.openxmlformats.org/officeDocument/2006/relationships/image" Target="../media/image34.emf"/><Relationship Id="rId10" Type="http://schemas.openxmlformats.org/officeDocument/2006/relationships/image" Target="../media/image35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tags" Target="../tags/tag18.xml"/><Relationship Id="rId2" Type="http://schemas.openxmlformats.org/officeDocument/2006/relationships/slideLayout" Target="../slideLayouts/slideLayout7.xml"/><Relationship Id="rId3" Type="http://schemas.openxmlformats.org/officeDocument/2006/relationships/image" Target="../media/image39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chart" Target="../charts/chart1.xml"/><Relationship Id="rId1" Type="http://schemas.openxmlformats.org/officeDocument/2006/relationships/tags" Target="../tags/tag19.xml"/><Relationship Id="rId2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chart" Target="../charts/chart2.xml"/><Relationship Id="rId1" Type="http://schemas.openxmlformats.org/officeDocument/2006/relationships/tags" Target="../tags/tag20.xml"/><Relationship Id="rId2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chart" Target="../charts/chart3.xml"/><Relationship Id="rId1" Type="http://schemas.openxmlformats.org/officeDocument/2006/relationships/tags" Target="../tags/tag21.xml"/><Relationship Id="rId2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chart" Target="../charts/chart4.xml"/><Relationship Id="rId1" Type="http://schemas.openxmlformats.org/officeDocument/2006/relationships/tags" Target="../tags/tag22.xml"/><Relationship Id="rId2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4" Type="http://schemas.openxmlformats.org/officeDocument/2006/relationships/image" Target="../media/image39.emf"/><Relationship Id="rId1" Type="http://schemas.openxmlformats.org/officeDocument/2006/relationships/tags" Target="../tags/tag23.xml"/><Relationship Id="rId2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4" Type="http://schemas.openxmlformats.org/officeDocument/2006/relationships/image" Target="../media/image1.png"/><Relationship Id="rId1" Type="http://schemas.openxmlformats.org/officeDocument/2006/relationships/tags" Target="../tags/tag24.xml"/><Relationship Id="rId2" Type="http://schemas.openxmlformats.org/officeDocument/2006/relationships/tags" Target="../tags/tag2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microsoft.com/office/2007/relationships/hdphoto" Target="../media/hdphoto1.wdp"/><Relationship Id="rId5" Type="http://schemas.openxmlformats.org/officeDocument/2006/relationships/image" Target="../media/image3.jpeg"/><Relationship Id="rId6" Type="http://schemas.microsoft.com/office/2007/relationships/hdphoto" Target="../media/hdphoto2.wdp"/><Relationship Id="rId7" Type="http://schemas.openxmlformats.org/officeDocument/2006/relationships/image" Target="../media/image4.jpeg"/><Relationship Id="rId8" Type="http://schemas.microsoft.com/office/2007/relationships/hdphoto" Target="../media/hdphoto3.wdp"/><Relationship Id="rId9" Type="http://schemas.openxmlformats.org/officeDocument/2006/relationships/image" Target="../media/image5.jpeg"/><Relationship Id="rId10" Type="http://schemas.microsoft.com/office/2007/relationships/hdphoto" Target="../media/hdphoto4.wdp"/><Relationship Id="rId1" Type="http://schemas.openxmlformats.org/officeDocument/2006/relationships/tags" Target="../tags/tag4.xml"/><Relationship Id="rId2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tags" Target="../tags/tag5.xml"/><Relationship Id="rId2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jpeg"/><Relationship Id="rId12" Type="http://schemas.openxmlformats.org/officeDocument/2006/relationships/image" Target="../media/image11.jpeg"/><Relationship Id="rId13" Type="http://schemas.openxmlformats.org/officeDocument/2006/relationships/image" Target="../media/image12.jpeg"/><Relationship Id="rId14" Type="http://schemas.openxmlformats.org/officeDocument/2006/relationships/image" Target="../media/image13.jpeg"/><Relationship Id="rId15" Type="http://schemas.openxmlformats.org/officeDocument/2006/relationships/image" Target="../media/image2.jpeg"/><Relationship Id="rId16" Type="http://schemas.openxmlformats.org/officeDocument/2006/relationships/image" Target="../media/image3.jpeg"/><Relationship Id="rId17" Type="http://schemas.openxmlformats.org/officeDocument/2006/relationships/image" Target="../media/image4.jpeg"/><Relationship Id="rId18" Type="http://schemas.openxmlformats.org/officeDocument/2006/relationships/image" Target="../media/image5.jpeg"/><Relationship Id="rId1" Type="http://schemas.openxmlformats.org/officeDocument/2006/relationships/tags" Target="../tags/tag6.xml"/><Relationship Id="rId2" Type="http://schemas.openxmlformats.org/officeDocument/2006/relationships/slideLayout" Target="../slideLayouts/slideLayout7.xml"/><Relationship Id="rId3" Type="http://schemas.openxmlformats.org/officeDocument/2006/relationships/image" Target="../media/image6.jpeg"/><Relationship Id="rId4" Type="http://schemas.microsoft.com/office/2007/relationships/hdphoto" Target="../media/hdphoto1.wdp"/><Relationship Id="rId5" Type="http://schemas.openxmlformats.org/officeDocument/2006/relationships/image" Target="../media/image7.jpeg"/><Relationship Id="rId6" Type="http://schemas.microsoft.com/office/2007/relationships/hdphoto" Target="../media/hdphoto2.wdp"/><Relationship Id="rId7" Type="http://schemas.openxmlformats.org/officeDocument/2006/relationships/image" Target="../media/image8.jpeg"/><Relationship Id="rId8" Type="http://schemas.microsoft.com/office/2007/relationships/hdphoto" Target="../media/hdphoto3.wdp"/><Relationship Id="rId9" Type="http://schemas.openxmlformats.org/officeDocument/2006/relationships/image" Target="../media/image9.jpeg"/><Relationship Id="rId10" Type="http://schemas.microsoft.com/office/2007/relationships/hdphoto" Target="../media/hdphoto4.wdp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tags" Target="../tags/tag7.xml"/><Relationship Id="rId2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1" Type="http://schemas.openxmlformats.org/officeDocument/2006/relationships/tags" Target="../tags/tag8.xml"/><Relationship Id="rId2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NULL"/><Relationship Id="rId8" Type="http://schemas.openxmlformats.org/officeDocument/2006/relationships/image" Target="../media/image19.png"/><Relationship Id="rId1" Type="http://schemas.openxmlformats.org/officeDocument/2006/relationships/tags" Target="../tags/tag9.xml"/><Relationship Id="rId2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67000">
              <a:srgbClr val="F0F1F3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>
            <a:extLst>
              <a:ext uri="{FF2B5EF4-FFF2-40B4-BE49-F238E27FC236}">
                <a16:creationId xmlns:a16="http://schemas.microsoft.com/office/drawing/2014/main" xmlns="" id="{D6000263-E9DD-4AC7-A616-C0C246340DFE}"/>
              </a:ext>
            </a:extLst>
          </p:cNvPr>
          <p:cNvGrpSpPr/>
          <p:nvPr/>
        </p:nvGrpSpPr>
        <p:grpSpPr>
          <a:xfrm>
            <a:off x="3402812" y="1968332"/>
            <a:ext cx="8427307" cy="4125070"/>
            <a:chOff x="1624829" y="2969817"/>
            <a:chExt cx="8427307" cy="4125070"/>
          </a:xfrm>
        </p:grpSpPr>
        <p:sp>
          <p:nvSpPr>
            <p:cNvPr id="14" name="PA_文本框 11">
              <a:extLst>
                <a:ext uri="{FF2B5EF4-FFF2-40B4-BE49-F238E27FC236}">
                  <a16:creationId xmlns:a16="http://schemas.microsoft.com/office/drawing/2014/main" xmlns="" id="{EDB0BCC6-23B9-4791-B4EF-7E4FCE5305BE}"/>
                </a:ext>
              </a:extLst>
            </p:cNvPr>
            <p:cNvSpPr txBox="1"/>
            <p:nvPr>
              <p:custDataLst>
                <p:tags r:id="rId1"/>
              </p:custDataLst>
            </p:nvPr>
          </p:nvSpPr>
          <p:spPr>
            <a:xfrm>
              <a:off x="2717875" y="3649519"/>
              <a:ext cx="723467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CN" sz="4000" b="1" dirty="0" smtClean="0">
                  <a:solidFill>
                    <a:srgbClr val="132E4A"/>
                  </a:solidFill>
                  <a:latin typeface="等线 Light" panose="02010600030101010101" pitchFamily="2" charset="-122"/>
                  <a:ea typeface="等线 Light" panose="02010600030101010101" pitchFamily="2" charset="-122"/>
                  <a:sym typeface="iekie-Weilaiti" panose="02010601030101010101" pitchFamily="2" charset="-128"/>
                </a:rPr>
                <a:t>Clusterings in Optimal </a:t>
              </a:r>
              <a:r>
                <a:rPr lang="en-US" altLang="zh-CN" sz="4000" b="1" dirty="0">
                  <a:solidFill>
                    <a:srgbClr val="132E4A"/>
                  </a:solidFill>
                  <a:latin typeface="等线 Light" panose="02010600030101010101" pitchFamily="2" charset="-122"/>
                  <a:ea typeface="等线 Light" panose="02010600030101010101" pitchFamily="2" charset="-122"/>
                  <a:sym typeface="iekie-Weilaiti" panose="02010601030101010101" pitchFamily="2" charset="-128"/>
                </a:rPr>
                <a:t>S</a:t>
              </a:r>
              <a:r>
                <a:rPr lang="en-US" altLang="zh-CN" sz="4000" b="1" dirty="0" smtClean="0">
                  <a:solidFill>
                    <a:srgbClr val="132E4A"/>
                  </a:solidFill>
                  <a:latin typeface="等线 Light" panose="02010600030101010101" pitchFamily="2" charset="-122"/>
                  <a:ea typeface="等线 Light" panose="02010600030101010101" pitchFamily="2" charset="-122"/>
                  <a:sym typeface="iekie-Weilaiti" panose="02010601030101010101" pitchFamily="2" charset="-128"/>
                </a:rPr>
                <a:t>ubspaces</a:t>
              </a:r>
              <a:endParaRPr lang="zh-CN" altLang="en-US" sz="4000" b="1" dirty="0">
                <a:solidFill>
                  <a:srgbClr val="132E4A"/>
                </a:solidFill>
                <a:latin typeface="等线 Light" panose="02010600030101010101" pitchFamily="2" charset="-122"/>
                <a:ea typeface="等线 Light" panose="02010600030101010101" pitchFamily="2" charset="-122"/>
                <a:sym typeface="iekie-Weilaiti" panose="02010601030101010101" pitchFamily="2" charset="-128"/>
              </a:endParaRPr>
            </a:p>
          </p:txBody>
        </p:sp>
        <p:sp>
          <p:nvSpPr>
            <p:cNvPr id="16" name="PA_文本框 29">
              <a:extLst>
                <a:ext uri="{FF2B5EF4-FFF2-40B4-BE49-F238E27FC236}">
                  <a16:creationId xmlns:a16="http://schemas.microsoft.com/office/drawing/2014/main" xmlns="" id="{3D504F59-BEDB-4DA9-9210-81BA2501E694}"/>
                </a:ext>
              </a:extLst>
            </p:cNvPr>
            <p:cNvSpPr txBox="1"/>
            <p:nvPr>
              <p:custDataLst>
                <p:tags r:id="rId2"/>
              </p:custDataLst>
            </p:nvPr>
          </p:nvSpPr>
          <p:spPr>
            <a:xfrm>
              <a:off x="6894258" y="4509564"/>
              <a:ext cx="2931847" cy="2585323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dirty="0" smtClean="0">
                  <a:solidFill>
                    <a:srgbClr val="132E4A"/>
                  </a:solidFill>
                  <a:latin typeface="+mn-ea"/>
                  <a:sym typeface="iekie-Weilaiti" panose="02010601030101010101" pitchFamily="2" charset="-128"/>
                </a:rPr>
                <a:t>Reporter:</a:t>
              </a:r>
              <a:r>
                <a:rPr lang="zh-CN" altLang="en-US" dirty="0" smtClean="0">
                  <a:solidFill>
                    <a:srgbClr val="132E4A"/>
                  </a:solidFill>
                  <a:latin typeface="+mn-ea"/>
                  <a:sym typeface="iekie-Weilaiti" panose="02010601030101010101" pitchFamily="2" charset="-128"/>
                </a:rPr>
                <a:t>  </a:t>
              </a:r>
              <a:r>
                <a:rPr lang="en-US" altLang="zh-CN" dirty="0" smtClean="0">
                  <a:solidFill>
                    <a:srgbClr val="132E4A"/>
                  </a:solidFill>
                  <a:latin typeface="+mn-ea"/>
                  <a:sym typeface="iekie-Weilaiti" panose="02010601030101010101" pitchFamily="2" charset="-128"/>
                </a:rPr>
                <a:t>Bai </a:t>
              </a:r>
              <a:r>
                <a:rPr lang="zh-CN" altLang="en-US" dirty="0" smtClean="0">
                  <a:solidFill>
                    <a:srgbClr val="132E4A"/>
                  </a:solidFill>
                  <a:latin typeface="+mn-ea"/>
                  <a:sym typeface="iekie-Weilaiti" panose="02010601030101010101" pitchFamily="2" charset="-128"/>
                </a:rPr>
                <a:t>     </a:t>
              </a:r>
              <a:r>
                <a:rPr lang="en-US" altLang="zh-CN" dirty="0" smtClean="0">
                  <a:solidFill>
                    <a:srgbClr val="132E4A"/>
                  </a:solidFill>
                  <a:latin typeface="+mn-ea"/>
                  <a:sym typeface="iekie-Weilaiti" panose="02010601030101010101" pitchFamily="2" charset="-128"/>
                </a:rPr>
                <a:t>Lu</a:t>
              </a:r>
            </a:p>
            <a:p>
              <a:pPr>
                <a:lnSpc>
                  <a:spcPct val="150000"/>
                </a:lnSpc>
              </a:pPr>
              <a:r>
                <a:rPr lang="zh-CN" altLang="en-US" dirty="0">
                  <a:solidFill>
                    <a:srgbClr val="132E4A"/>
                  </a:solidFill>
                  <a:latin typeface="+mn-ea"/>
                  <a:sym typeface="iekie-Weilaiti" panose="02010601030101010101" pitchFamily="2" charset="-128"/>
                </a:rPr>
                <a:t> </a:t>
              </a:r>
              <a:r>
                <a:rPr lang="zh-CN" altLang="en-US" dirty="0" smtClean="0">
                  <a:solidFill>
                    <a:srgbClr val="132E4A"/>
                  </a:solidFill>
                  <a:latin typeface="+mn-ea"/>
                  <a:sym typeface="iekie-Weilaiti" panose="02010601030101010101" pitchFamily="2" charset="-128"/>
                </a:rPr>
                <a:t>                </a:t>
              </a:r>
              <a:r>
                <a:rPr lang="en-US" altLang="zh-CN" dirty="0" smtClean="0">
                  <a:solidFill>
                    <a:srgbClr val="132E4A"/>
                  </a:solidFill>
                  <a:latin typeface="+mn-ea"/>
                  <a:sym typeface="iekie-Weilaiti" panose="02010601030101010101" pitchFamily="2" charset="-128"/>
                </a:rPr>
                <a:t>Zhao</a:t>
              </a:r>
              <a:r>
                <a:rPr lang="zh-CN" altLang="en-US" dirty="0" smtClean="0">
                  <a:solidFill>
                    <a:srgbClr val="132E4A"/>
                  </a:solidFill>
                  <a:latin typeface="+mn-ea"/>
                  <a:sym typeface="iekie-Weilaiti" panose="02010601030101010101" pitchFamily="2" charset="-128"/>
                </a:rPr>
                <a:t> </a:t>
              </a:r>
              <a:r>
                <a:rPr lang="en-US" altLang="zh-CN" dirty="0" smtClean="0">
                  <a:solidFill>
                    <a:srgbClr val="132E4A"/>
                  </a:solidFill>
                  <a:latin typeface="+mn-ea"/>
                  <a:sym typeface="iekie-Weilaiti" panose="02010601030101010101" pitchFamily="2" charset="-128"/>
                </a:rPr>
                <a:t> </a:t>
              </a:r>
              <a:r>
                <a:rPr lang="zh-CN" altLang="en-US" dirty="0" smtClean="0">
                  <a:solidFill>
                    <a:srgbClr val="132E4A"/>
                  </a:solidFill>
                  <a:latin typeface="+mn-ea"/>
                  <a:sym typeface="iekie-Weilaiti" panose="02010601030101010101" pitchFamily="2" charset="-128"/>
                </a:rPr>
                <a:t> </a:t>
              </a:r>
              <a:r>
                <a:rPr lang="en-US" altLang="zh-CN" dirty="0" smtClean="0">
                  <a:solidFill>
                    <a:srgbClr val="132E4A"/>
                  </a:solidFill>
                  <a:latin typeface="+mn-ea"/>
                  <a:sym typeface="iekie-Weilaiti" panose="02010601030101010101" pitchFamily="2" charset="-128"/>
                </a:rPr>
                <a:t>Peiyao</a:t>
              </a:r>
            </a:p>
            <a:p>
              <a:pPr>
                <a:lnSpc>
                  <a:spcPct val="150000"/>
                </a:lnSpc>
              </a:pPr>
              <a:r>
                <a:rPr lang="zh-CN" altLang="en-US" dirty="0">
                  <a:solidFill>
                    <a:srgbClr val="132E4A"/>
                  </a:solidFill>
                  <a:latin typeface="+mn-ea"/>
                  <a:sym typeface="iekie-Weilaiti" panose="02010601030101010101" pitchFamily="2" charset="-128"/>
                </a:rPr>
                <a:t> </a:t>
              </a:r>
              <a:r>
                <a:rPr lang="zh-CN" altLang="en-US" dirty="0" smtClean="0">
                  <a:solidFill>
                    <a:srgbClr val="132E4A"/>
                  </a:solidFill>
                  <a:latin typeface="+mn-ea"/>
                  <a:sym typeface="iekie-Weilaiti" panose="02010601030101010101" pitchFamily="2" charset="-128"/>
                </a:rPr>
                <a:t>                </a:t>
              </a:r>
              <a:r>
                <a:rPr lang="en-US" altLang="zh-CN" dirty="0" smtClean="0">
                  <a:solidFill>
                    <a:srgbClr val="132E4A"/>
                  </a:solidFill>
                  <a:latin typeface="+mn-ea"/>
                  <a:sym typeface="iekie-Weilaiti" panose="02010601030101010101" pitchFamily="2" charset="-128"/>
                </a:rPr>
                <a:t>Yao </a:t>
              </a:r>
              <a:r>
                <a:rPr lang="zh-CN" altLang="en-US" dirty="0" smtClean="0">
                  <a:solidFill>
                    <a:srgbClr val="132E4A"/>
                  </a:solidFill>
                  <a:latin typeface="+mn-ea"/>
                  <a:sym typeface="iekie-Weilaiti" panose="02010601030101010101" pitchFamily="2" charset="-128"/>
                </a:rPr>
                <a:t>    </a:t>
              </a:r>
              <a:r>
                <a:rPr lang="en-US" altLang="zh-CN" dirty="0" smtClean="0">
                  <a:solidFill>
                    <a:srgbClr val="132E4A"/>
                  </a:solidFill>
                  <a:latin typeface="+mn-ea"/>
                  <a:sym typeface="iekie-Weilaiti" panose="02010601030101010101" pitchFamily="2" charset="-128"/>
                </a:rPr>
                <a:t>Xiaoying</a:t>
              </a:r>
            </a:p>
            <a:p>
              <a:pPr>
                <a:lnSpc>
                  <a:spcPct val="150000"/>
                </a:lnSpc>
              </a:pPr>
              <a:r>
                <a:rPr lang="zh-CN" altLang="en-US" dirty="0">
                  <a:solidFill>
                    <a:srgbClr val="132E4A"/>
                  </a:solidFill>
                  <a:latin typeface="+mn-ea"/>
                  <a:sym typeface="iekie-Weilaiti" panose="02010601030101010101" pitchFamily="2" charset="-128"/>
                </a:rPr>
                <a:t> </a:t>
              </a:r>
              <a:r>
                <a:rPr lang="zh-CN" altLang="en-US" dirty="0" smtClean="0">
                  <a:solidFill>
                    <a:srgbClr val="132E4A"/>
                  </a:solidFill>
                  <a:latin typeface="+mn-ea"/>
                  <a:sym typeface="iekie-Weilaiti" panose="02010601030101010101" pitchFamily="2" charset="-128"/>
                </a:rPr>
                <a:t>                </a:t>
              </a:r>
              <a:r>
                <a:rPr lang="en-US" altLang="zh-CN" dirty="0">
                  <a:solidFill>
                    <a:srgbClr val="132E4A"/>
                  </a:solidFill>
                  <a:latin typeface="+mn-ea"/>
                  <a:sym typeface="iekie-Weilaiti" panose="02010601030101010101" pitchFamily="2" charset="-128"/>
                </a:rPr>
                <a:t>Wang</a:t>
              </a:r>
              <a:r>
                <a:rPr lang="zh-CN" altLang="en-US" dirty="0">
                  <a:solidFill>
                    <a:srgbClr val="132E4A"/>
                  </a:solidFill>
                  <a:latin typeface="+mn-ea"/>
                  <a:sym typeface="iekie-Weilaiti" panose="02010601030101010101" pitchFamily="2" charset="-128"/>
                </a:rPr>
                <a:t> </a:t>
              </a:r>
              <a:r>
                <a:rPr lang="en-US" altLang="zh-CN" dirty="0">
                  <a:solidFill>
                    <a:srgbClr val="132E4A"/>
                  </a:solidFill>
                  <a:latin typeface="+mn-ea"/>
                  <a:sym typeface="iekie-Weilaiti" panose="02010601030101010101" pitchFamily="2" charset="-128"/>
                </a:rPr>
                <a:t> </a:t>
              </a:r>
              <a:r>
                <a:rPr lang="en-US" altLang="zh-CN" dirty="0" smtClean="0">
                  <a:solidFill>
                    <a:srgbClr val="132E4A"/>
                  </a:solidFill>
                  <a:latin typeface="+mn-ea"/>
                  <a:sym typeface="iekie-Weilaiti" panose="02010601030101010101" pitchFamily="2" charset="-128"/>
                </a:rPr>
                <a:t>Dezhao</a:t>
              </a:r>
            </a:p>
            <a:p>
              <a:pPr>
                <a:lnSpc>
                  <a:spcPct val="150000"/>
                </a:lnSpc>
              </a:pPr>
              <a:r>
                <a:rPr lang="zh-CN" altLang="en-US" dirty="0" smtClean="0">
                  <a:solidFill>
                    <a:srgbClr val="132E4A"/>
                  </a:solidFill>
                  <a:latin typeface="+mn-ea"/>
                  <a:sym typeface="iekie-Weilaiti" panose="02010601030101010101" pitchFamily="2" charset="-128"/>
                </a:rPr>
                <a:t>                 </a:t>
              </a:r>
              <a:r>
                <a:rPr lang="en-US" altLang="zh-CN" dirty="0" smtClean="0">
                  <a:solidFill>
                    <a:srgbClr val="132E4A"/>
                  </a:solidFill>
                  <a:latin typeface="+mn-ea"/>
                  <a:sym typeface="iekie-Weilaiti" panose="02010601030101010101" pitchFamily="2" charset="-128"/>
                </a:rPr>
                <a:t>Zhang Zixuan</a:t>
              </a:r>
            </a:p>
            <a:p>
              <a:pPr>
                <a:lnSpc>
                  <a:spcPct val="150000"/>
                </a:lnSpc>
              </a:pPr>
              <a:r>
                <a:rPr lang="en-US" altLang="zh-CN" dirty="0" smtClean="0">
                  <a:solidFill>
                    <a:srgbClr val="132E4A"/>
                  </a:solidFill>
                  <a:latin typeface="+mn-ea"/>
                  <a:sym typeface="iekie-Weilaiti" panose="02010601030101010101" pitchFamily="2" charset="-128"/>
                </a:rPr>
                <a:t>Report Time</a:t>
              </a:r>
              <a:r>
                <a:rPr lang="zh-CN" altLang="en-US" dirty="0" smtClean="0">
                  <a:solidFill>
                    <a:srgbClr val="132E4A"/>
                  </a:solidFill>
                  <a:effectLst/>
                  <a:latin typeface="+mn-ea"/>
                  <a:sym typeface="iekie-Weilaiti" panose="02010601030101010101" pitchFamily="2" charset="-128"/>
                </a:rPr>
                <a:t>：</a:t>
              </a:r>
              <a:r>
                <a:rPr lang="en-US" altLang="zh-CN" dirty="0" smtClean="0">
                  <a:solidFill>
                    <a:srgbClr val="132E4A"/>
                  </a:solidFill>
                  <a:effectLst/>
                  <a:latin typeface="+mn-ea"/>
                  <a:sym typeface="iekie-Weilaiti" panose="02010601030101010101" pitchFamily="2" charset="-128"/>
                </a:rPr>
                <a:t>29/11/2018</a:t>
              </a:r>
              <a:r>
                <a:rPr lang="zh-CN" altLang="en-US" dirty="0" smtClean="0">
                  <a:solidFill>
                    <a:srgbClr val="132E4A"/>
                  </a:solidFill>
                  <a:effectLst/>
                  <a:latin typeface="+mn-ea"/>
                  <a:sym typeface="iekie-Weilaiti" panose="02010601030101010101" pitchFamily="2" charset="-128"/>
                </a:rPr>
                <a:t>      </a:t>
              </a:r>
              <a:endParaRPr lang="en-US" altLang="zh-CN" dirty="0">
                <a:solidFill>
                  <a:srgbClr val="132E4A"/>
                </a:solidFill>
                <a:effectLst/>
                <a:latin typeface="+mn-ea"/>
                <a:sym typeface="iekie-Weilaiti" panose="02010601030101010101" pitchFamily="2" charset="-128"/>
              </a:endParaRPr>
            </a:p>
          </p:txBody>
        </p:sp>
        <p:sp>
          <p:nvSpPr>
            <p:cNvPr id="17" name="PA_文本框 11">
              <a:extLst>
                <a:ext uri="{FF2B5EF4-FFF2-40B4-BE49-F238E27FC236}">
                  <a16:creationId xmlns:a16="http://schemas.microsoft.com/office/drawing/2014/main" xmlns="" id="{15144238-EF41-4A3E-89DB-603B09422A17}"/>
                </a:ext>
              </a:extLst>
            </p:cNvPr>
            <p:cNvSpPr txBox="1"/>
            <p:nvPr>
              <p:custDataLst>
                <p:tags r:id="rId3"/>
              </p:custDataLst>
            </p:nvPr>
          </p:nvSpPr>
          <p:spPr>
            <a:xfrm>
              <a:off x="1624829" y="2969817"/>
              <a:ext cx="842730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CN" sz="4000" b="1" dirty="0">
                  <a:solidFill>
                    <a:srgbClr val="132E4A"/>
                  </a:solidFill>
                  <a:latin typeface="等线 Light" panose="02010600030101010101" pitchFamily="2" charset="-122"/>
                  <a:ea typeface="等线 Light" panose="02010600030101010101" pitchFamily="2" charset="-122"/>
                  <a:sym typeface="iekie-Weilaiti" panose="02010601030101010101" pitchFamily="2" charset="-128"/>
                </a:rPr>
                <a:t>Discovering Non-Redundant K-means</a:t>
              </a:r>
              <a:endParaRPr lang="zh-CN" altLang="en-US" sz="4000" b="1" dirty="0">
                <a:solidFill>
                  <a:srgbClr val="132E4A"/>
                </a:solidFill>
                <a:latin typeface="等线 Light" panose="02010600030101010101" pitchFamily="2" charset="-122"/>
                <a:ea typeface="等线 Light" panose="02010600030101010101" pitchFamily="2" charset="-122"/>
                <a:sym typeface="iekie-Weilaiti" panose="02010601030101010101" pitchFamily="2" charset="-128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9926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71212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"/>
          <p:cNvSpPr txBox="1"/>
          <p:nvPr/>
        </p:nvSpPr>
        <p:spPr>
          <a:xfrm>
            <a:off x="4510107" y="2077287"/>
            <a:ext cx="2878667" cy="7489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4267" dirty="0">
                <a:latin typeface="Myriad Pro Light" pitchFamily="34" charset="0"/>
              </a:rPr>
              <a:t>Part </a:t>
            </a:r>
            <a:r>
              <a:rPr lang="en-US" altLang="zh-CN" sz="4267" dirty="0" smtClean="0">
                <a:latin typeface="Myriad Pro Light" pitchFamily="34" charset="0"/>
              </a:rPr>
              <a:t>3</a:t>
            </a:r>
            <a:endParaRPr lang="zh-CN" altLang="en-US" sz="4267" dirty="0">
              <a:latin typeface="Myriad Pro Light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922746" y="2632842"/>
            <a:ext cx="5582823" cy="107721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3200" smtClean="0">
                <a:latin typeface="+mn-ea"/>
              </a:rPr>
              <a:t>Optimization of V in the general case: S&gt;2</a:t>
            </a:r>
            <a:endParaRPr lang="zh-CN" altLang="en-US" sz="3200" dirty="0">
              <a:latin typeface="+mn-ea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2922747" y="2451780"/>
            <a:ext cx="5582822" cy="719671"/>
            <a:chOff x="2192060" y="1838840"/>
            <a:chExt cx="4187115" cy="539755"/>
          </a:xfrm>
        </p:grpSpPr>
        <p:cxnSp>
          <p:nvCxnSpPr>
            <p:cNvPr id="7" name="肘形连接符 6"/>
            <p:cNvCxnSpPr>
              <a:cxnSpLocks/>
              <a:stCxn id="4" idx="3"/>
              <a:endCxn id="5" idx="3"/>
            </p:cNvCxnSpPr>
            <p:nvPr/>
          </p:nvCxnSpPr>
          <p:spPr>
            <a:xfrm>
              <a:off x="5541579" y="1838841"/>
              <a:ext cx="837596" cy="539754"/>
            </a:xfrm>
            <a:prstGeom prst="bentConnector3">
              <a:avLst>
                <a:gd name="adj1" fmla="val 120469"/>
              </a:avLst>
            </a:prstGeom>
            <a:ln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肘形连接符 7"/>
            <p:cNvCxnSpPr>
              <a:cxnSpLocks/>
              <a:stCxn id="4" idx="1"/>
              <a:endCxn id="5" idx="1"/>
            </p:cNvCxnSpPr>
            <p:nvPr/>
          </p:nvCxnSpPr>
          <p:spPr>
            <a:xfrm rot="10800000" flipV="1">
              <a:off x="2192060" y="1838840"/>
              <a:ext cx="1190520" cy="539754"/>
            </a:xfrm>
            <a:prstGeom prst="bentConnector3">
              <a:avLst>
                <a:gd name="adj1" fmla="val 114401"/>
              </a:avLst>
            </a:prstGeom>
            <a:ln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" name="直接连接符 8"/>
          <p:cNvCxnSpPr/>
          <p:nvPr/>
        </p:nvCxnSpPr>
        <p:spPr>
          <a:xfrm rot="960000" flipH="1">
            <a:off x="3558693" y="3510130"/>
            <a:ext cx="1053892" cy="1053892"/>
          </a:xfrm>
          <a:prstGeom prst="line">
            <a:avLst/>
          </a:prstGeom>
          <a:ln w="9525">
            <a:solidFill>
              <a:srgbClr val="132E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H="1">
            <a:off x="2693439" y="3690256"/>
            <a:ext cx="2552199" cy="1414704"/>
          </a:xfrm>
          <a:prstGeom prst="line">
            <a:avLst/>
          </a:prstGeom>
          <a:ln w="12700">
            <a:solidFill>
              <a:srgbClr val="132E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H="1">
            <a:off x="7388774" y="908721"/>
            <a:ext cx="2233591" cy="1238100"/>
          </a:xfrm>
          <a:prstGeom prst="line">
            <a:avLst/>
          </a:prstGeom>
          <a:ln w="9525">
            <a:solidFill>
              <a:srgbClr val="132E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H="1">
            <a:off x="7896201" y="1733013"/>
            <a:ext cx="893679" cy="495377"/>
          </a:xfrm>
          <a:prstGeom prst="line">
            <a:avLst/>
          </a:prstGeom>
          <a:ln w="12700">
            <a:solidFill>
              <a:srgbClr val="132E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燕尾形 12"/>
          <p:cNvSpPr/>
          <p:nvPr/>
        </p:nvSpPr>
        <p:spPr>
          <a:xfrm rot="5400000">
            <a:off x="5885978" y="5394218"/>
            <a:ext cx="420047" cy="690077"/>
          </a:xfrm>
          <a:prstGeom prst="chevron">
            <a:avLst>
              <a:gd name="adj" fmla="val 92744"/>
            </a:avLst>
          </a:prstGeom>
          <a:solidFill>
            <a:srgbClr val="132E4A"/>
          </a:solidFill>
          <a:ln w="9525">
            <a:solidFill>
              <a:srgbClr val="132E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14" name="TextBox 39"/>
          <p:cNvSpPr txBox="1"/>
          <p:nvPr/>
        </p:nvSpPr>
        <p:spPr>
          <a:xfrm>
            <a:off x="4850862" y="5111827"/>
            <a:ext cx="2490277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latin typeface="Myriad Pro Light" pitchFamily="34" charset="0"/>
              </a:rPr>
              <a:t>Presented</a:t>
            </a:r>
            <a:r>
              <a:rPr lang="zh-CN" altLang="en-US" sz="1600" dirty="0" smtClean="0">
                <a:latin typeface="Myriad Pro Light" pitchFamily="34" charset="0"/>
              </a:rPr>
              <a:t> </a:t>
            </a:r>
            <a:r>
              <a:rPr lang="en-US" altLang="zh-CN" sz="1600" dirty="0" smtClean="0">
                <a:latin typeface="Myriad Pro Light" pitchFamily="34" charset="0"/>
              </a:rPr>
              <a:t>by Zhao </a:t>
            </a:r>
            <a:r>
              <a:rPr lang="en-US" altLang="zh-CN" sz="1600" dirty="0" err="1" smtClean="0">
                <a:latin typeface="Myriad Pro Light" pitchFamily="34" charset="0"/>
              </a:rPr>
              <a:t>Peiyao</a:t>
            </a:r>
            <a:endParaRPr lang="zh-CN" altLang="en-US" sz="1600" dirty="0">
              <a:latin typeface="Myriad Pro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162024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="" xmlns:a16="http://schemas.microsoft.com/office/drawing/2014/main" id="{E91B9790-859E-4551-9767-82C8E39A1D3F}"/>
              </a:ext>
            </a:extLst>
          </p:cNvPr>
          <p:cNvGrpSpPr/>
          <p:nvPr/>
        </p:nvGrpSpPr>
        <p:grpSpPr>
          <a:xfrm>
            <a:off x="143922" y="223365"/>
            <a:ext cx="11887200" cy="307777"/>
            <a:chOff x="143922" y="775815"/>
            <a:chExt cx="11887200" cy="307777"/>
          </a:xfrm>
        </p:grpSpPr>
        <p:sp>
          <p:nvSpPr>
            <p:cNvPr id="17" name="MH_Entry_1">
              <a:extLst>
                <a:ext uri="{FF2B5EF4-FFF2-40B4-BE49-F238E27FC236}">
                  <a16:creationId xmlns="" xmlns:a16="http://schemas.microsoft.com/office/drawing/2014/main" id="{3EA6CCAA-D534-4427-9CD2-99406F1DD94C}"/>
                </a:ext>
              </a:extLst>
            </p:cNvPr>
            <p:cNvSpPr/>
            <p:nvPr>
              <p:custDataLst>
                <p:tags r:id="rId1"/>
              </p:custDataLst>
            </p:nvPr>
          </p:nvSpPr>
          <p:spPr>
            <a:xfrm>
              <a:off x="4539167" y="775815"/>
              <a:ext cx="2751619" cy="307777"/>
            </a:xfrm>
            <a:custGeom>
              <a:avLst/>
              <a:gdLst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2520280 w 2520280"/>
                <a:gd name="connsiteY7" fmla="*/ 288032 h 1872208"/>
                <a:gd name="connsiteX8" fmla="*/ 0 w 2520280"/>
                <a:gd name="connsiteY8" fmla="*/ 0 h 1872208"/>
                <a:gd name="connsiteX0-1" fmla="*/ 0 w 2520280"/>
                <a:gd name="connsiteY0-2" fmla="*/ 1584176 h 1872208"/>
                <a:gd name="connsiteX1-3" fmla="*/ 2520280 w 2520280"/>
                <a:gd name="connsiteY1-4" fmla="*/ 1584176 h 1872208"/>
                <a:gd name="connsiteX2-5" fmla="*/ 2520280 w 2520280"/>
                <a:gd name="connsiteY2-6" fmla="*/ 1872208 h 1872208"/>
                <a:gd name="connsiteX3-7" fmla="*/ 0 w 2520280"/>
                <a:gd name="connsiteY3-8" fmla="*/ 1872208 h 1872208"/>
                <a:gd name="connsiteX4-9" fmla="*/ 0 w 2520280"/>
                <a:gd name="connsiteY4-10" fmla="*/ 1584176 h 1872208"/>
                <a:gd name="connsiteX5-11" fmla="*/ 0 w 2520280"/>
                <a:gd name="connsiteY5-12" fmla="*/ 0 h 1872208"/>
                <a:gd name="connsiteX6-13" fmla="*/ 2520280 w 2520280"/>
                <a:gd name="connsiteY6-14" fmla="*/ 0 h 1872208"/>
                <a:gd name="connsiteX7-15" fmla="*/ 0 w 2520280"/>
                <a:gd name="connsiteY7-16" fmla="*/ 0 h 1872208"/>
                <a:gd name="connsiteX0-17" fmla="*/ 0 w 2520280"/>
                <a:gd name="connsiteY0-18" fmla="*/ 1872208 h 1872208"/>
                <a:gd name="connsiteX1-19" fmla="*/ 2520280 w 2520280"/>
                <a:gd name="connsiteY1-20" fmla="*/ 1584176 h 1872208"/>
                <a:gd name="connsiteX2-21" fmla="*/ 2520280 w 2520280"/>
                <a:gd name="connsiteY2-22" fmla="*/ 1872208 h 1872208"/>
                <a:gd name="connsiteX3-23" fmla="*/ 0 w 2520280"/>
                <a:gd name="connsiteY3-24" fmla="*/ 1872208 h 1872208"/>
                <a:gd name="connsiteX4-25" fmla="*/ 0 w 2520280"/>
                <a:gd name="connsiteY4-26" fmla="*/ 0 h 1872208"/>
                <a:gd name="connsiteX5-27" fmla="*/ 2520280 w 2520280"/>
                <a:gd name="connsiteY5-28" fmla="*/ 0 h 1872208"/>
                <a:gd name="connsiteX6-29" fmla="*/ 0 w 2520280"/>
                <a:gd name="connsiteY6-30" fmla="*/ 0 h 1872208"/>
                <a:gd name="connsiteX0-31" fmla="*/ 0 w 2520280"/>
                <a:gd name="connsiteY0-32" fmla="*/ 1872208 h 1872208"/>
                <a:gd name="connsiteX1-33" fmla="*/ 2520280 w 2520280"/>
                <a:gd name="connsiteY1-34" fmla="*/ 1872208 h 1872208"/>
                <a:gd name="connsiteX2-35" fmla="*/ 0 w 2520280"/>
                <a:gd name="connsiteY2-36" fmla="*/ 1872208 h 1872208"/>
                <a:gd name="connsiteX3-37" fmla="*/ 0 w 2520280"/>
                <a:gd name="connsiteY3-38" fmla="*/ 0 h 1872208"/>
                <a:gd name="connsiteX4-39" fmla="*/ 2520280 w 2520280"/>
                <a:gd name="connsiteY4-40" fmla="*/ 0 h 1872208"/>
                <a:gd name="connsiteX5-41" fmla="*/ 0 w 2520280"/>
                <a:gd name="connsiteY5-42" fmla="*/ 0 h 1872208"/>
                <a:gd name="connsiteX0-43" fmla="*/ 0 w 2520280"/>
                <a:gd name="connsiteY0-44" fmla="*/ 1872208 h 1872208"/>
                <a:gd name="connsiteX1-45" fmla="*/ 2520280 w 2520280"/>
                <a:gd name="connsiteY1-46" fmla="*/ 1872208 h 1872208"/>
                <a:gd name="connsiteX2-47" fmla="*/ 0 w 2520280"/>
                <a:gd name="connsiteY2-48" fmla="*/ 1872208 h 1872208"/>
                <a:gd name="connsiteX3-49" fmla="*/ 0 w 2520280"/>
                <a:gd name="connsiteY3-50" fmla="*/ 0 h 1872208"/>
                <a:gd name="connsiteX4-51" fmla="*/ 34255 w 2520280"/>
                <a:gd name="connsiteY4-52" fmla="*/ 0 h 1872208"/>
                <a:gd name="connsiteX5-53" fmla="*/ 0 w 2520280"/>
                <a:gd name="connsiteY5-54" fmla="*/ 0 h 1872208"/>
                <a:gd name="connsiteX0-55" fmla="*/ 0 w 2520280"/>
                <a:gd name="connsiteY0-56" fmla="*/ 1872208 h 1872208"/>
                <a:gd name="connsiteX1-57" fmla="*/ 2520280 w 2520280"/>
                <a:gd name="connsiteY1-58" fmla="*/ 1872208 h 1872208"/>
                <a:gd name="connsiteX2-59" fmla="*/ 0 w 2520280"/>
                <a:gd name="connsiteY2-60" fmla="*/ 1872208 h 1872208"/>
                <a:gd name="connsiteX3-61" fmla="*/ 0 w 2520280"/>
                <a:gd name="connsiteY3-62" fmla="*/ 0 h 1872208"/>
                <a:gd name="connsiteX4-63" fmla="*/ 917 w 2520280"/>
                <a:gd name="connsiteY4-64" fmla="*/ 6036 h 1872208"/>
                <a:gd name="connsiteX5-65" fmla="*/ 0 w 2520280"/>
                <a:gd name="connsiteY5-66" fmla="*/ 0 h 1872208"/>
                <a:gd name="connsiteX0-67" fmla="*/ 0 w 2520280"/>
                <a:gd name="connsiteY0-68" fmla="*/ 1890314 h 1890314"/>
                <a:gd name="connsiteX1-69" fmla="*/ 2520280 w 2520280"/>
                <a:gd name="connsiteY1-70" fmla="*/ 1890314 h 1890314"/>
                <a:gd name="connsiteX2-71" fmla="*/ 0 w 2520280"/>
                <a:gd name="connsiteY2-72" fmla="*/ 1890314 h 1890314"/>
                <a:gd name="connsiteX3-73" fmla="*/ 0 w 2520280"/>
                <a:gd name="connsiteY3-74" fmla="*/ 18106 h 1890314"/>
                <a:gd name="connsiteX4-75" fmla="*/ 53304 w 2520280"/>
                <a:gd name="connsiteY4-76" fmla="*/ 0 h 1890314"/>
                <a:gd name="connsiteX5-77" fmla="*/ 0 w 2520280"/>
                <a:gd name="connsiteY5-78" fmla="*/ 18106 h 1890314"/>
                <a:gd name="connsiteX0-79" fmla="*/ 0 w 2520280"/>
                <a:gd name="connsiteY0-80" fmla="*/ 1872208 h 1872208"/>
                <a:gd name="connsiteX1-81" fmla="*/ 2520280 w 2520280"/>
                <a:gd name="connsiteY1-82" fmla="*/ 1872208 h 1872208"/>
                <a:gd name="connsiteX2-83" fmla="*/ 0 w 2520280"/>
                <a:gd name="connsiteY2-84" fmla="*/ 1872208 h 1872208"/>
                <a:gd name="connsiteX3-85" fmla="*/ 0 w 2520280"/>
                <a:gd name="connsiteY3-86" fmla="*/ 0 h 1872208"/>
                <a:gd name="connsiteX4-87" fmla="*/ 916 w 2520280"/>
                <a:gd name="connsiteY4-88" fmla="*/ 0 h 1872208"/>
                <a:gd name="connsiteX5-89" fmla="*/ 0 w 2520280"/>
                <a:gd name="connsiteY5-90" fmla="*/ 0 h 187220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2520280" h="1872208">
                  <a:moveTo>
                    <a:pt x="0" y="1872208"/>
                  </a:moveTo>
                  <a:lnTo>
                    <a:pt x="2520280" y="1872208"/>
                  </a:lnTo>
                  <a:lnTo>
                    <a:pt x="0" y="1872208"/>
                  </a:lnTo>
                  <a:close/>
                  <a:moveTo>
                    <a:pt x="0" y="0"/>
                  </a:moveTo>
                  <a:lnTo>
                    <a:pt x="916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sq">
              <a:noFill/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spAutoFit/>
            </a:bodyPr>
            <a:lstStyle/>
            <a:p>
              <a:pPr algn="ctr" defTabSz="1146358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dirty="0" smtClean="0">
                  <a:solidFill>
                    <a:schemeClr val="bg2">
                      <a:lumMod val="10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  <a:sym typeface="Arial" panose="020B0604020202020204" pitchFamily="34" charset="0"/>
                </a:rPr>
                <a:t>General</a:t>
              </a:r>
              <a:r>
                <a:rPr lang="zh-CN" altLang="en-US" sz="2000" dirty="0" smtClean="0">
                  <a:solidFill>
                    <a:schemeClr val="bg2">
                      <a:lumMod val="10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  <a:sym typeface="Arial" panose="020B0604020202020204" pitchFamily="34" charset="0"/>
                </a:rPr>
                <a:t> </a:t>
              </a:r>
              <a:r>
                <a:rPr lang="en-US" altLang="zh-CN" sz="2000" dirty="0" smtClean="0">
                  <a:solidFill>
                    <a:schemeClr val="bg2">
                      <a:lumMod val="10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  <a:sym typeface="Arial" panose="020B0604020202020204" pitchFamily="34" charset="0"/>
                </a:rPr>
                <a:t>Case</a:t>
              </a:r>
              <a:endParaRPr lang="zh-CN" altLang="en-US" sz="2000" dirty="0">
                <a:solidFill>
                  <a:schemeClr val="bg2">
                    <a:lumMod val="1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sym typeface="Arial" panose="020B0604020202020204" pitchFamily="34" charset="0"/>
              </a:endParaRPr>
            </a:p>
          </p:txBody>
        </p:sp>
        <p:cxnSp>
          <p:nvCxnSpPr>
            <p:cNvPr id="18" name="直接连接符 3">
              <a:extLst>
                <a:ext uri="{FF2B5EF4-FFF2-40B4-BE49-F238E27FC236}">
                  <a16:creationId xmlns="" xmlns:a16="http://schemas.microsoft.com/office/drawing/2014/main" id="{616A7946-B564-41CA-89F3-BFBBB2840685}"/>
                </a:ext>
              </a:extLst>
            </p:cNvPr>
            <p:cNvCxnSpPr/>
            <p:nvPr/>
          </p:nvCxnSpPr>
          <p:spPr>
            <a:xfrm>
              <a:off x="143922" y="926390"/>
              <a:ext cx="4097867" cy="0"/>
            </a:xfrm>
            <a:prstGeom prst="line">
              <a:avLst/>
            </a:prstGeom>
            <a:ln w="12700"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4">
              <a:extLst>
                <a:ext uri="{FF2B5EF4-FFF2-40B4-BE49-F238E27FC236}">
                  <a16:creationId xmlns="" xmlns:a16="http://schemas.microsoft.com/office/drawing/2014/main" id="{B8ED999C-ED27-4131-B5DD-1B4CEE357823}"/>
                </a:ext>
              </a:extLst>
            </p:cNvPr>
            <p:cNvCxnSpPr/>
            <p:nvPr/>
          </p:nvCxnSpPr>
          <p:spPr>
            <a:xfrm>
              <a:off x="7658318" y="909703"/>
              <a:ext cx="4372804" cy="0"/>
            </a:xfrm>
            <a:prstGeom prst="line">
              <a:avLst/>
            </a:prstGeom>
            <a:ln w="12700"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751" y="3060249"/>
            <a:ext cx="3805339" cy="848547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3377" y="3000490"/>
            <a:ext cx="2776706" cy="667936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3126" y="3021272"/>
            <a:ext cx="3776805" cy="581047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634751" y="786808"/>
            <a:ext cx="105604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/>
              <a:t>Optimization of V in the general case S&gt;2</a:t>
            </a:r>
            <a:endParaRPr kumimoji="1" lang="zh-CN" altLang="en-US" sz="3200" dirty="0"/>
          </a:p>
        </p:txBody>
      </p:sp>
      <p:sp>
        <p:nvSpPr>
          <p:cNvPr id="21" name="文本框 20"/>
          <p:cNvSpPr txBox="1"/>
          <p:nvPr/>
        </p:nvSpPr>
        <p:spPr>
          <a:xfrm>
            <a:off x="634751" y="1575837"/>
            <a:ext cx="10560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/>
              <a:t>Trick: We consider the </a:t>
            </a:r>
            <a:r>
              <a:rPr kumimoji="1" lang="en-US" altLang="zh-CN" sz="2800" dirty="0" err="1"/>
              <a:t>clusterings</a:t>
            </a:r>
            <a:r>
              <a:rPr kumimoji="1" lang="en-US" altLang="zh-CN" sz="2800" dirty="0"/>
              <a:t> pair-wise as the S=2 special case</a:t>
            </a:r>
            <a:endParaRPr kumimoji="1" lang="zh-CN" altLang="en-US" sz="2800" dirty="0"/>
          </a:p>
        </p:txBody>
      </p:sp>
      <p:sp>
        <p:nvSpPr>
          <p:cNvPr id="4" name="文本框 3"/>
          <p:cNvSpPr txBox="1"/>
          <p:nvPr/>
        </p:nvSpPr>
        <p:spPr>
          <a:xfrm>
            <a:off x="465843" y="4967374"/>
            <a:ext cx="4943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Rotation matrix within the combined space</a:t>
            </a:r>
            <a:endParaRPr kumimoji="1" lang="zh-CN" altLang="en-US" dirty="0"/>
          </a:p>
        </p:txBody>
      </p:sp>
      <p:sp>
        <p:nvSpPr>
          <p:cNvPr id="5" name="下箭头 4"/>
          <p:cNvSpPr/>
          <p:nvPr/>
        </p:nvSpPr>
        <p:spPr>
          <a:xfrm>
            <a:off x="2105724" y="5413582"/>
            <a:ext cx="351252" cy="505714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521471" y="5411130"/>
            <a:ext cx="1450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mtClean="0"/>
              <a:t>mapping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465843" y="5919296"/>
            <a:ext cx="3820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Rotation matrix in the original space</a:t>
            </a:r>
            <a:endParaRPr kumimoji="1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9255" y="5205446"/>
            <a:ext cx="4714875" cy="921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29945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="" xmlns:a16="http://schemas.microsoft.com/office/drawing/2014/main" id="{E91B9790-859E-4551-9767-82C8E39A1D3F}"/>
              </a:ext>
            </a:extLst>
          </p:cNvPr>
          <p:cNvGrpSpPr/>
          <p:nvPr/>
        </p:nvGrpSpPr>
        <p:grpSpPr>
          <a:xfrm>
            <a:off x="143922" y="223365"/>
            <a:ext cx="11887200" cy="307777"/>
            <a:chOff x="143922" y="775815"/>
            <a:chExt cx="11887200" cy="307777"/>
          </a:xfrm>
        </p:grpSpPr>
        <p:sp>
          <p:nvSpPr>
            <p:cNvPr id="17" name="MH_Entry_1">
              <a:extLst>
                <a:ext uri="{FF2B5EF4-FFF2-40B4-BE49-F238E27FC236}">
                  <a16:creationId xmlns="" xmlns:a16="http://schemas.microsoft.com/office/drawing/2014/main" id="{3EA6CCAA-D534-4427-9CD2-99406F1DD94C}"/>
                </a:ext>
              </a:extLst>
            </p:cNvPr>
            <p:cNvSpPr/>
            <p:nvPr>
              <p:custDataLst>
                <p:tags r:id="rId1"/>
              </p:custDataLst>
            </p:nvPr>
          </p:nvSpPr>
          <p:spPr>
            <a:xfrm>
              <a:off x="4539167" y="775815"/>
              <a:ext cx="2751619" cy="307777"/>
            </a:xfrm>
            <a:custGeom>
              <a:avLst/>
              <a:gdLst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2520280 w 2520280"/>
                <a:gd name="connsiteY7" fmla="*/ 288032 h 1872208"/>
                <a:gd name="connsiteX8" fmla="*/ 0 w 2520280"/>
                <a:gd name="connsiteY8" fmla="*/ 0 h 1872208"/>
                <a:gd name="connsiteX0-1" fmla="*/ 0 w 2520280"/>
                <a:gd name="connsiteY0-2" fmla="*/ 1584176 h 1872208"/>
                <a:gd name="connsiteX1-3" fmla="*/ 2520280 w 2520280"/>
                <a:gd name="connsiteY1-4" fmla="*/ 1584176 h 1872208"/>
                <a:gd name="connsiteX2-5" fmla="*/ 2520280 w 2520280"/>
                <a:gd name="connsiteY2-6" fmla="*/ 1872208 h 1872208"/>
                <a:gd name="connsiteX3-7" fmla="*/ 0 w 2520280"/>
                <a:gd name="connsiteY3-8" fmla="*/ 1872208 h 1872208"/>
                <a:gd name="connsiteX4-9" fmla="*/ 0 w 2520280"/>
                <a:gd name="connsiteY4-10" fmla="*/ 1584176 h 1872208"/>
                <a:gd name="connsiteX5-11" fmla="*/ 0 w 2520280"/>
                <a:gd name="connsiteY5-12" fmla="*/ 0 h 1872208"/>
                <a:gd name="connsiteX6-13" fmla="*/ 2520280 w 2520280"/>
                <a:gd name="connsiteY6-14" fmla="*/ 0 h 1872208"/>
                <a:gd name="connsiteX7-15" fmla="*/ 0 w 2520280"/>
                <a:gd name="connsiteY7-16" fmla="*/ 0 h 1872208"/>
                <a:gd name="connsiteX0-17" fmla="*/ 0 w 2520280"/>
                <a:gd name="connsiteY0-18" fmla="*/ 1872208 h 1872208"/>
                <a:gd name="connsiteX1-19" fmla="*/ 2520280 w 2520280"/>
                <a:gd name="connsiteY1-20" fmla="*/ 1584176 h 1872208"/>
                <a:gd name="connsiteX2-21" fmla="*/ 2520280 w 2520280"/>
                <a:gd name="connsiteY2-22" fmla="*/ 1872208 h 1872208"/>
                <a:gd name="connsiteX3-23" fmla="*/ 0 w 2520280"/>
                <a:gd name="connsiteY3-24" fmla="*/ 1872208 h 1872208"/>
                <a:gd name="connsiteX4-25" fmla="*/ 0 w 2520280"/>
                <a:gd name="connsiteY4-26" fmla="*/ 0 h 1872208"/>
                <a:gd name="connsiteX5-27" fmla="*/ 2520280 w 2520280"/>
                <a:gd name="connsiteY5-28" fmla="*/ 0 h 1872208"/>
                <a:gd name="connsiteX6-29" fmla="*/ 0 w 2520280"/>
                <a:gd name="connsiteY6-30" fmla="*/ 0 h 1872208"/>
                <a:gd name="connsiteX0-31" fmla="*/ 0 w 2520280"/>
                <a:gd name="connsiteY0-32" fmla="*/ 1872208 h 1872208"/>
                <a:gd name="connsiteX1-33" fmla="*/ 2520280 w 2520280"/>
                <a:gd name="connsiteY1-34" fmla="*/ 1872208 h 1872208"/>
                <a:gd name="connsiteX2-35" fmla="*/ 0 w 2520280"/>
                <a:gd name="connsiteY2-36" fmla="*/ 1872208 h 1872208"/>
                <a:gd name="connsiteX3-37" fmla="*/ 0 w 2520280"/>
                <a:gd name="connsiteY3-38" fmla="*/ 0 h 1872208"/>
                <a:gd name="connsiteX4-39" fmla="*/ 2520280 w 2520280"/>
                <a:gd name="connsiteY4-40" fmla="*/ 0 h 1872208"/>
                <a:gd name="connsiteX5-41" fmla="*/ 0 w 2520280"/>
                <a:gd name="connsiteY5-42" fmla="*/ 0 h 1872208"/>
                <a:gd name="connsiteX0-43" fmla="*/ 0 w 2520280"/>
                <a:gd name="connsiteY0-44" fmla="*/ 1872208 h 1872208"/>
                <a:gd name="connsiteX1-45" fmla="*/ 2520280 w 2520280"/>
                <a:gd name="connsiteY1-46" fmla="*/ 1872208 h 1872208"/>
                <a:gd name="connsiteX2-47" fmla="*/ 0 w 2520280"/>
                <a:gd name="connsiteY2-48" fmla="*/ 1872208 h 1872208"/>
                <a:gd name="connsiteX3-49" fmla="*/ 0 w 2520280"/>
                <a:gd name="connsiteY3-50" fmla="*/ 0 h 1872208"/>
                <a:gd name="connsiteX4-51" fmla="*/ 34255 w 2520280"/>
                <a:gd name="connsiteY4-52" fmla="*/ 0 h 1872208"/>
                <a:gd name="connsiteX5-53" fmla="*/ 0 w 2520280"/>
                <a:gd name="connsiteY5-54" fmla="*/ 0 h 1872208"/>
                <a:gd name="connsiteX0-55" fmla="*/ 0 w 2520280"/>
                <a:gd name="connsiteY0-56" fmla="*/ 1872208 h 1872208"/>
                <a:gd name="connsiteX1-57" fmla="*/ 2520280 w 2520280"/>
                <a:gd name="connsiteY1-58" fmla="*/ 1872208 h 1872208"/>
                <a:gd name="connsiteX2-59" fmla="*/ 0 w 2520280"/>
                <a:gd name="connsiteY2-60" fmla="*/ 1872208 h 1872208"/>
                <a:gd name="connsiteX3-61" fmla="*/ 0 w 2520280"/>
                <a:gd name="connsiteY3-62" fmla="*/ 0 h 1872208"/>
                <a:gd name="connsiteX4-63" fmla="*/ 917 w 2520280"/>
                <a:gd name="connsiteY4-64" fmla="*/ 6036 h 1872208"/>
                <a:gd name="connsiteX5-65" fmla="*/ 0 w 2520280"/>
                <a:gd name="connsiteY5-66" fmla="*/ 0 h 1872208"/>
                <a:gd name="connsiteX0-67" fmla="*/ 0 w 2520280"/>
                <a:gd name="connsiteY0-68" fmla="*/ 1890314 h 1890314"/>
                <a:gd name="connsiteX1-69" fmla="*/ 2520280 w 2520280"/>
                <a:gd name="connsiteY1-70" fmla="*/ 1890314 h 1890314"/>
                <a:gd name="connsiteX2-71" fmla="*/ 0 w 2520280"/>
                <a:gd name="connsiteY2-72" fmla="*/ 1890314 h 1890314"/>
                <a:gd name="connsiteX3-73" fmla="*/ 0 w 2520280"/>
                <a:gd name="connsiteY3-74" fmla="*/ 18106 h 1890314"/>
                <a:gd name="connsiteX4-75" fmla="*/ 53304 w 2520280"/>
                <a:gd name="connsiteY4-76" fmla="*/ 0 h 1890314"/>
                <a:gd name="connsiteX5-77" fmla="*/ 0 w 2520280"/>
                <a:gd name="connsiteY5-78" fmla="*/ 18106 h 1890314"/>
                <a:gd name="connsiteX0-79" fmla="*/ 0 w 2520280"/>
                <a:gd name="connsiteY0-80" fmla="*/ 1872208 h 1872208"/>
                <a:gd name="connsiteX1-81" fmla="*/ 2520280 w 2520280"/>
                <a:gd name="connsiteY1-82" fmla="*/ 1872208 h 1872208"/>
                <a:gd name="connsiteX2-83" fmla="*/ 0 w 2520280"/>
                <a:gd name="connsiteY2-84" fmla="*/ 1872208 h 1872208"/>
                <a:gd name="connsiteX3-85" fmla="*/ 0 w 2520280"/>
                <a:gd name="connsiteY3-86" fmla="*/ 0 h 1872208"/>
                <a:gd name="connsiteX4-87" fmla="*/ 916 w 2520280"/>
                <a:gd name="connsiteY4-88" fmla="*/ 0 h 1872208"/>
                <a:gd name="connsiteX5-89" fmla="*/ 0 w 2520280"/>
                <a:gd name="connsiteY5-90" fmla="*/ 0 h 187220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2520280" h="1872208">
                  <a:moveTo>
                    <a:pt x="0" y="1872208"/>
                  </a:moveTo>
                  <a:lnTo>
                    <a:pt x="2520280" y="1872208"/>
                  </a:lnTo>
                  <a:lnTo>
                    <a:pt x="0" y="1872208"/>
                  </a:lnTo>
                  <a:close/>
                  <a:moveTo>
                    <a:pt x="0" y="0"/>
                  </a:moveTo>
                  <a:lnTo>
                    <a:pt x="916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sq">
              <a:noFill/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spAutoFit/>
            </a:bodyPr>
            <a:lstStyle/>
            <a:p>
              <a:pPr algn="ctr" defTabSz="1146358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dirty="0" smtClean="0">
                  <a:solidFill>
                    <a:schemeClr val="bg2">
                      <a:lumMod val="10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  <a:sym typeface="Arial" panose="020B0604020202020204" pitchFamily="34" charset="0"/>
                </a:rPr>
                <a:t>Accelerating</a:t>
              </a:r>
              <a:endParaRPr lang="zh-CN" altLang="en-US" sz="2000" dirty="0">
                <a:solidFill>
                  <a:schemeClr val="bg2">
                    <a:lumMod val="1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sym typeface="Arial" panose="020B0604020202020204" pitchFamily="34" charset="0"/>
              </a:endParaRPr>
            </a:p>
          </p:txBody>
        </p:sp>
        <p:cxnSp>
          <p:nvCxnSpPr>
            <p:cNvPr id="18" name="直接连接符 3">
              <a:extLst>
                <a:ext uri="{FF2B5EF4-FFF2-40B4-BE49-F238E27FC236}">
                  <a16:creationId xmlns="" xmlns:a16="http://schemas.microsoft.com/office/drawing/2014/main" id="{616A7946-B564-41CA-89F3-BFBBB2840685}"/>
                </a:ext>
              </a:extLst>
            </p:cNvPr>
            <p:cNvCxnSpPr/>
            <p:nvPr/>
          </p:nvCxnSpPr>
          <p:spPr>
            <a:xfrm>
              <a:off x="143922" y="926390"/>
              <a:ext cx="4097867" cy="0"/>
            </a:xfrm>
            <a:prstGeom prst="line">
              <a:avLst/>
            </a:prstGeom>
            <a:ln w="12700"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4">
              <a:extLst>
                <a:ext uri="{FF2B5EF4-FFF2-40B4-BE49-F238E27FC236}">
                  <a16:creationId xmlns="" xmlns:a16="http://schemas.microsoft.com/office/drawing/2014/main" id="{B8ED999C-ED27-4131-B5DD-1B4CEE357823}"/>
                </a:ext>
              </a:extLst>
            </p:cNvPr>
            <p:cNvCxnSpPr/>
            <p:nvPr/>
          </p:nvCxnSpPr>
          <p:spPr>
            <a:xfrm>
              <a:off x="7658318" y="909703"/>
              <a:ext cx="4372804" cy="0"/>
            </a:xfrm>
            <a:prstGeom prst="line">
              <a:avLst/>
            </a:prstGeom>
            <a:ln w="12700"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文本框 10"/>
          <p:cNvSpPr txBox="1"/>
          <p:nvPr/>
        </p:nvSpPr>
        <p:spPr>
          <a:xfrm>
            <a:off x="612491" y="1141065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 smtClean="0"/>
              <a:t>Further: Combined space </a:t>
            </a:r>
            <a:endParaRPr kumimoji="1" lang="zh-CN" altLang="en-US" sz="2800" dirty="0"/>
          </a:p>
        </p:txBody>
      </p:sp>
      <p:sp>
        <p:nvSpPr>
          <p:cNvPr id="12" name="文本框 11"/>
          <p:cNvSpPr txBox="1"/>
          <p:nvPr/>
        </p:nvSpPr>
        <p:spPr>
          <a:xfrm>
            <a:off x="5150023" y="1141064"/>
            <a:ext cx="60336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/>
              <a:t>c</a:t>
            </a:r>
            <a:r>
              <a:rPr kumimoji="1" lang="en-US" altLang="zh-CN" sz="2800" dirty="0" smtClean="0"/>
              <a:t>an be calculated from full space</a:t>
            </a:r>
            <a:endParaRPr kumimoji="1" lang="zh-CN" altLang="en-US" sz="2800" dirty="0"/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2293" y="1169547"/>
            <a:ext cx="585299" cy="529556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1666" y="1141063"/>
            <a:ext cx="588775" cy="57441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12491" y="2466753"/>
            <a:ext cx="91056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 smtClean="0"/>
              <a:t># Pre-compute</a:t>
            </a:r>
            <a:endParaRPr kumimoji="1" lang="zh-CN" altLang="en-US" sz="2800" dirty="0"/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3703" y="2466753"/>
            <a:ext cx="588775" cy="574415"/>
          </a:xfrm>
          <a:prstGeom prst="rect">
            <a:avLst/>
          </a:prstGeom>
        </p:spPr>
      </p:pic>
      <p:sp>
        <p:nvSpPr>
          <p:cNvPr id="24" name="文本框 23"/>
          <p:cNvSpPr txBox="1"/>
          <p:nvPr/>
        </p:nvSpPr>
        <p:spPr>
          <a:xfrm>
            <a:off x="612491" y="3320416"/>
            <a:ext cx="91056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 smtClean="0"/>
              <a:t># Perform</a:t>
            </a:r>
            <a:endParaRPr kumimoji="1" lang="zh-CN" altLang="en-US" sz="2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1470" y="3277886"/>
            <a:ext cx="4812808" cy="719352"/>
          </a:xfrm>
          <a:prstGeom prst="rect">
            <a:avLst/>
          </a:prstGeom>
        </p:spPr>
      </p:pic>
      <p:sp>
        <p:nvSpPr>
          <p:cNvPr id="6" name="下箭头 5"/>
          <p:cNvSpPr/>
          <p:nvPr/>
        </p:nvSpPr>
        <p:spPr>
          <a:xfrm>
            <a:off x="4996715" y="4174079"/>
            <a:ext cx="306615" cy="552893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074968" y="4903813"/>
            <a:ext cx="24567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 smtClean="0"/>
              <a:t>eigenvalues</a:t>
            </a:r>
            <a:endParaRPr kumimoji="1" lang="zh-CN" altLang="en-US" sz="2800" dirty="0"/>
          </a:p>
        </p:txBody>
      </p:sp>
      <p:sp>
        <p:nvSpPr>
          <p:cNvPr id="2" name="右箭头 1"/>
          <p:cNvSpPr/>
          <p:nvPr/>
        </p:nvSpPr>
        <p:spPr>
          <a:xfrm>
            <a:off x="6248400" y="5059867"/>
            <a:ext cx="698500" cy="287311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7279320" y="4941912"/>
            <a:ext cx="256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 smtClean="0"/>
              <a:t>Update V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03976962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2" grpId="0" animBg="1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"/>
          <p:cNvSpPr txBox="1"/>
          <p:nvPr/>
        </p:nvSpPr>
        <p:spPr>
          <a:xfrm>
            <a:off x="4656667" y="2070076"/>
            <a:ext cx="2878667" cy="7489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4267" dirty="0">
                <a:latin typeface="Myriad Pro Light" pitchFamily="34" charset="0"/>
              </a:rPr>
              <a:t>Part four</a:t>
            </a:r>
            <a:endParaRPr lang="zh-CN" altLang="en-US" sz="4267" dirty="0">
              <a:latin typeface="Myriad Pro Light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875314" y="3023989"/>
            <a:ext cx="4295964" cy="58477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3200" dirty="0">
                <a:latin typeface="+mn-ea"/>
              </a:rPr>
              <a:t>Pseudocode</a:t>
            </a:r>
            <a:endParaRPr lang="zh-CN" altLang="en-US" sz="3200" dirty="0">
              <a:latin typeface="+mn-ea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3875314" y="2444568"/>
            <a:ext cx="4295963" cy="871810"/>
            <a:chOff x="2906485" y="1833428"/>
            <a:chExt cx="3221971" cy="653859"/>
          </a:xfrm>
        </p:grpSpPr>
        <p:cxnSp>
          <p:nvCxnSpPr>
            <p:cNvPr id="7" name="肘形连接符 6"/>
            <p:cNvCxnSpPr>
              <a:cxnSpLocks/>
              <a:stCxn id="4" idx="3"/>
              <a:endCxn id="5" idx="3"/>
            </p:cNvCxnSpPr>
            <p:nvPr/>
          </p:nvCxnSpPr>
          <p:spPr>
            <a:xfrm>
              <a:off x="5651498" y="1833430"/>
              <a:ext cx="476958" cy="653857"/>
            </a:xfrm>
            <a:prstGeom prst="bentConnector3">
              <a:avLst>
                <a:gd name="adj1" fmla="val 135947"/>
              </a:avLst>
            </a:prstGeom>
            <a:ln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肘形连接符 7"/>
            <p:cNvCxnSpPr>
              <a:cxnSpLocks/>
              <a:stCxn id="4" idx="1"/>
              <a:endCxn id="5" idx="1"/>
            </p:cNvCxnSpPr>
            <p:nvPr/>
          </p:nvCxnSpPr>
          <p:spPr>
            <a:xfrm rot="10800000" flipV="1">
              <a:off x="2906485" y="1833428"/>
              <a:ext cx="586014" cy="653856"/>
            </a:xfrm>
            <a:prstGeom prst="bentConnector3">
              <a:avLst>
                <a:gd name="adj1" fmla="val 129257"/>
              </a:avLst>
            </a:prstGeom>
            <a:ln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" name="直接连接符 8"/>
          <p:cNvCxnSpPr/>
          <p:nvPr/>
        </p:nvCxnSpPr>
        <p:spPr>
          <a:xfrm rot="960000" flipH="1">
            <a:off x="3558693" y="3510130"/>
            <a:ext cx="1053892" cy="1053892"/>
          </a:xfrm>
          <a:prstGeom prst="line">
            <a:avLst/>
          </a:prstGeom>
          <a:ln w="9525">
            <a:solidFill>
              <a:srgbClr val="132E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H="1">
            <a:off x="2693439" y="3690256"/>
            <a:ext cx="2552199" cy="1414704"/>
          </a:xfrm>
          <a:prstGeom prst="line">
            <a:avLst/>
          </a:prstGeom>
          <a:ln w="12700">
            <a:solidFill>
              <a:srgbClr val="132E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H="1">
            <a:off x="7388774" y="908721"/>
            <a:ext cx="2233591" cy="1238100"/>
          </a:xfrm>
          <a:prstGeom prst="line">
            <a:avLst/>
          </a:prstGeom>
          <a:ln w="9525">
            <a:solidFill>
              <a:srgbClr val="132E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H="1">
            <a:off x="7896201" y="1733013"/>
            <a:ext cx="893679" cy="495377"/>
          </a:xfrm>
          <a:prstGeom prst="line">
            <a:avLst/>
          </a:prstGeom>
          <a:ln w="12700">
            <a:solidFill>
              <a:srgbClr val="132E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燕尾形 12"/>
          <p:cNvSpPr/>
          <p:nvPr/>
        </p:nvSpPr>
        <p:spPr>
          <a:xfrm rot="5400000">
            <a:off x="5885978" y="5394218"/>
            <a:ext cx="420047" cy="690077"/>
          </a:xfrm>
          <a:prstGeom prst="chevron">
            <a:avLst>
              <a:gd name="adj" fmla="val 92744"/>
            </a:avLst>
          </a:prstGeom>
          <a:solidFill>
            <a:srgbClr val="132E4A"/>
          </a:solidFill>
          <a:ln w="9525">
            <a:solidFill>
              <a:srgbClr val="132E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14" name="TextBox 39"/>
          <p:cNvSpPr txBox="1"/>
          <p:nvPr/>
        </p:nvSpPr>
        <p:spPr>
          <a:xfrm>
            <a:off x="3717324" y="5104960"/>
            <a:ext cx="4757351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Myriad Pro Light" pitchFamily="34" charset="0"/>
              </a:rPr>
              <a:t>Presented by Yao </a:t>
            </a:r>
            <a:r>
              <a:rPr lang="en-US" altLang="zh-CN" sz="1600" dirty="0" err="1">
                <a:latin typeface="Myriad Pro Light" pitchFamily="34" charset="0"/>
              </a:rPr>
              <a:t>Xiaoying</a:t>
            </a:r>
            <a:r>
              <a:rPr lang="en-US" altLang="zh-CN" sz="1600" dirty="0">
                <a:latin typeface="Myriad Pro Light" pitchFamily="34" charset="0"/>
              </a:rPr>
              <a:t> </a:t>
            </a:r>
            <a:endParaRPr lang="zh-CN" altLang="en-US" sz="1600" dirty="0">
              <a:latin typeface="Myriad Pro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06635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="" xmlns:a16="http://schemas.microsoft.com/office/drawing/2014/main" id="{E91B9790-859E-4551-9767-82C8E39A1D3F}"/>
              </a:ext>
            </a:extLst>
          </p:cNvPr>
          <p:cNvGrpSpPr/>
          <p:nvPr/>
        </p:nvGrpSpPr>
        <p:grpSpPr>
          <a:xfrm>
            <a:off x="143922" y="223365"/>
            <a:ext cx="11887200" cy="307777"/>
            <a:chOff x="143922" y="775815"/>
            <a:chExt cx="11887200" cy="307777"/>
          </a:xfrm>
        </p:grpSpPr>
        <p:sp>
          <p:nvSpPr>
            <p:cNvPr id="17" name="MH_Entry_1">
              <a:extLst>
                <a:ext uri="{FF2B5EF4-FFF2-40B4-BE49-F238E27FC236}">
                  <a16:creationId xmlns="" xmlns:a16="http://schemas.microsoft.com/office/drawing/2014/main" id="{3EA6CCAA-D534-4427-9CD2-99406F1DD94C}"/>
                </a:ext>
              </a:extLst>
            </p:cNvPr>
            <p:cNvSpPr/>
            <p:nvPr>
              <p:custDataLst>
                <p:tags r:id="rId1"/>
              </p:custDataLst>
            </p:nvPr>
          </p:nvSpPr>
          <p:spPr>
            <a:xfrm>
              <a:off x="4539167" y="775815"/>
              <a:ext cx="2751619" cy="307777"/>
            </a:xfrm>
            <a:custGeom>
              <a:avLst/>
              <a:gdLst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2520280 w 2520280"/>
                <a:gd name="connsiteY7" fmla="*/ 288032 h 1872208"/>
                <a:gd name="connsiteX8" fmla="*/ 0 w 2520280"/>
                <a:gd name="connsiteY8" fmla="*/ 0 h 1872208"/>
                <a:gd name="connsiteX0-1" fmla="*/ 0 w 2520280"/>
                <a:gd name="connsiteY0-2" fmla="*/ 1584176 h 1872208"/>
                <a:gd name="connsiteX1-3" fmla="*/ 2520280 w 2520280"/>
                <a:gd name="connsiteY1-4" fmla="*/ 1584176 h 1872208"/>
                <a:gd name="connsiteX2-5" fmla="*/ 2520280 w 2520280"/>
                <a:gd name="connsiteY2-6" fmla="*/ 1872208 h 1872208"/>
                <a:gd name="connsiteX3-7" fmla="*/ 0 w 2520280"/>
                <a:gd name="connsiteY3-8" fmla="*/ 1872208 h 1872208"/>
                <a:gd name="connsiteX4-9" fmla="*/ 0 w 2520280"/>
                <a:gd name="connsiteY4-10" fmla="*/ 1584176 h 1872208"/>
                <a:gd name="connsiteX5-11" fmla="*/ 0 w 2520280"/>
                <a:gd name="connsiteY5-12" fmla="*/ 0 h 1872208"/>
                <a:gd name="connsiteX6-13" fmla="*/ 2520280 w 2520280"/>
                <a:gd name="connsiteY6-14" fmla="*/ 0 h 1872208"/>
                <a:gd name="connsiteX7-15" fmla="*/ 0 w 2520280"/>
                <a:gd name="connsiteY7-16" fmla="*/ 0 h 1872208"/>
                <a:gd name="connsiteX0-17" fmla="*/ 0 w 2520280"/>
                <a:gd name="connsiteY0-18" fmla="*/ 1872208 h 1872208"/>
                <a:gd name="connsiteX1-19" fmla="*/ 2520280 w 2520280"/>
                <a:gd name="connsiteY1-20" fmla="*/ 1584176 h 1872208"/>
                <a:gd name="connsiteX2-21" fmla="*/ 2520280 w 2520280"/>
                <a:gd name="connsiteY2-22" fmla="*/ 1872208 h 1872208"/>
                <a:gd name="connsiteX3-23" fmla="*/ 0 w 2520280"/>
                <a:gd name="connsiteY3-24" fmla="*/ 1872208 h 1872208"/>
                <a:gd name="connsiteX4-25" fmla="*/ 0 w 2520280"/>
                <a:gd name="connsiteY4-26" fmla="*/ 0 h 1872208"/>
                <a:gd name="connsiteX5-27" fmla="*/ 2520280 w 2520280"/>
                <a:gd name="connsiteY5-28" fmla="*/ 0 h 1872208"/>
                <a:gd name="connsiteX6-29" fmla="*/ 0 w 2520280"/>
                <a:gd name="connsiteY6-30" fmla="*/ 0 h 1872208"/>
                <a:gd name="connsiteX0-31" fmla="*/ 0 w 2520280"/>
                <a:gd name="connsiteY0-32" fmla="*/ 1872208 h 1872208"/>
                <a:gd name="connsiteX1-33" fmla="*/ 2520280 w 2520280"/>
                <a:gd name="connsiteY1-34" fmla="*/ 1872208 h 1872208"/>
                <a:gd name="connsiteX2-35" fmla="*/ 0 w 2520280"/>
                <a:gd name="connsiteY2-36" fmla="*/ 1872208 h 1872208"/>
                <a:gd name="connsiteX3-37" fmla="*/ 0 w 2520280"/>
                <a:gd name="connsiteY3-38" fmla="*/ 0 h 1872208"/>
                <a:gd name="connsiteX4-39" fmla="*/ 2520280 w 2520280"/>
                <a:gd name="connsiteY4-40" fmla="*/ 0 h 1872208"/>
                <a:gd name="connsiteX5-41" fmla="*/ 0 w 2520280"/>
                <a:gd name="connsiteY5-42" fmla="*/ 0 h 1872208"/>
                <a:gd name="connsiteX0-43" fmla="*/ 0 w 2520280"/>
                <a:gd name="connsiteY0-44" fmla="*/ 1872208 h 1872208"/>
                <a:gd name="connsiteX1-45" fmla="*/ 2520280 w 2520280"/>
                <a:gd name="connsiteY1-46" fmla="*/ 1872208 h 1872208"/>
                <a:gd name="connsiteX2-47" fmla="*/ 0 w 2520280"/>
                <a:gd name="connsiteY2-48" fmla="*/ 1872208 h 1872208"/>
                <a:gd name="connsiteX3-49" fmla="*/ 0 w 2520280"/>
                <a:gd name="connsiteY3-50" fmla="*/ 0 h 1872208"/>
                <a:gd name="connsiteX4-51" fmla="*/ 34255 w 2520280"/>
                <a:gd name="connsiteY4-52" fmla="*/ 0 h 1872208"/>
                <a:gd name="connsiteX5-53" fmla="*/ 0 w 2520280"/>
                <a:gd name="connsiteY5-54" fmla="*/ 0 h 1872208"/>
                <a:gd name="connsiteX0-55" fmla="*/ 0 w 2520280"/>
                <a:gd name="connsiteY0-56" fmla="*/ 1872208 h 1872208"/>
                <a:gd name="connsiteX1-57" fmla="*/ 2520280 w 2520280"/>
                <a:gd name="connsiteY1-58" fmla="*/ 1872208 h 1872208"/>
                <a:gd name="connsiteX2-59" fmla="*/ 0 w 2520280"/>
                <a:gd name="connsiteY2-60" fmla="*/ 1872208 h 1872208"/>
                <a:gd name="connsiteX3-61" fmla="*/ 0 w 2520280"/>
                <a:gd name="connsiteY3-62" fmla="*/ 0 h 1872208"/>
                <a:gd name="connsiteX4-63" fmla="*/ 917 w 2520280"/>
                <a:gd name="connsiteY4-64" fmla="*/ 6036 h 1872208"/>
                <a:gd name="connsiteX5-65" fmla="*/ 0 w 2520280"/>
                <a:gd name="connsiteY5-66" fmla="*/ 0 h 1872208"/>
                <a:gd name="connsiteX0-67" fmla="*/ 0 w 2520280"/>
                <a:gd name="connsiteY0-68" fmla="*/ 1890314 h 1890314"/>
                <a:gd name="connsiteX1-69" fmla="*/ 2520280 w 2520280"/>
                <a:gd name="connsiteY1-70" fmla="*/ 1890314 h 1890314"/>
                <a:gd name="connsiteX2-71" fmla="*/ 0 w 2520280"/>
                <a:gd name="connsiteY2-72" fmla="*/ 1890314 h 1890314"/>
                <a:gd name="connsiteX3-73" fmla="*/ 0 w 2520280"/>
                <a:gd name="connsiteY3-74" fmla="*/ 18106 h 1890314"/>
                <a:gd name="connsiteX4-75" fmla="*/ 53304 w 2520280"/>
                <a:gd name="connsiteY4-76" fmla="*/ 0 h 1890314"/>
                <a:gd name="connsiteX5-77" fmla="*/ 0 w 2520280"/>
                <a:gd name="connsiteY5-78" fmla="*/ 18106 h 1890314"/>
                <a:gd name="connsiteX0-79" fmla="*/ 0 w 2520280"/>
                <a:gd name="connsiteY0-80" fmla="*/ 1872208 h 1872208"/>
                <a:gd name="connsiteX1-81" fmla="*/ 2520280 w 2520280"/>
                <a:gd name="connsiteY1-82" fmla="*/ 1872208 h 1872208"/>
                <a:gd name="connsiteX2-83" fmla="*/ 0 w 2520280"/>
                <a:gd name="connsiteY2-84" fmla="*/ 1872208 h 1872208"/>
                <a:gd name="connsiteX3-85" fmla="*/ 0 w 2520280"/>
                <a:gd name="connsiteY3-86" fmla="*/ 0 h 1872208"/>
                <a:gd name="connsiteX4-87" fmla="*/ 916 w 2520280"/>
                <a:gd name="connsiteY4-88" fmla="*/ 0 h 1872208"/>
                <a:gd name="connsiteX5-89" fmla="*/ 0 w 2520280"/>
                <a:gd name="connsiteY5-90" fmla="*/ 0 h 187220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2520280" h="1872208">
                  <a:moveTo>
                    <a:pt x="0" y="1872208"/>
                  </a:moveTo>
                  <a:lnTo>
                    <a:pt x="2520280" y="1872208"/>
                  </a:lnTo>
                  <a:lnTo>
                    <a:pt x="0" y="1872208"/>
                  </a:lnTo>
                  <a:close/>
                  <a:moveTo>
                    <a:pt x="0" y="0"/>
                  </a:moveTo>
                  <a:lnTo>
                    <a:pt x="916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sq">
              <a:noFill/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spAutoFit/>
            </a:bodyPr>
            <a:lstStyle/>
            <a:p>
              <a:pPr algn="ctr" defTabSz="1146358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dirty="0">
                  <a:solidFill>
                    <a:schemeClr val="bg2">
                      <a:lumMod val="10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  <a:sym typeface="Arial" panose="020B0604020202020204" pitchFamily="34" charset="0"/>
                </a:rPr>
                <a:t>Pseudocode</a:t>
              </a:r>
              <a:endParaRPr lang="zh-CN" altLang="en-US" sz="2000" dirty="0">
                <a:solidFill>
                  <a:schemeClr val="bg2">
                    <a:lumMod val="1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sym typeface="Arial" panose="020B0604020202020204" pitchFamily="34" charset="0"/>
              </a:endParaRPr>
            </a:p>
          </p:txBody>
        </p:sp>
        <p:cxnSp>
          <p:nvCxnSpPr>
            <p:cNvPr id="18" name="直接连接符 3">
              <a:extLst>
                <a:ext uri="{FF2B5EF4-FFF2-40B4-BE49-F238E27FC236}">
                  <a16:creationId xmlns="" xmlns:a16="http://schemas.microsoft.com/office/drawing/2014/main" id="{616A7946-B564-41CA-89F3-BFBBB2840685}"/>
                </a:ext>
              </a:extLst>
            </p:cNvPr>
            <p:cNvCxnSpPr/>
            <p:nvPr/>
          </p:nvCxnSpPr>
          <p:spPr>
            <a:xfrm>
              <a:off x="143922" y="926390"/>
              <a:ext cx="4097867" cy="0"/>
            </a:xfrm>
            <a:prstGeom prst="line">
              <a:avLst/>
            </a:prstGeom>
            <a:ln w="12700"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4">
              <a:extLst>
                <a:ext uri="{FF2B5EF4-FFF2-40B4-BE49-F238E27FC236}">
                  <a16:creationId xmlns="" xmlns:a16="http://schemas.microsoft.com/office/drawing/2014/main" id="{B8ED999C-ED27-4131-B5DD-1B4CEE357823}"/>
                </a:ext>
              </a:extLst>
            </p:cNvPr>
            <p:cNvCxnSpPr/>
            <p:nvPr/>
          </p:nvCxnSpPr>
          <p:spPr>
            <a:xfrm>
              <a:off x="7658318" y="909703"/>
              <a:ext cx="4372804" cy="0"/>
            </a:xfrm>
            <a:prstGeom prst="line">
              <a:avLst/>
            </a:prstGeom>
            <a:ln w="12700"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" name="Picture 19">
            <a:extLst>
              <a:ext uri="{FF2B5EF4-FFF2-40B4-BE49-F238E27FC236}">
                <a16:creationId xmlns="" xmlns:a16="http://schemas.microsoft.com/office/drawing/2014/main" id="{AC1EE4D3-D548-614A-883E-EB1125663F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6942" y="373939"/>
            <a:ext cx="3900200" cy="639756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C21061A8-F5EB-2449-B967-135C127BB0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888" y="1670464"/>
            <a:ext cx="3979843" cy="351707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0151A3A0-DFAD-5A43-9F65-632782094B22}"/>
              </a:ext>
            </a:extLst>
          </p:cNvPr>
          <p:cNvSpPr/>
          <p:nvPr/>
        </p:nvSpPr>
        <p:spPr>
          <a:xfrm>
            <a:off x="6981568" y="729049"/>
            <a:ext cx="3299254" cy="1853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="" xmlns:a16="http://schemas.microsoft.com/office/drawing/2014/main" id="{2EF49AFD-731E-1D42-84AA-ECF8CFE0AD27}"/>
              </a:ext>
            </a:extLst>
          </p:cNvPr>
          <p:cNvSpPr/>
          <p:nvPr/>
        </p:nvSpPr>
        <p:spPr>
          <a:xfrm>
            <a:off x="6981568" y="1577788"/>
            <a:ext cx="3299254" cy="11406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="" xmlns:a16="http://schemas.microsoft.com/office/drawing/2014/main" id="{63E1715D-8E3C-AF44-BDCA-E2E1D4CAE4FE}"/>
              </a:ext>
            </a:extLst>
          </p:cNvPr>
          <p:cNvSpPr/>
          <p:nvPr/>
        </p:nvSpPr>
        <p:spPr>
          <a:xfrm>
            <a:off x="6981568" y="3061940"/>
            <a:ext cx="3299254" cy="114069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="" xmlns:a16="http://schemas.microsoft.com/office/drawing/2014/main" id="{C4079009-41C2-554B-A32B-E8102FA9D758}"/>
              </a:ext>
            </a:extLst>
          </p:cNvPr>
          <p:cNvSpPr/>
          <p:nvPr/>
        </p:nvSpPr>
        <p:spPr>
          <a:xfrm>
            <a:off x="6981568" y="4202640"/>
            <a:ext cx="3299254" cy="22105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F8FBD2EE-4D84-794A-BADC-2AE7A349A8EC}"/>
              </a:ext>
            </a:extLst>
          </p:cNvPr>
          <p:cNvSpPr/>
          <p:nvPr/>
        </p:nvSpPr>
        <p:spPr>
          <a:xfrm>
            <a:off x="6981568" y="932935"/>
            <a:ext cx="3299254" cy="66956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04130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B5527A81-253B-2645-830D-D7800E79333E}"/>
              </a:ext>
            </a:extLst>
          </p:cNvPr>
          <p:cNvGrpSpPr/>
          <p:nvPr/>
        </p:nvGrpSpPr>
        <p:grpSpPr>
          <a:xfrm>
            <a:off x="2994212" y="591188"/>
            <a:ext cx="6203576" cy="6069097"/>
            <a:chOff x="3721685" y="1913156"/>
            <a:chExt cx="4487964" cy="4128629"/>
          </a:xfrm>
        </p:grpSpPr>
        <p:grpSp>
          <p:nvGrpSpPr>
            <p:cNvPr id="23" name="组合 22"/>
            <p:cNvGrpSpPr/>
            <p:nvPr/>
          </p:nvGrpSpPr>
          <p:grpSpPr>
            <a:xfrm>
              <a:off x="3982351" y="2267048"/>
              <a:ext cx="4227298" cy="665721"/>
              <a:chOff x="7523107" y="3331677"/>
              <a:chExt cx="4227298" cy="665721"/>
            </a:xfrm>
          </p:grpSpPr>
          <p:sp>
            <p:nvSpPr>
              <p:cNvPr id="24" name="矩形 23"/>
              <p:cNvSpPr/>
              <p:nvPr/>
            </p:nvSpPr>
            <p:spPr>
              <a:xfrm>
                <a:off x="7523108" y="3331677"/>
                <a:ext cx="2241974" cy="251246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en-HK" b="1" dirty="0"/>
                  <a:t>Lloyd’s Algorithm </a:t>
                </a:r>
                <a:endParaRPr lang="en-HK" sz="1600" b="1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文本框 24"/>
                  <p:cNvSpPr txBox="1"/>
                  <p:nvPr/>
                </p:nvSpPr>
                <p:spPr>
                  <a:xfrm>
                    <a:off x="7523107" y="3641467"/>
                    <a:ext cx="4227298" cy="3559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  <a:scene3d>
                      <a:camera prst="orthographicFront"/>
                      <a:lightRig rig="threePt" dir="t"/>
                    </a:scene3d>
                    <a:sp3d contourW="12700"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𝐼𝑑𝑘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|)</m:t>
                          </m:r>
                        </m:oMath>
                      </m:oMathPara>
                    </a14:m>
                    <a:endParaRPr lang="en-HK" sz="2800" dirty="0">
                      <a:latin typeface="Times" pitchFamily="2" charset="0"/>
                    </a:endParaRPr>
                  </a:p>
                </p:txBody>
              </p:sp>
            </mc:Choice>
            <mc:Fallback xmlns="">
              <p:sp>
                <p:nvSpPr>
                  <p:cNvPr id="25" name="文本框 2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23107" y="3641467"/>
                    <a:ext cx="4227298" cy="355931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652" b="-1627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6" name="组合 25"/>
            <p:cNvGrpSpPr/>
            <p:nvPr/>
          </p:nvGrpSpPr>
          <p:grpSpPr>
            <a:xfrm>
              <a:off x="3982351" y="3232398"/>
              <a:ext cx="4227298" cy="665721"/>
              <a:chOff x="7523107" y="3331677"/>
              <a:chExt cx="4227298" cy="665721"/>
            </a:xfrm>
          </p:grpSpPr>
          <p:sp>
            <p:nvSpPr>
              <p:cNvPr id="27" name="矩形 26"/>
              <p:cNvSpPr/>
              <p:nvPr/>
            </p:nvSpPr>
            <p:spPr>
              <a:xfrm>
                <a:off x="7523108" y="3331677"/>
                <a:ext cx="2241974" cy="251246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en-HK" b="1" dirty="0"/>
                  <a:t>Scatter Matrices </a:t>
                </a:r>
                <a:endParaRPr lang="en-HK" sz="1600" b="1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文本框 27"/>
                  <p:cNvSpPr txBox="1"/>
                  <p:nvPr/>
                </p:nvSpPr>
                <p:spPr>
                  <a:xfrm>
                    <a:off x="7523107" y="3641467"/>
                    <a:ext cx="4227298" cy="3559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  <a:scene3d>
                      <a:camera prst="orthographicFront"/>
                      <a:lightRig rig="threePt" dir="t"/>
                    </a:scene3d>
                    <a:sp3d contourW="12700"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begChr m:val="|"/>
                              <m:endChr m:val="|"/>
                              <m:ctrlPr>
                                <a:rPr lang="en-US" sz="28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HK" sz="2800" dirty="0">
                      <a:latin typeface="Times" pitchFamily="2" charset="0"/>
                    </a:endParaRPr>
                  </a:p>
                </p:txBody>
              </p:sp>
            </mc:Choice>
            <mc:Fallback xmlns="">
              <p:sp>
                <p:nvSpPr>
                  <p:cNvPr id="28" name="文本框 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23107" y="3641467"/>
                    <a:ext cx="4227298" cy="355931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652" b="-1904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9" name="组合 28"/>
            <p:cNvGrpSpPr/>
            <p:nvPr/>
          </p:nvGrpSpPr>
          <p:grpSpPr>
            <a:xfrm>
              <a:off x="3982351" y="4197748"/>
              <a:ext cx="4227298" cy="665721"/>
              <a:chOff x="7523107" y="3331677"/>
              <a:chExt cx="4227298" cy="665721"/>
            </a:xfrm>
          </p:grpSpPr>
          <p:sp>
            <p:nvSpPr>
              <p:cNvPr id="30" name="矩形 29"/>
              <p:cNvSpPr/>
              <p:nvPr/>
            </p:nvSpPr>
            <p:spPr>
              <a:xfrm>
                <a:off x="7523108" y="3331677"/>
                <a:ext cx="2241974" cy="251246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en-HK" b="1" dirty="0"/>
                  <a:t>Eigen- Decomposition </a:t>
                </a:r>
                <a:endParaRPr lang="en-HK" sz="1600" b="1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文本框 30"/>
                  <p:cNvSpPr txBox="1"/>
                  <p:nvPr/>
                </p:nvSpPr>
                <p:spPr>
                  <a:xfrm>
                    <a:off x="7523107" y="3641467"/>
                    <a:ext cx="4227298" cy="3559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  <a:scene3d>
                      <a:camera prst="orthographicFront"/>
                      <a:lightRig rig="threePt" dir="t"/>
                    </a:scene3d>
                    <a:sp3d contourW="12700"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8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HK" sz="2800" dirty="0"/>
                  </a:p>
                </p:txBody>
              </p:sp>
            </mc:Choice>
            <mc:Fallback xmlns="">
              <p:sp>
                <p:nvSpPr>
                  <p:cNvPr id="31" name="文本框 3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23107" y="3641467"/>
                    <a:ext cx="4227298" cy="355931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652" b="-1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2" name="组合 31"/>
            <p:cNvGrpSpPr/>
            <p:nvPr/>
          </p:nvGrpSpPr>
          <p:grpSpPr>
            <a:xfrm>
              <a:off x="3982351" y="5163098"/>
              <a:ext cx="4227298" cy="665721"/>
              <a:chOff x="7523107" y="3331677"/>
              <a:chExt cx="4227298" cy="665721"/>
            </a:xfrm>
          </p:grpSpPr>
          <p:sp>
            <p:nvSpPr>
              <p:cNvPr id="33" name="矩形 32"/>
              <p:cNvSpPr/>
              <p:nvPr/>
            </p:nvSpPr>
            <p:spPr>
              <a:xfrm>
                <a:off x="7523108" y="3331677"/>
                <a:ext cx="2241974" cy="251246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en-HK" b="1" dirty="0"/>
                  <a:t>Total Complexity </a:t>
                </a:r>
                <a:endParaRPr lang="en-HK" sz="1600" b="1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文本框 33"/>
                  <p:cNvSpPr txBox="1"/>
                  <p:nvPr/>
                </p:nvSpPr>
                <p:spPr>
                  <a:xfrm>
                    <a:off x="7523107" y="3641467"/>
                    <a:ext cx="4227298" cy="3559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  <a:scene3d>
                      <a:camera prst="orthographicFront"/>
                      <a:lightRig rig="threePt" dir="t"/>
                    </a:scene3d>
                    <a:sp3d contourW="12700"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d>
                          <m:dPr>
                            <m:ctrlPr>
                              <a:rPr lang="en-US" sz="28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𝑡𝑜𝑡𝑎𝑙</m:t>
                                </m:r>
                              </m:sub>
                            </m:sSub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800" b="0" i="1" smtClean="0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</m:d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sz="2800" b="0" i="1" smtClean="0"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p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800" b="0" i="1" smtClean="0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</m:d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sz="2800" b="0" i="1" smtClean="0"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p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sz="2800" b="0" i="1" smtClean="0"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p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e>
                        </m:d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a14:m>
                    <a:r>
                      <a:rPr lang="en-HK" sz="2800" dirty="0"/>
                      <a:t> </a:t>
                    </a:r>
                  </a:p>
                </p:txBody>
              </p:sp>
            </mc:Choice>
            <mc:Fallback xmlns="">
              <p:sp>
                <p:nvSpPr>
                  <p:cNvPr id="34" name="文本框 3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23107" y="3641467"/>
                    <a:ext cx="4227298" cy="355931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652" b="-1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" name="矩形 1">
              <a:extLst>
                <a:ext uri="{FF2B5EF4-FFF2-40B4-BE49-F238E27FC236}">
                  <a16:creationId xmlns="" xmlns:a16="http://schemas.microsoft.com/office/drawing/2014/main" id="{69D86ADA-592D-4BA5-B0F7-CDD82909CF2F}"/>
                </a:ext>
              </a:extLst>
            </p:cNvPr>
            <p:cNvSpPr/>
            <p:nvPr/>
          </p:nvSpPr>
          <p:spPr>
            <a:xfrm>
              <a:off x="3721685" y="1913156"/>
              <a:ext cx="45719" cy="4128629"/>
            </a:xfrm>
            <a:prstGeom prst="rect">
              <a:avLst/>
            </a:prstGeom>
            <a:solidFill>
              <a:srgbClr val="1732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5" name="组合 34">
            <a:extLst>
              <a:ext uri="{FF2B5EF4-FFF2-40B4-BE49-F238E27FC236}">
                <a16:creationId xmlns="" xmlns:a16="http://schemas.microsoft.com/office/drawing/2014/main" id="{241F6EED-51C1-4BC7-AB38-2FEC7F6C0A4B}"/>
              </a:ext>
            </a:extLst>
          </p:cNvPr>
          <p:cNvGrpSpPr/>
          <p:nvPr/>
        </p:nvGrpSpPr>
        <p:grpSpPr>
          <a:xfrm>
            <a:off x="143922" y="223365"/>
            <a:ext cx="11887200" cy="307777"/>
            <a:chOff x="143922" y="775815"/>
            <a:chExt cx="11887200" cy="307777"/>
          </a:xfrm>
        </p:grpSpPr>
        <p:sp>
          <p:nvSpPr>
            <p:cNvPr id="38" name="MH_Entry_1">
              <a:extLst>
                <a:ext uri="{FF2B5EF4-FFF2-40B4-BE49-F238E27FC236}">
                  <a16:creationId xmlns="" xmlns:a16="http://schemas.microsoft.com/office/drawing/2014/main" id="{9BFBB467-D2B1-4C42-B0C3-FCF7C3624E4D}"/>
                </a:ext>
              </a:extLst>
            </p:cNvPr>
            <p:cNvSpPr/>
            <p:nvPr>
              <p:custDataLst>
                <p:tags r:id="rId1"/>
              </p:custDataLst>
            </p:nvPr>
          </p:nvSpPr>
          <p:spPr>
            <a:xfrm>
              <a:off x="4539167" y="775815"/>
              <a:ext cx="2751619" cy="307777"/>
            </a:xfrm>
            <a:custGeom>
              <a:avLst/>
              <a:gdLst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2520280 w 2520280"/>
                <a:gd name="connsiteY7" fmla="*/ 288032 h 1872208"/>
                <a:gd name="connsiteX8" fmla="*/ 0 w 2520280"/>
                <a:gd name="connsiteY8" fmla="*/ 0 h 1872208"/>
                <a:gd name="connsiteX0-1" fmla="*/ 0 w 2520280"/>
                <a:gd name="connsiteY0-2" fmla="*/ 1584176 h 1872208"/>
                <a:gd name="connsiteX1-3" fmla="*/ 2520280 w 2520280"/>
                <a:gd name="connsiteY1-4" fmla="*/ 1584176 h 1872208"/>
                <a:gd name="connsiteX2-5" fmla="*/ 2520280 w 2520280"/>
                <a:gd name="connsiteY2-6" fmla="*/ 1872208 h 1872208"/>
                <a:gd name="connsiteX3-7" fmla="*/ 0 w 2520280"/>
                <a:gd name="connsiteY3-8" fmla="*/ 1872208 h 1872208"/>
                <a:gd name="connsiteX4-9" fmla="*/ 0 w 2520280"/>
                <a:gd name="connsiteY4-10" fmla="*/ 1584176 h 1872208"/>
                <a:gd name="connsiteX5-11" fmla="*/ 0 w 2520280"/>
                <a:gd name="connsiteY5-12" fmla="*/ 0 h 1872208"/>
                <a:gd name="connsiteX6-13" fmla="*/ 2520280 w 2520280"/>
                <a:gd name="connsiteY6-14" fmla="*/ 0 h 1872208"/>
                <a:gd name="connsiteX7-15" fmla="*/ 0 w 2520280"/>
                <a:gd name="connsiteY7-16" fmla="*/ 0 h 1872208"/>
                <a:gd name="connsiteX0-17" fmla="*/ 0 w 2520280"/>
                <a:gd name="connsiteY0-18" fmla="*/ 1872208 h 1872208"/>
                <a:gd name="connsiteX1-19" fmla="*/ 2520280 w 2520280"/>
                <a:gd name="connsiteY1-20" fmla="*/ 1584176 h 1872208"/>
                <a:gd name="connsiteX2-21" fmla="*/ 2520280 w 2520280"/>
                <a:gd name="connsiteY2-22" fmla="*/ 1872208 h 1872208"/>
                <a:gd name="connsiteX3-23" fmla="*/ 0 w 2520280"/>
                <a:gd name="connsiteY3-24" fmla="*/ 1872208 h 1872208"/>
                <a:gd name="connsiteX4-25" fmla="*/ 0 w 2520280"/>
                <a:gd name="connsiteY4-26" fmla="*/ 0 h 1872208"/>
                <a:gd name="connsiteX5-27" fmla="*/ 2520280 w 2520280"/>
                <a:gd name="connsiteY5-28" fmla="*/ 0 h 1872208"/>
                <a:gd name="connsiteX6-29" fmla="*/ 0 w 2520280"/>
                <a:gd name="connsiteY6-30" fmla="*/ 0 h 1872208"/>
                <a:gd name="connsiteX0-31" fmla="*/ 0 w 2520280"/>
                <a:gd name="connsiteY0-32" fmla="*/ 1872208 h 1872208"/>
                <a:gd name="connsiteX1-33" fmla="*/ 2520280 w 2520280"/>
                <a:gd name="connsiteY1-34" fmla="*/ 1872208 h 1872208"/>
                <a:gd name="connsiteX2-35" fmla="*/ 0 w 2520280"/>
                <a:gd name="connsiteY2-36" fmla="*/ 1872208 h 1872208"/>
                <a:gd name="connsiteX3-37" fmla="*/ 0 w 2520280"/>
                <a:gd name="connsiteY3-38" fmla="*/ 0 h 1872208"/>
                <a:gd name="connsiteX4-39" fmla="*/ 2520280 w 2520280"/>
                <a:gd name="connsiteY4-40" fmla="*/ 0 h 1872208"/>
                <a:gd name="connsiteX5-41" fmla="*/ 0 w 2520280"/>
                <a:gd name="connsiteY5-42" fmla="*/ 0 h 1872208"/>
                <a:gd name="connsiteX0-43" fmla="*/ 0 w 2520280"/>
                <a:gd name="connsiteY0-44" fmla="*/ 1872208 h 1872208"/>
                <a:gd name="connsiteX1-45" fmla="*/ 2520280 w 2520280"/>
                <a:gd name="connsiteY1-46" fmla="*/ 1872208 h 1872208"/>
                <a:gd name="connsiteX2-47" fmla="*/ 0 w 2520280"/>
                <a:gd name="connsiteY2-48" fmla="*/ 1872208 h 1872208"/>
                <a:gd name="connsiteX3-49" fmla="*/ 0 w 2520280"/>
                <a:gd name="connsiteY3-50" fmla="*/ 0 h 1872208"/>
                <a:gd name="connsiteX4-51" fmla="*/ 34255 w 2520280"/>
                <a:gd name="connsiteY4-52" fmla="*/ 0 h 1872208"/>
                <a:gd name="connsiteX5-53" fmla="*/ 0 w 2520280"/>
                <a:gd name="connsiteY5-54" fmla="*/ 0 h 1872208"/>
                <a:gd name="connsiteX0-55" fmla="*/ 0 w 2520280"/>
                <a:gd name="connsiteY0-56" fmla="*/ 1872208 h 1872208"/>
                <a:gd name="connsiteX1-57" fmla="*/ 2520280 w 2520280"/>
                <a:gd name="connsiteY1-58" fmla="*/ 1872208 h 1872208"/>
                <a:gd name="connsiteX2-59" fmla="*/ 0 w 2520280"/>
                <a:gd name="connsiteY2-60" fmla="*/ 1872208 h 1872208"/>
                <a:gd name="connsiteX3-61" fmla="*/ 0 w 2520280"/>
                <a:gd name="connsiteY3-62" fmla="*/ 0 h 1872208"/>
                <a:gd name="connsiteX4-63" fmla="*/ 917 w 2520280"/>
                <a:gd name="connsiteY4-64" fmla="*/ 6036 h 1872208"/>
                <a:gd name="connsiteX5-65" fmla="*/ 0 w 2520280"/>
                <a:gd name="connsiteY5-66" fmla="*/ 0 h 1872208"/>
                <a:gd name="connsiteX0-67" fmla="*/ 0 w 2520280"/>
                <a:gd name="connsiteY0-68" fmla="*/ 1890314 h 1890314"/>
                <a:gd name="connsiteX1-69" fmla="*/ 2520280 w 2520280"/>
                <a:gd name="connsiteY1-70" fmla="*/ 1890314 h 1890314"/>
                <a:gd name="connsiteX2-71" fmla="*/ 0 w 2520280"/>
                <a:gd name="connsiteY2-72" fmla="*/ 1890314 h 1890314"/>
                <a:gd name="connsiteX3-73" fmla="*/ 0 w 2520280"/>
                <a:gd name="connsiteY3-74" fmla="*/ 18106 h 1890314"/>
                <a:gd name="connsiteX4-75" fmla="*/ 53304 w 2520280"/>
                <a:gd name="connsiteY4-76" fmla="*/ 0 h 1890314"/>
                <a:gd name="connsiteX5-77" fmla="*/ 0 w 2520280"/>
                <a:gd name="connsiteY5-78" fmla="*/ 18106 h 1890314"/>
                <a:gd name="connsiteX0-79" fmla="*/ 0 w 2520280"/>
                <a:gd name="connsiteY0-80" fmla="*/ 1872208 h 1872208"/>
                <a:gd name="connsiteX1-81" fmla="*/ 2520280 w 2520280"/>
                <a:gd name="connsiteY1-82" fmla="*/ 1872208 h 1872208"/>
                <a:gd name="connsiteX2-83" fmla="*/ 0 w 2520280"/>
                <a:gd name="connsiteY2-84" fmla="*/ 1872208 h 1872208"/>
                <a:gd name="connsiteX3-85" fmla="*/ 0 w 2520280"/>
                <a:gd name="connsiteY3-86" fmla="*/ 0 h 1872208"/>
                <a:gd name="connsiteX4-87" fmla="*/ 916 w 2520280"/>
                <a:gd name="connsiteY4-88" fmla="*/ 0 h 1872208"/>
                <a:gd name="connsiteX5-89" fmla="*/ 0 w 2520280"/>
                <a:gd name="connsiteY5-90" fmla="*/ 0 h 187220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2520280" h="1872208">
                  <a:moveTo>
                    <a:pt x="0" y="1872208"/>
                  </a:moveTo>
                  <a:lnTo>
                    <a:pt x="2520280" y="1872208"/>
                  </a:lnTo>
                  <a:lnTo>
                    <a:pt x="0" y="1872208"/>
                  </a:lnTo>
                  <a:close/>
                  <a:moveTo>
                    <a:pt x="0" y="0"/>
                  </a:moveTo>
                  <a:lnTo>
                    <a:pt x="916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sq">
              <a:noFill/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spAutoFit/>
            </a:bodyPr>
            <a:lstStyle/>
            <a:p>
              <a:pPr algn="ctr" defTabSz="1146358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dirty="0">
                  <a:solidFill>
                    <a:schemeClr val="bg2">
                      <a:lumMod val="10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  <a:sym typeface="Arial" panose="020B0604020202020204" pitchFamily="34" charset="0"/>
                </a:rPr>
                <a:t>Complexity</a:t>
              </a:r>
              <a:endParaRPr lang="zh-CN" altLang="en-US" sz="2000" dirty="0">
                <a:solidFill>
                  <a:schemeClr val="bg2">
                    <a:lumMod val="1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sym typeface="Arial" panose="020B0604020202020204" pitchFamily="34" charset="0"/>
              </a:endParaRPr>
            </a:p>
          </p:txBody>
        </p:sp>
        <p:cxnSp>
          <p:nvCxnSpPr>
            <p:cNvPr id="39" name="直接连接符 3">
              <a:extLst>
                <a:ext uri="{FF2B5EF4-FFF2-40B4-BE49-F238E27FC236}">
                  <a16:creationId xmlns="" xmlns:a16="http://schemas.microsoft.com/office/drawing/2014/main" id="{B36EA434-2DE6-49FD-B5B1-960F9FFF4446}"/>
                </a:ext>
              </a:extLst>
            </p:cNvPr>
            <p:cNvCxnSpPr/>
            <p:nvPr/>
          </p:nvCxnSpPr>
          <p:spPr>
            <a:xfrm>
              <a:off x="143922" y="926390"/>
              <a:ext cx="4097867" cy="0"/>
            </a:xfrm>
            <a:prstGeom prst="line">
              <a:avLst/>
            </a:prstGeom>
            <a:ln w="12700"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4">
              <a:extLst>
                <a:ext uri="{FF2B5EF4-FFF2-40B4-BE49-F238E27FC236}">
                  <a16:creationId xmlns="" xmlns:a16="http://schemas.microsoft.com/office/drawing/2014/main" id="{8285E52C-8BF9-4109-AC88-146C5DE37124}"/>
                </a:ext>
              </a:extLst>
            </p:cNvPr>
            <p:cNvCxnSpPr/>
            <p:nvPr/>
          </p:nvCxnSpPr>
          <p:spPr>
            <a:xfrm>
              <a:off x="7658318" y="909703"/>
              <a:ext cx="4372804" cy="0"/>
            </a:xfrm>
            <a:prstGeom prst="line">
              <a:avLst/>
            </a:prstGeom>
            <a:ln w="12700"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874076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"/>
          <p:cNvSpPr txBox="1"/>
          <p:nvPr/>
        </p:nvSpPr>
        <p:spPr>
          <a:xfrm>
            <a:off x="4656667" y="2070076"/>
            <a:ext cx="2878667" cy="7489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4267" dirty="0">
                <a:latin typeface="Myriad Pro Light" pitchFamily="34" charset="0"/>
              </a:rPr>
              <a:t>Part </a:t>
            </a:r>
            <a:r>
              <a:rPr lang="en-US" altLang="zh-CN" sz="4267" dirty="0" smtClean="0">
                <a:latin typeface="Myriad Pro Light" pitchFamily="34" charset="0"/>
              </a:rPr>
              <a:t>5</a:t>
            </a:r>
            <a:endParaRPr lang="zh-CN" altLang="en-US" sz="4267" dirty="0">
              <a:latin typeface="Myriad Pro Light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875314" y="3023989"/>
            <a:ext cx="4295964" cy="58477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3200" dirty="0"/>
              <a:t>EXPERIMENTS</a:t>
            </a:r>
            <a:endParaRPr lang="zh-CN" altLang="en-US" sz="3200" dirty="0">
              <a:latin typeface="+mn-ea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3875316" y="2444568"/>
            <a:ext cx="4295963" cy="871810"/>
            <a:chOff x="2906486" y="1833427"/>
            <a:chExt cx="3221971" cy="653859"/>
          </a:xfrm>
        </p:grpSpPr>
        <p:cxnSp>
          <p:nvCxnSpPr>
            <p:cNvPr id="7" name="肘形连接符 6"/>
            <p:cNvCxnSpPr>
              <a:cxnSpLocks/>
              <a:stCxn id="4" idx="3"/>
              <a:endCxn id="5" idx="3"/>
            </p:cNvCxnSpPr>
            <p:nvPr/>
          </p:nvCxnSpPr>
          <p:spPr>
            <a:xfrm>
              <a:off x="5651499" y="1833429"/>
              <a:ext cx="476958" cy="653857"/>
            </a:xfrm>
            <a:prstGeom prst="bentConnector3">
              <a:avLst>
                <a:gd name="adj1" fmla="val 135947"/>
              </a:avLst>
            </a:prstGeom>
            <a:ln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肘形连接符 7"/>
            <p:cNvCxnSpPr>
              <a:cxnSpLocks/>
              <a:stCxn id="4" idx="1"/>
              <a:endCxn id="5" idx="1"/>
            </p:cNvCxnSpPr>
            <p:nvPr/>
          </p:nvCxnSpPr>
          <p:spPr>
            <a:xfrm rot="10800000" flipV="1">
              <a:off x="2906486" y="1833427"/>
              <a:ext cx="586015" cy="653856"/>
            </a:xfrm>
            <a:prstGeom prst="bentConnector3">
              <a:avLst>
                <a:gd name="adj1" fmla="val 129257"/>
              </a:avLst>
            </a:prstGeom>
            <a:ln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" name="直接连接符 8"/>
          <p:cNvCxnSpPr/>
          <p:nvPr/>
        </p:nvCxnSpPr>
        <p:spPr>
          <a:xfrm rot="960000" flipH="1">
            <a:off x="3558693" y="3510130"/>
            <a:ext cx="1053892" cy="1053892"/>
          </a:xfrm>
          <a:prstGeom prst="line">
            <a:avLst/>
          </a:prstGeom>
          <a:ln w="9525">
            <a:solidFill>
              <a:srgbClr val="132E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H="1">
            <a:off x="2693439" y="3690256"/>
            <a:ext cx="2552199" cy="1414704"/>
          </a:xfrm>
          <a:prstGeom prst="line">
            <a:avLst/>
          </a:prstGeom>
          <a:ln w="12700">
            <a:solidFill>
              <a:srgbClr val="132E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H="1">
            <a:off x="7388774" y="908721"/>
            <a:ext cx="2233591" cy="1238100"/>
          </a:xfrm>
          <a:prstGeom prst="line">
            <a:avLst/>
          </a:prstGeom>
          <a:ln w="9525">
            <a:solidFill>
              <a:srgbClr val="132E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H="1">
            <a:off x="7896201" y="1733013"/>
            <a:ext cx="893679" cy="495377"/>
          </a:xfrm>
          <a:prstGeom prst="line">
            <a:avLst/>
          </a:prstGeom>
          <a:ln w="12700">
            <a:solidFill>
              <a:srgbClr val="132E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燕尾形 12"/>
          <p:cNvSpPr/>
          <p:nvPr/>
        </p:nvSpPr>
        <p:spPr>
          <a:xfrm rot="5400000">
            <a:off x="5885978" y="5394218"/>
            <a:ext cx="420047" cy="690077"/>
          </a:xfrm>
          <a:prstGeom prst="chevron">
            <a:avLst>
              <a:gd name="adj" fmla="val 92744"/>
            </a:avLst>
          </a:prstGeom>
          <a:solidFill>
            <a:srgbClr val="132E4A"/>
          </a:solidFill>
          <a:ln w="9525">
            <a:solidFill>
              <a:srgbClr val="132E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15" name="TextBox 39"/>
          <p:cNvSpPr txBox="1"/>
          <p:nvPr/>
        </p:nvSpPr>
        <p:spPr>
          <a:xfrm>
            <a:off x="3717324" y="5104960"/>
            <a:ext cx="4757351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Myriad Pro Light" pitchFamily="34" charset="0"/>
              </a:rPr>
              <a:t>Presented by </a:t>
            </a:r>
            <a:r>
              <a:rPr lang="en-US" altLang="zh-CN" sz="1600" dirty="0" smtClean="0">
                <a:latin typeface="Myriad Pro Light" pitchFamily="34" charset="0"/>
              </a:rPr>
              <a:t>Zhang </a:t>
            </a:r>
            <a:r>
              <a:rPr lang="en-US" altLang="zh-CN" sz="1600" dirty="0" err="1" smtClean="0">
                <a:latin typeface="Myriad Pro Light" pitchFamily="34" charset="0"/>
              </a:rPr>
              <a:t>Zixuan</a:t>
            </a:r>
            <a:r>
              <a:rPr lang="en-US" altLang="zh-CN" sz="1600" dirty="0" smtClean="0">
                <a:latin typeface="Myriad Pro Light" pitchFamily="34" charset="0"/>
              </a:rPr>
              <a:t> </a:t>
            </a:r>
            <a:endParaRPr lang="zh-CN" altLang="en-US" sz="1600" dirty="0">
              <a:latin typeface="Myriad Pro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64017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lum contrast="40000"/>
          </a:blip>
          <a:stretch>
            <a:fillRect/>
          </a:stretch>
        </p:blipFill>
        <p:spPr>
          <a:xfrm>
            <a:off x="143922" y="3439154"/>
            <a:ext cx="990712" cy="99074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lum contrast="40000"/>
          </a:blip>
          <a:stretch>
            <a:fillRect/>
          </a:stretch>
        </p:blipFill>
        <p:spPr>
          <a:xfrm>
            <a:off x="7015327" y="3439156"/>
            <a:ext cx="990712" cy="99073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>
            <a:lum contrast="40000"/>
          </a:blip>
          <a:stretch>
            <a:fillRect/>
          </a:stretch>
        </p:blipFill>
        <p:spPr>
          <a:xfrm>
            <a:off x="3603895" y="3439156"/>
            <a:ext cx="990712" cy="99073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>
            <a:lum contrast="40000"/>
          </a:blip>
          <a:stretch>
            <a:fillRect/>
          </a:stretch>
        </p:blipFill>
        <p:spPr>
          <a:xfrm>
            <a:off x="4741837" y="3444322"/>
            <a:ext cx="989515" cy="98954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7">
            <a:lum contrast="40000"/>
          </a:blip>
          <a:stretch>
            <a:fillRect/>
          </a:stretch>
        </p:blipFill>
        <p:spPr>
          <a:xfrm>
            <a:off x="1306375" y="3440353"/>
            <a:ext cx="989515" cy="98954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8">
            <a:lum contrast="40000"/>
          </a:blip>
          <a:stretch>
            <a:fillRect/>
          </a:stretch>
        </p:blipFill>
        <p:spPr>
          <a:xfrm>
            <a:off x="8152072" y="3440353"/>
            <a:ext cx="989515" cy="98954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9">
            <a:lum contrast="40000"/>
          </a:blip>
          <a:stretch>
            <a:fillRect/>
          </a:stretch>
        </p:blipFill>
        <p:spPr>
          <a:xfrm>
            <a:off x="9287620" y="3439154"/>
            <a:ext cx="990713" cy="99073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10">
            <a:lum contrast="40000"/>
          </a:blip>
          <a:stretch>
            <a:fillRect/>
          </a:stretch>
        </p:blipFill>
        <p:spPr>
          <a:xfrm>
            <a:off x="2467631" y="3441976"/>
            <a:ext cx="987892" cy="987918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11">
            <a:lum contrast="40000"/>
          </a:blip>
          <a:stretch>
            <a:fillRect/>
          </a:stretch>
        </p:blipFill>
        <p:spPr>
          <a:xfrm>
            <a:off x="5878582" y="3440353"/>
            <a:ext cx="989515" cy="989541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10278333" y="3642135"/>
            <a:ext cx="16613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+ Clutter</a:t>
            </a:r>
            <a:endParaRPr lang="zh-CN" altLang="en-US" sz="3200" dirty="0"/>
          </a:p>
        </p:txBody>
      </p:sp>
      <p:sp>
        <p:nvSpPr>
          <p:cNvPr id="20" name="文本框 19"/>
          <p:cNvSpPr txBox="1"/>
          <p:nvPr/>
        </p:nvSpPr>
        <p:spPr>
          <a:xfrm>
            <a:off x="766377" y="1317836"/>
            <a:ext cx="58180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bg2">
                    <a:lumMod val="1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sym typeface="Arial" panose="020B0604020202020204" pitchFamily="34" charset="0"/>
              </a:rPr>
              <a:t>Dancing </a:t>
            </a:r>
            <a:r>
              <a:rPr lang="en-US" altLang="zh-CN" sz="3600" dirty="0" err="1" smtClean="0"/>
              <a:t>Stickfigures</a:t>
            </a:r>
            <a:r>
              <a:rPr lang="en-US" altLang="zh-CN" sz="3600" dirty="0" smtClean="0"/>
              <a:t> Dataset</a:t>
            </a:r>
            <a:endParaRPr lang="zh-CN" altLang="en-US" sz="3600" dirty="0"/>
          </a:p>
        </p:txBody>
      </p:sp>
      <p:grpSp>
        <p:nvGrpSpPr>
          <p:cNvPr id="21" name="组合 20">
            <a:extLst>
              <a:ext uri="{FF2B5EF4-FFF2-40B4-BE49-F238E27FC236}">
                <a16:creationId xmlns="" xmlns:a16="http://schemas.microsoft.com/office/drawing/2014/main" id="{1EA74151-B893-4E33-ADE9-4F92B7FA943A}"/>
              </a:ext>
            </a:extLst>
          </p:cNvPr>
          <p:cNvGrpSpPr/>
          <p:nvPr/>
        </p:nvGrpSpPr>
        <p:grpSpPr>
          <a:xfrm>
            <a:off x="143922" y="223365"/>
            <a:ext cx="11887200" cy="307777"/>
            <a:chOff x="143922" y="775815"/>
            <a:chExt cx="11887200" cy="307777"/>
          </a:xfrm>
        </p:grpSpPr>
        <p:sp>
          <p:nvSpPr>
            <p:cNvPr id="22" name="MH_Entry_1">
              <a:extLst>
                <a:ext uri="{FF2B5EF4-FFF2-40B4-BE49-F238E27FC236}">
                  <a16:creationId xmlns="" xmlns:a16="http://schemas.microsoft.com/office/drawing/2014/main" id="{E8DB6D77-11FF-4B3D-B64A-8673E368ABE0}"/>
                </a:ext>
              </a:extLst>
            </p:cNvPr>
            <p:cNvSpPr/>
            <p:nvPr>
              <p:custDataLst>
                <p:tags r:id="rId1"/>
              </p:custDataLst>
            </p:nvPr>
          </p:nvSpPr>
          <p:spPr>
            <a:xfrm>
              <a:off x="4539167" y="775815"/>
              <a:ext cx="2751619" cy="307777"/>
            </a:xfrm>
            <a:custGeom>
              <a:avLst/>
              <a:gdLst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2520280 w 2520280"/>
                <a:gd name="connsiteY7" fmla="*/ 288032 h 1872208"/>
                <a:gd name="connsiteX8" fmla="*/ 0 w 2520280"/>
                <a:gd name="connsiteY8" fmla="*/ 0 h 1872208"/>
                <a:gd name="connsiteX0-1" fmla="*/ 0 w 2520280"/>
                <a:gd name="connsiteY0-2" fmla="*/ 1584176 h 1872208"/>
                <a:gd name="connsiteX1-3" fmla="*/ 2520280 w 2520280"/>
                <a:gd name="connsiteY1-4" fmla="*/ 1584176 h 1872208"/>
                <a:gd name="connsiteX2-5" fmla="*/ 2520280 w 2520280"/>
                <a:gd name="connsiteY2-6" fmla="*/ 1872208 h 1872208"/>
                <a:gd name="connsiteX3-7" fmla="*/ 0 w 2520280"/>
                <a:gd name="connsiteY3-8" fmla="*/ 1872208 h 1872208"/>
                <a:gd name="connsiteX4-9" fmla="*/ 0 w 2520280"/>
                <a:gd name="connsiteY4-10" fmla="*/ 1584176 h 1872208"/>
                <a:gd name="connsiteX5-11" fmla="*/ 0 w 2520280"/>
                <a:gd name="connsiteY5-12" fmla="*/ 0 h 1872208"/>
                <a:gd name="connsiteX6-13" fmla="*/ 2520280 w 2520280"/>
                <a:gd name="connsiteY6-14" fmla="*/ 0 h 1872208"/>
                <a:gd name="connsiteX7-15" fmla="*/ 0 w 2520280"/>
                <a:gd name="connsiteY7-16" fmla="*/ 0 h 1872208"/>
                <a:gd name="connsiteX0-17" fmla="*/ 0 w 2520280"/>
                <a:gd name="connsiteY0-18" fmla="*/ 1872208 h 1872208"/>
                <a:gd name="connsiteX1-19" fmla="*/ 2520280 w 2520280"/>
                <a:gd name="connsiteY1-20" fmla="*/ 1584176 h 1872208"/>
                <a:gd name="connsiteX2-21" fmla="*/ 2520280 w 2520280"/>
                <a:gd name="connsiteY2-22" fmla="*/ 1872208 h 1872208"/>
                <a:gd name="connsiteX3-23" fmla="*/ 0 w 2520280"/>
                <a:gd name="connsiteY3-24" fmla="*/ 1872208 h 1872208"/>
                <a:gd name="connsiteX4-25" fmla="*/ 0 w 2520280"/>
                <a:gd name="connsiteY4-26" fmla="*/ 0 h 1872208"/>
                <a:gd name="connsiteX5-27" fmla="*/ 2520280 w 2520280"/>
                <a:gd name="connsiteY5-28" fmla="*/ 0 h 1872208"/>
                <a:gd name="connsiteX6-29" fmla="*/ 0 w 2520280"/>
                <a:gd name="connsiteY6-30" fmla="*/ 0 h 1872208"/>
                <a:gd name="connsiteX0-31" fmla="*/ 0 w 2520280"/>
                <a:gd name="connsiteY0-32" fmla="*/ 1872208 h 1872208"/>
                <a:gd name="connsiteX1-33" fmla="*/ 2520280 w 2520280"/>
                <a:gd name="connsiteY1-34" fmla="*/ 1872208 h 1872208"/>
                <a:gd name="connsiteX2-35" fmla="*/ 0 w 2520280"/>
                <a:gd name="connsiteY2-36" fmla="*/ 1872208 h 1872208"/>
                <a:gd name="connsiteX3-37" fmla="*/ 0 w 2520280"/>
                <a:gd name="connsiteY3-38" fmla="*/ 0 h 1872208"/>
                <a:gd name="connsiteX4-39" fmla="*/ 2520280 w 2520280"/>
                <a:gd name="connsiteY4-40" fmla="*/ 0 h 1872208"/>
                <a:gd name="connsiteX5-41" fmla="*/ 0 w 2520280"/>
                <a:gd name="connsiteY5-42" fmla="*/ 0 h 1872208"/>
                <a:gd name="connsiteX0-43" fmla="*/ 0 w 2520280"/>
                <a:gd name="connsiteY0-44" fmla="*/ 1872208 h 1872208"/>
                <a:gd name="connsiteX1-45" fmla="*/ 2520280 w 2520280"/>
                <a:gd name="connsiteY1-46" fmla="*/ 1872208 h 1872208"/>
                <a:gd name="connsiteX2-47" fmla="*/ 0 w 2520280"/>
                <a:gd name="connsiteY2-48" fmla="*/ 1872208 h 1872208"/>
                <a:gd name="connsiteX3-49" fmla="*/ 0 w 2520280"/>
                <a:gd name="connsiteY3-50" fmla="*/ 0 h 1872208"/>
                <a:gd name="connsiteX4-51" fmla="*/ 34255 w 2520280"/>
                <a:gd name="connsiteY4-52" fmla="*/ 0 h 1872208"/>
                <a:gd name="connsiteX5-53" fmla="*/ 0 w 2520280"/>
                <a:gd name="connsiteY5-54" fmla="*/ 0 h 1872208"/>
                <a:gd name="connsiteX0-55" fmla="*/ 0 w 2520280"/>
                <a:gd name="connsiteY0-56" fmla="*/ 1872208 h 1872208"/>
                <a:gd name="connsiteX1-57" fmla="*/ 2520280 w 2520280"/>
                <a:gd name="connsiteY1-58" fmla="*/ 1872208 h 1872208"/>
                <a:gd name="connsiteX2-59" fmla="*/ 0 w 2520280"/>
                <a:gd name="connsiteY2-60" fmla="*/ 1872208 h 1872208"/>
                <a:gd name="connsiteX3-61" fmla="*/ 0 w 2520280"/>
                <a:gd name="connsiteY3-62" fmla="*/ 0 h 1872208"/>
                <a:gd name="connsiteX4-63" fmla="*/ 917 w 2520280"/>
                <a:gd name="connsiteY4-64" fmla="*/ 6036 h 1872208"/>
                <a:gd name="connsiteX5-65" fmla="*/ 0 w 2520280"/>
                <a:gd name="connsiteY5-66" fmla="*/ 0 h 1872208"/>
                <a:gd name="connsiteX0-67" fmla="*/ 0 w 2520280"/>
                <a:gd name="connsiteY0-68" fmla="*/ 1890314 h 1890314"/>
                <a:gd name="connsiteX1-69" fmla="*/ 2520280 w 2520280"/>
                <a:gd name="connsiteY1-70" fmla="*/ 1890314 h 1890314"/>
                <a:gd name="connsiteX2-71" fmla="*/ 0 w 2520280"/>
                <a:gd name="connsiteY2-72" fmla="*/ 1890314 h 1890314"/>
                <a:gd name="connsiteX3-73" fmla="*/ 0 w 2520280"/>
                <a:gd name="connsiteY3-74" fmla="*/ 18106 h 1890314"/>
                <a:gd name="connsiteX4-75" fmla="*/ 53304 w 2520280"/>
                <a:gd name="connsiteY4-76" fmla="*/ 0 h 1890314"/>
                <a:gd name="connsiteX5-77" fmla="*/ 0 w 2520280"/>
                <a:gd name="connsiteY5-78" fmla="*/ 18106 h 1890314"/>
                <a:gd name="connsiteX0-79" fmla="*/ 0 w 2520280"/>
                <a:gd name="connsiteY0-80" fmla="*/ 1872208 h 1872208"/>
                <a:gd name="connsiteX1-81" fmla="*/ 2520280 w 2520280"/>
                <a:gd name="connsiteY1-82" fmla="*/ 1872208 h 1872208"/>
                <a:gd name="connsiteX2-83" fmla="*/ 0 w 2520280"/>
                <a:gd name="connsiteY2-84" fmla="*/ 1872208 h 1872208"/>
                <a:gd name="connsiteX3-85" fmla="*/ 0 w 2520280"/>
                <a:gd name="connsiteY3-86" fmla="*/ 0 h 1872208"/>
                <a:gd name="connsiteX4-87" fmla="*/ 916 w 2520280"/>
                <a:gd name="connsiteY4-88" fmla="*/ 0 h 1872208"/>
                <a:gd name="connsiteX5-89" fmla="*/ 0 w 2520280"/>
                <a:gd name="connsiteY5-90" fmla="*/ 0 h 187220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2520280" h="1872208">
                  <a:moveTo>
                    <a:pt x="0" y="1872208"/>
                  </a:moveTo>
                  <a:lnTo>
                    <a:pt x="2520280" y="1872208"/>
                  </a:lnTo>
                  <a:lnTo>
                    <a:pt x="0" y="1872208"/>
                  </a:lnTo>
                  <a:close/>
                  <a:moveTo>
                    <a:pt x="0" y="0"/>
                  </a:moveTo>
                  <a:lnTo>
                    <a:pt x="916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sq">
              <a:noFill/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spAutoFit/>
            </a:bodyPr>
            <a:lstStyle/>
            <a:p>
              <a:pPr algn="ctr" defTabSz="1146358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dirty="0" smtClean="0">
                  <a:solidFill>
                    <a:schemeClr val="bg2">
                      <a:lumMod val="10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  <a:sym typeface="Arial" panose="020B0604020202020204" pitchFamily="34" charset="0"/>
                </a:rPr>
                <a:t>Dataset</a:t>
              </a:r>
              <a:endParaRPr lang="zh-CN" altLang="en-US" sz="2000" dirty="0">
                <a:solidFill>
                  <a:schemeClr val="bg2">
                    <a:lumMod val="1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sym typeface="Arial" panose="020B0604020202020204" pitchFamily="34" charset="0"/>
              </a:endParaRPr>
            </a:p>
          </p:txBody>
        </p:sp>
        <p:cxnSp>
          <p:nvCxnSpPr>
            <p:cNvPr id="23" name="直接连接符 3">
              <a:extLst>
                <a:ext uri="{FF2B5EF4-FFF2-40B4-BE49-F238E27FC236}">
                  <a16:creationId xmlns="" xmlns:a16="http://schemas.microsoft.com/office/drawing/2014/main" id="{35F2312A-767F-4F93-A531-D2A481F50F08}"/>
                </a:ext>
              </a:extLst>
            </p:cNvPr>
            <p:cNvCxnSpPr/>
            <p:nvPr/>
          </p:nvCxnSpPr>
          <p:spPr>
            <a:xfrm>
              <a:off x="143922" y="926390"/>
              <a:ext cx="4097867" cy="0"/>
            </a:xfrm>
            <a:prstGeom prst="line">
              <a:avLst/>
            </a:prstGeom>
            <a:ln w="12700"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4">
              <a:extLst>
                <a:ext uri="{FF2B5EF4-FFF2-40B4-BE49-F238E27FC236}">
                  <a16:creationId xmlns="" xmlns:a16="http://schemas.microsoft.com/office/drawing/2014/main" id="{811CD831-3AD1-4CC1-B737-C0F22E773639}"/>
                </a:ext>
              </a:extLst>
            </p:cNvPr>
            <p:cNvCxnSpPr/>
            <p:nvPr/>
          </p:nvCxnSpPr>
          <p:spPr>
            <a:xfrm>
              <a:off x="7658318" y="909703"/>
              <a:ext cx="4372804" cy="0"/>
            </a:xfrm>
            <a:prstGeom prst="line">
              <a:avLst/>
            </a:prstGeom>
            <a:ln w="12700"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483987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9697303" y="1030055"/>
            <a:ext cx="21809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+ Clutter</a:t>
            </a:r>
            <a:endParaRPr lang="zh-CN" altLang="en-US" sz="3200" dirty="0"/>
          </a:p>
        </p:txBody>
      </p:sp>
      <p:sp>
        <p:nvSpPr>
          <p:cNvPr id="11" name="文本框 10"/>
          <p:cNvSpPr txBox="1"/>
          <p:nvPr/>
        </p:nvSpPr>
        <p:spPr>
          <a:xfrm>
            <a:off x="1282978" y="3767067"/>
            <a:ext cx="13374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Upper Body</a:t>
            </a:r>
            <a:endParaRPr lang="zh-CN" altLang="en-US" sz="2800" dirty="0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 b="43937"/>
          <a:stretch/>
        </p:blipFill>
        <p:spPr>
          <a:xfrm>
            <a:off x="2825897" y="2793061"/>
            <a:ext cx="900460" cy="504834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accent6">
                <a:tint val="45000"/>
                <a:satMod val="400000"/>
              </a:schemeClr>
            </a:duotone>
          </a:blip>
          <a:srcRect b="45508"/>
          <a:stretch/>
        </p:blipFill>
        <p:spPr>
          <a:xfrm>
            <a:off x="2825897" y="4253293"/>
            <a:ext cx="899372" cy="490096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5"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 b="45585"/>
          <a:stretch/>
        </p:blipFill>
        <p:spPr>
          <a:xfrm>
            <a:off x="2825897" y="5620368"/>
            <a:ext cx="897897" cy="488599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3">
            <a:lum contrast="40000"/>
          </a:blip>
          <a:stretch>
            <a:fillRect/>
          </a:stretch>
        </p:blipFill>
        <p:spPr>
          <a:xfrm>
            <a:off x="674351" y="800677"/>
            <a:ext cx="900460" cy="900485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6">
            <a:lum contrast="40000"/>
          </a:blip>
          <a:stretch>
            <a:fillRect/>
          </a:stretch>
        </p:blipFill>
        <p:spPr>
          <a:xfrm>
            <a:off x="6767231" y="797957"/>
            <a:ext cx="900460" cy="900484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7">
            <a:lum contrast="40000"/>
          </a:blip>
          <a:stretch>
            <a:fillRect/>
          </a:stretch>
        </p:blipFill>
        <p:spPr>
          <a:xfrm>
            <a:off x="3726357" y="797957"/>
            <a:ext cx="900460" cy="900484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8">
            <a:lum contrast="40000"/>
          </a:blip>
          <a:stretch>
            <a:fillRect/>
          </a:stretch>
        </p:blipFill>
        <p:spPr>
          <a:xfrm>
            <a:off x="4738222" y="801765"/>
            <a:ext cx="899372" cy="899396"/>
          </a:xfrm>
          <a:prstGeom prst="rect">
            <a:avLst/>
          </a:prstGeom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4">
            <a:lum contrast="40000"/>
          </a:blip>
          <a:stretch>
            <a:fillRect/>
          </a:stretch>
        </p:blipFill>
        <p:spPr>
          <a:xfrm>
            <a:off x="1690982" y="801767"/>
            <a:ext cx="899372" cy="899396"/>
          </a:xfrm>
          <a:prstGeom prst="rect">
            <a:avLst/>
          </a:prstGeom>
        </p:spPr>
      </p:pic>
      <p:pic>
        <p:nvPicPr>
          <p:cNvPr id="33" name="图片 32"/>
          <p:cNvPicPr>
            <a:picLocks noChangeAspect="1"/>
          </p:cNvPicPr>
          <p:nvPr/>
        </p:nvPicPr>
        <p:blipFill>
          <a:blip r:embed="rId9">
            <a:lum contrast="40000"/>
          </a:blip>
          <a:stretch>
            <a:fillRect/>
          </a:stretch>
        </p:blipFill>
        <p:spPr>
          <a:xfrm>
            <a:off x="7786065" y="815110"/>
            <a:ext cx="899372" cy="899396"/>
          </a:xfrm>
          <a:prstGeom prst="rect">
            <a:avLst/>
          </a:prstGeom>
        </p:spPr>
      </p:pic>
      <p:pic>
        <p:nvPicPr>
          <p:cNvPr id="34" name="图片 33"/>
          <p:cNvPicPr>
            <a:picLocks noChangeAspect="1"/>
          </p:cNvPicPr>
          <p:nvPr/>
        </p:nvPicPr>
        <p:blipFill>
          <a:blip r:embed="rId10">
            <a:lum contrast="40000"/>
          </a:blip>
          <a:stretch>
            <a:fillRect/>
          </a:stretch>
        </p:blipFill>
        <p:spPr>
          <a:xfrm>
            <a:off x="8796842" y="797956"/>
            <a:ext cx="900461" cy="900485"/>
          </a:xfrm>
          <a:prstGeom prst="rect">
            <a:avLst/>
          </a:prstGeom>
        </p:spPr>
      </p:pic>
      <p:pic>
        <p:nvPicPr>
          <p:cNvPr id="35" name="图片 34"/>
          <p:cNvPicPr>
            <a:picLocks noChangeAspect="1"/>
          </p:cNvPicPr>
          <p:nvPr/>
        </p:nvPicPr>
        <p:blipFill>
          <a:blip r:embed="rId5">
            <a:lum contrast="40000"/>
          </a:blip>
          <a:stretch>
            <a:fillRect/>
          </a:stretch>
        </p:blipFill>
        <p:spPr>
          <a:xfrm>
            <a:off x="2706525" y="816912"/>
            <a:ext cx="897897" cy="897921"/>
          </a:xfrm>
          <a:prstGeom prst="rect">
            <a:avLst/>
          </a:prstGeom>
        </p:spPr>
      </p:pic>
      <p:pic>
        <p:nvPicPr>
          <p:cNvPr id="36" name="图片 35"/>
          <p:cNvPicPr>
            <a:picLocks noChangeAspect="1"/>
          </p:cNvPicPr>
          <p:nvPr/>
        </p:nvPicPr>
        <p:blipFill>
          <a:blip r:embed="rId11">
            <a:lum contrast="40000"/>
          </a:blip>
          <a:stretch>
            <a:fillRect/>
          </a:stretch>
        </p:blipFill>
        <p:spPr>
          <a:xfrm>
            <a:off x="5753379" y="799045"/>
            <a:ext cx="899372" cy="899396"/>
          </a:xfrm>
          <a:prstGeom prst="rect">
            <a:avLst/>
          </a:prstGeom>
        </p:spPr>
      </p:pic>
      <p:sp>
        <p:nvSpPr>
          <p:cNvPr id="12" name="圆角矩形 11"/>
          <p:cNvSpPr/>
          <p:nvPr/>
        </p:nvSpPr>
        <p:spPr>
          <a:xfrm>
            <a:off x="4156684" y="2538769"/>
            <a:ext cx="5540619" cy="1228298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圆角矩形 36"/>
          <p:cNvSpPr/>
          <p:nvPr/>
        </p:nvSpPr>
        <p:spPr>
          <a:xfrm>
            <a:off x="4156684" y="3879956"/>
            <a:ext cx="5540619" cy="1228298"/>
          </a:xfrm>
          <a:prstGeom prst="round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圆角矩形 38"/>
          <p:cNvSpPr/>
          <p:nvPr/>
        </p:nvSpPr>
        <p:spPr>
          <a:xfrm>
            <a:off x="4156684" y="5250518"/>
            <a:ext cx="5540619" cy="1228298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4" name="组合 43">
            <a:extLst>
              <a:ext uri="{FF2B5EF4-FFF2-40B4-BE49-F238E27FC236}">
                <a16:creationId xmlns="" xmlns:a16="http://schemas.microsoft.com/office/drawing/2014/main" id="{1EA74151-B893-4E33-ADE9-4F92B7FA943A}"/>
              </a:ext>
            </a:extLst>
          </p:cNvPr>
          <p:cNvGrpSpPr/>
          <p:nvPr/>
        </p:nvGrpSpPr>
        <p:grpSpPr>
          <a:xfrm>
            <a:off x="143922" y="223365"/>
            <a:ext cx="11887200" cy="307777"/>
            <a:chOff x="143922" y="775815"/>
            <a:chExt cx="11887200" cy="307777"/>
          </a:xfrm>
        </p:grpSpPr>
        <p:sp>
          <p:nvSpPr>
            <p:cNvPr id="45" name="MH_Entry_1">
              <a:extLst>
                <a:ext uri="{FF2B5EF4-FFF2-40B4-BE49-F238E27FC236}">
                  <a16:creationId xmlns="" xmlns:a16="http://schemas.microsoft.com/office/drawing/2014/main" id="{E8DB6D77-11FF-4B3D-B64A-8673E368ABE0}"/>
                </a:ext>
              </a:extLst>
            </p:cNvPr>
            <p:cNvSpPr/>
            <p:nvPr>
              <p:custDataLst>
                <p:tags r:id="rId1"/>
              </p:custDataLst>
            </p:nvPr>
          </p:nvSpPr>
          <p:spPr>
            <a:xfrm>
              <a:off x="4539167" y="775815"/>
              <a:ext cx="2751619" cy="307777"/>
            </a:xfrm>
            <a:custGeom>
              <a:avLst/>
              <a:gdLst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2520280 w 2520280"/>
                <a:gd name="connsiteY7" fmla="*/ 288032 h 1872208"/>
                <a:gd name="connsiteX8" fmla="*/ 0 w 2520280"/>
                <a:gd name="connsiteY8" fmla="*/ 0 h 1872208"/>
                <a:gd name="connsiteX0-1" fmla="*/ 0 w 2520280"/>
                <a:gd name="connsiteY0-2" fmla="*/ 1584176 h 1872208"/>
                <a:gd name="connsiteX1-3" fmla="*/ 2520280 w 2520280"/>
                <a:gd name="connsiteY1-4" fmla="*/ 1584176 h 1872208"/>
                <a:gd name="connsiteX2-5" fmla="*/ 2520280 w 2520280"/>
                <a:gd name="connsiteY2-6" fmla="*/ 1872208 h 1872208"/>
                <a:gd name="connsiteX3-7" fmla="*/ 0 w 2520280"/>
                <a:gd name="connsiteY3-8" fmla="*/ 1872208 h 1872208"/>
                <a:gd name="connsiteX4-9" fmla="*/ 0 w 2520280"/>
                <a:gd name="connsiteY4-10" fmla="*/ 1584176 h 1872208"/>
                <a:gd name="connsiteX5-11" fmla="*/ 0 w 2520280"/>
                <a:gd name="connsiteY5-12" fmla="*/ 0 h 1872208"/>
                <a:gd name="connsiteX6-13" fmla="*/ 2520280 w 2520280"/>
                <a:gd name="connsiteY6-14" fmla="*/ 0 h 1872208"/>
                <a:gd name="connsiteX7-15" fmla="*/ 0 w 2520280"/>
                <a:gd name="connsiteY7-16" fmla="*/ 0 h 1872208"/>
                <a:gd name="connsiteX0-17" fmla="*/ 0 w 2520280"/>
                <a:gd name="connsiteY0-18" fmla="*/ 1872208 h 1872208"/>
                <a:gd name="connsiteX1-19" fmla="*/ 2520280 w 2520280"/>
                <a:gd name="connsiteY1-20" fmla="*/ 1584176 h 1872208"/>
                <a:gd name="connsiteX2-21" fmla="*/ 2520280 w 2520280"/>
                <a:gd name="connsiteY2-22" fmla="*/ 1872208 h 1872208"/>
                <a:gd name="connsiteX3-23" fmla="*/ 0 w 2520280"/>
                <a:gd name="connsiteY3-24" fmla="*/ 1872208 h 1872208"/>
                <a:gd name="connsiteX4-25" fmla="*/ 0 w 2520280"/>
                <a:gd name="connsiteY4-26" fmla="*/ 0 h 1872208"/>
                <a:gd name="connsiteX5-27" fmla="*/ 2520280 w 2520280"/>
                <a:gd name="connsiteY5-28" fmla="*/ 0 h 1872208"/>
                <a:gd name="connsiteX6-29" fmla="*/ 0 w 2520280"/>
                <a:gd name="connsiteY6-30" fmla="*/ 0 h 1872208"/>
                <a:gd name="connsiteX0-31" fmla="*/ 0 w 2520280"/>
                <a:gd name="connsiteY0-32" fmla="*/ 1872208 h 1872208"/>
                <a:gd name="connsiteX1-33" fmla="*/ 2520280 w 2520280"/>
                <a:gd name="connsiteY1-34" fmla="*/ 1872208 h 1872208"/>
                <a:gd name="connsiteX2-35" fmla="*/ 0 w 2520280"/>
                <a:gd name="connsiteY2-36" fmla="*/ 1872208 h 1872208"/>
                <a:gd name="connsiteX3-37" fmla="*/ 0 w 2520280"/>
                <a:gd name="connsiteY3-38" fmla="*/ 0 h 1872208"/>
                <a:gd name="connsiteX4-39" fmla="*/ 2520280 w 2520280"/>
                <a:gd name="connsiteY4-40" fmla="*/ 0 h 1872208"/>
                <a:gd name="connsiteX5-41" fmla="*/ 0 w 2520280"/>
                <a:gd name="connsiteY5-42" fmla="*/ 0 h 1872208"/>
                <a:gd name="connsiteX0-43" fmla="*/ 0 w 2520280"/>
                <a:gd name="connsiteY0-44" fmla="*/ 1872208 h 1872208"/>
                <a:gd name="connsiteX1-45" fmla="*/ 2520280 w 2520280"/>
                <a:gd name="connsiteY1-46" fmla="*/ 1872208 h 1872208"/>
                <a:gd name="connsiteX2-47" fmla="*/ 0 w 2520280"/>
                <a:gd name="connsiteY2-48" fmla="*/ 1872208 h 1872208"/>
                <a:gd name="connsiteX3-49" fmla="*/ 0 w 2520280"/>
                <a:gd name="connsiteY3-50" fmla="*/ 0 h 1872208"/>
                <a:gd name="connsiteX4-51" fmla="*/ 34255 w 2520280"/>
                <a:gd name="connsiteY4-52" fmla="*/ 0 h 1872208"/>
                <a:gd name="connsiteX5-53" fmla="*/ 0 w 2520280"/>
                <a:gd name="connsiteY5-54" fmla="*/ 0 h 1872208"/>
                <a:gd name="connsiteX0-55" fmla="*/ 0 w 2520280"/>
                <a:gd name="connsiteY0-56" fmla="*/ 1872208 h 1872208"/>
                <a:gd name="connsiteX1-57" fmla="*/ 2520280 w 2520280"/>
                <a:gd name="connsiteY1-58" fmla="*/ 1872208 h 1872208"/>
                <a:gd name="connsiteX2-59" fmla="*/ 0 w 2520280"/>
                <a:gd name="connsiteY2-60" fmla="*/ 1872208 h 1872208"/>
                <a:gd name="connsiteX3-61" fmla="*/ 0 w 2520280"/>
                <a:gd name="connsiteY3-62" fmla="*/ 0 h 1872208"/>
                <a:gd name="connsiteX4-63" fmla="*/ 917 w 2520280"/>
                <a:gd name="connsiteY4-64" fmla="*/ 6036 h 1872208"/>
                <a:gd name="connsiteX5-65" fmla="*/ 0 w 2520280"/>
                <a:gd name="connsiteY5-66" fmla="*/ 0 h 1872208"/>
                <a:gd name="connsiteX0-67" fmla="*/ 0 w 2520280"/>
                <a:gd name="connsiteY0-68" fmla="*/ 1890314 h 1890314"/>
                <a:gd name="connsiteX1-69" fmla="*/ 2520280 w 2520280"/>
                <a:gd name="connsiteY1-70" fmla="*/ 1890314 h 1890314"/>
                <a:gd name="connsiteX2-71" fmla="*/ 0 w 2520280"/>
                <a:gd name="connsiteY2-72" fmla="*/ 1890314 h 1890314"/>
                <a:gd name="connsiteX3-73" fmla="*/ 0 w 2520280"/>
                <a:gd name="connsiteY3-74" fmla="*/ 18106 h 1890314"/>
                <a:gd name="connsiteX4-75" fmla="*/ 53304 w 2520280"/>
                <a:gd name="connsiteY4-76" fmla="*/ 0 h 1890314"/>
                <a:gd name="connsiteX5-77" fmla="*/ 0 w 2520280"/>
                <a:gd name="connsiteY5-78" fmla="*/ 18106 h 1890314"/>
                <a:gd name="connsiteX0-79" fmla="*/ 0 w 2520280"/>
                <a:gd name="connsiteY0-80" fmla="*/ 1872208 h 1872208"/>
                <a:gd name="connsiteX1-81" fmla="*/ 2520280 w 2520280"/>
                <a:gd name="connsiteY1-82" fmla="*/ 1872208 h 1872208"/>
                <a:gd name="connsiteX2-83" fmla="*/ 0 w 2520280"/>
                <a:gd name="connsiteY2-84" fmla="*/ 1872208 h 1872208"/>
                <a:gd name="connsiteX3-85" fmla="*/ 0 w 2520280"/>
                <a:gd name="connsiteY3-86" fmla="*/ 0 h 1872208"/>
                <a:gd name="connsiteX4-87" fmla="*/ 916 w 2520280"/>
                <a:gd name="connsiteY4-88" fmla="*/ 0 h 1872208"/>
                <a:gd name="connsiteX5-89" fmla="*/ 0 w 2520280"/>
                <a:gd name="connsiteY5-90" fmla="*/ 0 h 187220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2520280" h="1872208">
                  <a:moveTo>
                    <a:pt x="0" y="1872208"/>
                  </a:moveTo>
                  <a:lnTo>
                    <a:pt x="2520280" y="1872208"/>
                  </a:lnTo>
                  <a:lnTo>
                    <a:pt x="0" y="1872208"/>
                  </a:lnTo>
                  <a:close/>
                  <a:moveTo>
                    <a:pt x="0" y="0"/>
                  </a:moveTo>
                  <a:lnTo>
                    <a:pt x="916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sq">
              <a:noFill/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spAutoFit/>
            </a:bodyPr>
            <a:lstStyle/>
            <a:p>
              <a:pPr algn="ctr" defTabSz="1146358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dirty="0">
                  <a:solidFill>
                    <a:schemeClr val="bg2">
                      <a:lumMod val="10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  <a:sym typeface="Arial" panose="020B0604020202020204" pitchFamily="34" charset="0"/>
                </a:rPr>
                <a:t>Dataset</a:t>
              </a:r>
              <a:endParaRPr lang="zh-CN" altLang="en-US" sz="2000" dirty="0">
                <a:solidFill>
                  <a:schemeClr val="bg2">
                    <a:lumMod val="1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sym typeface="Arial" panose="020B0604020202020204" pitchFamily="34" charset="0"/>
              </a:endParaRPr>
            </a:p>
          </p:txBody>
        </p:sp>
        <p:cxnSp>
          <p:nvCxnSpPr>
            <p:cNvPr id="46" name="直接连接符 3">
              <a:extLst>
                <a:ext uri="{FF2B5EF4-FFF2-40B4-BE49-F238E27FC236}">
                  <a16:creationId xmlns="" xmlns:a16="http://schemas.microsoft.com/office/drawing/2014/main" id="{35F2312A-767F-4F93-A531-D2A481F50F08}"/>
                </a:ext>
              </a:extLst>
            </p:cNvPr>
            <p:cNvCxnSpPr/>
            <p:nvPr/>
          </p:nvCxnSpPr>
          <p:spPr>
            <a:xfrm>
              <a:off x="143922" y="926390"/>
              <a:ext cx="4097867" cy="0"/>
            </a:xfrm>
            <a:prstGeom prst="line">
              <a:avLst/>
            </a:prstGeom>
            <a:ln w="12700"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">
              <a:extLst>
                <a:ext uri="{FF2B5EF4-FFF2-40B4-BE49-F238E27FC236}">
                  <a16:creationId xmlns="" xmlns:a16="http://schemas.microsoft.com/office/drawing/2014/main" id="{811CD831-3AD1-4CC1-B737-C0F22E773639}"/>
                </a:ext>
              </a:extLst>
            </p:cNvPr>
            <p:cNvCxnSpPr/>
            <p:nvPr/>
          </p:nvCxnSpPr>
          <p:spPr>
            <a:xfrm>
              <a:off x="7658318" y="909703"/>
              <a:ext cx="4372804" cy="0"/>
            </a:xfrm>
            <a:prstGeom prst="line">
              <a:avLst/>
            </a:prstGeom>
            <a:ln w="12700"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1491953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534 0.00555 L 0.34974 0.27384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747" y="13403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0.01412 L 0.26628 0.46875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307" y="22731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0.01204 L 0.17748 0.65764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67" y="32269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4.44444E-6 L 0.21315 0.27431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651" y="13704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2.59259E-6 L 0.13021 0.46875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10" y="23426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4.44444E-6 L 0.04688 0.66019 " pathEditMode="relative" rAng="0" ptsTypes="AA">
                                      <p:cBhvr>
                                        <p:cTn id="2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44" y="33009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4.44444E-6 L 0.08307 0.27431 " pathEditMode="relative" rAng="0" ptsTypes="AA">
                                      <p:cBhvr>
                                        <p:cTn id="2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54" y="13704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7.40741E-7 L 0.00182 0.46875 " pathEditMode="relative" rAng="0" ptsTypes="AA">
                                      <p:cBhvr>
                                        <p:cTn id="2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" y="23426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4.44444E-6 L -0.0845 0.66019 " pathEditMode="relative" rAng="0" ptsTypes="AA">
                                      <p:cBhvr>
                                        <p:cTn id="2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32" y="330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  <p:bldP spid="37" grpId="0" animBg="1"/>
      <p:bldP spid="3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1282978" y="3767067"/>
            <a:ext cx="13374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Lower Body</a:t>
            </a:r>
            <a:endParaRPr lang="zh-CN" altLang="en-US" sz="2800" dirty="0"/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3">
            <a:lum contrast="40000"/>
          </a:blip>
          <a:stretch>
            <a:fillRect/>
          </a:stretch>
        </p:blipFill>
        <p:spPr>
          <a:xfrm>
            <a:off x="674351" y="800677"/>
            <a:ext cx="900460" cy="900485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4">
            <a:lum contrast="40000"/>
          </a:blip>
          <a:stretch>
            <a:fillRect/>
          </a:stretch>
        </p:blipFill>
        <p:spPr>
          <a:xfrm>
            <a:off x="6767231" y="797957"/>
            <a:ext cx="900460" cy="900484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5">
            <a:lum contrast="40000"/>
          </a:blip>
          <a:stretch>
            <a:fillRect/>
          </a:stretch>
        </p:blipFill>
        <p:spPr>
          <a:xfrm>
            <a:off x="3726357" y="797957"/>
            <a:ext cx="900460" cy="900484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6">
            <a:lum contrast="40000"/>
          </a:blip>
          <a:stretch>
            <a:fillRect/>
          </a:stretch>
        </p:blipFill>
        <p:spPr>
          <a:xfrm>
            <a:off x="4738222" y="801765"/>
            <a:ext cx="899372" cy="899396"/>
          </a:xfrm>
          <a:prstGeom prst="rect">
            <a:avLst/>
          </a:prstGeom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7">
            <a:lum contrast="40000"/>
          </a:blip>
          <a:stretch>
            <a:fillRect/>
          </a:stretch>
        </p:blipFill>
        <p:spPr>
          <a:xfrm>
            <a:off x="1690982" y="801767"/>
            <a:ext cx="899372" cy="899396"/>
          </a:xfrm>
          <a:prstGeom prst="rect">
            <a:avLst/>
          </a:prstGeom>
        </p:spPr>
      </p:pic>
      <p:pic>
        <p:nvPicPr>
          <p:cNvPr id="33" name="图片 32"/>
          <p:cNvPicPr>
            <a:picLocks noChangeAspect="1"/>
          </p:cNvPicPr>
          <p:nvPr/>
        </p:nvPicPr>
        <p:blipFill>
          <a:blip r:embed="rId8">
            <a:lum contrast="40000"/>
          </a:blip>
          <a:stretch>
            <a:fillRect/>
          </a:stretch>
        </p:blipFill>
        <p:spPr>
          <a:xfrm>
            <a:off x="7786065" y="815110"/>
            <a:ext cx="899372" cy="899396"/>
          </a:xfrm>
          <a:prstGeom prst="rect">
            <a:avLst/>
          </a:prstGeom>
        </p:spPr>
      </p:pic>
      <p:pic>
        <p:nvPicPr>
          <p:cNvPr id="34" name="图片 33"/>
          <p:cNvPicPr>
            <a:picLocks noChangeAspect="1"/>
          </p:cNvPicPr>
          <p:nvPr/>
        </p:nvPicPr>
        <p:blipFill>
          <a:blip r:embed="rId9">
            <a:lum contrast="40000"/>
          </a:blip>
          <a:stretch>
            <a:fillRect/>
          </a:stretch>
        </p:blipFill>
        <p:spPr>
          <a:xfrm>
            <a:off x="8796842" y="797956"/>
            <a:ext cx="900461" cy="900485"/>
          </a:xfrm>
          <a:prstGeom prst="rect">
            <a:avLst/>
          </a:prstGeom>
        </p:spPr>
      </p:pic>
      <p:pic>
        <p:nvPicPr>
          <p:cNvPr id="35" name="图片 34"/>
          <p:cNvPicPr>
            <a:picLocks noChangeAspect="1"/>
          </p:cNvPicPr>
          <p:nvPr/>
        </p:nvPicPr>
        <p:blipFill>
          <a:blip r:embed="rId10">
            <a:lum contrast="40000"/>
          </a:blip>
          <a:stretch>
            <a:fillRect/>
          </a:stretch>
        </p:blipFill>
        <p:spPr>
          <a:xfrm>
            <a:off x="2706525" y="816912"/>
            <a:ext cx="897897" cy="897921"/>
          </a:xfrm>
          <a:prstGeom prst="rect">
            <a:avLst/>
          </a:prstGeom>
        </p:spPr>
      </p:pic>
      <p:pic>
        <p:nvPicPr>
          <p:cNvPr id="36" name="图片 35"/>
          <p:cNvPicPr>
            <a:picLocks noChangeAspect="1"/>
          </p:cNvPicPr>
          <p:nvPr/>
        </p:nvPicPr>
        <p:blipFill>
          <a:blip r:embed="rId11">
            <a:lum contrast="40000"/>
          </a:blip>
          <a:stretch>
            <a:fillRect/>
          </a:stretch>
        </p:blipFill>
        <p:spPr>
          <a:xfrm>
            <a:off x="5753379" y="799045"/>
            <a:ext cx="899372" cy="899396"/>
          </a:xfrm>
          <a:prstGeom prst="rect">
            <a:avLst/>
          </a:prstGeom>
        </p:spPr>
      </p:pic>
      <p:sp>
        <p:nvSpPr>
          <p:cNvPr id="12" name="圆角矩形 11"/>
          <p:cNvSpPr/>
          <p:nvPr/>
        </p:nvSpPr>
        <p:spPr>
          <a:xfrm>
            <a:off x="4156684" y="2538769"/>
            <a:ext cx="5540619" cy="1228298"/>
          </a:xfrm>
          <a:prstGeom prst="roundRect">
            <a:avLst/>
          </a:prstGeom>
          <a:noFill/>
          <a:ln>
            <a:solidFill>
              <a:srgbClr val="9900CC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圆角矩形 36"/>
          <p:cNvSpPr/>
          <p:nvPr/>
        </p:nvSpPr>
        <p:spPr>
          <a:xfrm>
            <a:off x="4156684" y="3879956"/>
            <a:ext cx="5540619" cy="1228298"/>
          </a:xfrm>
          <a:prstGeom prst="roundRect">
            <a:avLst/>
          </a:prstGeom>
          <a:noFill/>
          <a:ln>
            <a:solidFill>
              <a:srgbClr val="FF5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圆角矩形 38"/>
          <p:cNvSpPr/>
          <p:nvPr/>
        </p:nvSpPr>
        <p:spPr>
          <a:xfrm>
            <a:off x="4156684" y="5250518"/>
            <a:ext cx="5540619" cy="1228298"/>
          </a:xfrm>
          <a:prstGeom prst="round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rgbClr val="7030A0">
                <a:tint val="45000"/>
                <a:satMod val="400000"/>
              </a:srgbClr>
            </a:duotone>
          </a:blip>
          <a:srcRect t="40875"/>
          <a:stretch/>
        </p:blipFill>
        <p:spPr>
          <a:xfrm>
            <a:off x="2620458" y="2881746"/>
            <a:ext cx="900460" cy="532414"/>
          </a:xfrm>
          <a:prstGeom prst="rect">
            <a:avLst/>
          </a:prstGeom>
        </p:spPr>
      </p:pic>
      <p:pic>
        <p:nvPicPr>
          <p:cNvPr id="38" name="图片 37"/>
          <p:cNvPicPr>
            <a:picLocks noChangeAspect="1"/>
          </p:cNvPicPr>
          <p:nvPr/>
        </p:nvPicPr>
        <p:blipFill rotWithShape="1">
          <a:blip r:embed="rId5">
            <a:duotone>
              <a:prstClr val="black"/>
              <a:srgbClr val="FF0000">
                <a:tint val="45000"/>
                <a:satMod val="400000"/>
              </a:srgbClr>
            </a:duotone>
          </a:blip>
          <a:srcRect t="40312"/>
          <a:stretch/>
        </p:blipFill>
        <p:spPr>
          <a:xfrm>
            <a:off x="2620458" y="4225363"/>
            <a:ext cx="900460" cy="537483"/>
          </a:xfrm>
          <a:prstGeom prst="rect">
            <a:avLst/>
          </a:prstGeom>
        </p:spPr>
      </p:pic>
      <p:pic>
        <p:nvPicPr>
          <p:cNvPr id="40" name="图片 39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accent4">
                <a:lumMod val="50000"/>
                <a:tint val="45000"/>
                <a:satMod val="400000"/>
              </a:schemeClr>
            </a:duotone>
          </a:blip>
          <a:srcRect t="44191"/>
          <a:stretch/>
        </p:blipFill>
        <p:spPr>
          <a:xfrm>
            <a:off x="2620458" y="5613394"/>
            <a:ext cx="900460" cy="502546"/>
          </a:xfrm>
          <a:prstGeom prst="rect">
            <a:avLst/>
          </a:prstGeom>
        </p:spPr>
      </p:pic>
      <p:grpSp>
        <p:nvGrpSpPr>
          <p:cNvPr id="41" name="组合 40">
            <a:extLst>
              <a:ext uri="{FF2B5EF4-FFF2-40B4-BE49-F238E27FC236}">
                <a16:creationId xmlns="" xmlns:a16="http://schemas.microsoft.com/office/drawing/2014/main" id="{1EA74151-B893-4E33-ADE9-4F92B7FA943A}"/>
              </a:ext>
            </a:extLst>
          </p:cNvPr>
          <p:cNvGrpSpPr/>
          <p:nvPr/>
        </p:nvGrpSpPr>
        <p:grpSpPr>
          <a:xfrm>
            <a:off x="143922" y="223365"/>
            <a:ext cx="11887200" cy="307777"/>
            <a:chOff x="143922" y="775815"/>
            <a:chExt cx="11887200" cy="307777"/>
          </a:xfrm>
        </p:grpSpPr>
        <p:sp>
          <p:nvSpPr>
            <p:cNvPr id="42" name="MH_Entry_1">
              <a:extLst>
                <a:ext uri="{FF2B5EF4-FFF2-40B4-BE49-F238E27FC236}">
                  <a16:creationId xmlns="" xmlns:a16="http://schemas.microsoft.com/office/drawing/2014/main" id="{E8DB6D77-11FF-4B3D-B64A-8673E368ABE0}"/>
                </a:ext>
              </a:extLst>
            </p:cNvPr>
            <p:cNvSpPr/>
            <p:nvPr>
              <p:custDataLst>
                <p:tags r:id="rId1"/>
              </p:custDataLst>
            </p:nvPr>
          </p:nvSpPr>
          <p:spPr>
            <a:xfrm>
              <a:off x="4539167" y="775815"/>
              <a:ext cx="2751619" cy="307777"/>
            </a:xfrm>
            <a:custGeom>
              <a:avLst/>
              <a:gdLst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2520280 w 2520280"/>
                <a:gd name="connsiteY7" fmla="*/ 288032 h 1872208"/>
                <a:gd name="connsiteX8" fmla="*/ 0 w 2520280"/>
                <a:gd name="connsiteY8" fmla="*/ 0 h 1872208"/>
                <a:gd name="connsiteX0-1" fmla="*/ 0 w 2520280"/>
                <a:gd name="connsiteY0-2" fmla="*/ 1584176 h 1872208"/>
                <a:gd name="connsiteX1-3" fmla="*/ 2520280 w 2520280"/>
                <a:gd name="connsiteY1-4" fmla="*/ 1584176 h 1872208"/>
                <a:gd name="connsiteX2-5" fmla="*/ 2520280 w 2520280"/>
                <a:gd name="connsiteY2-6" fmla="*/ 1872208 h 1872208"/>
                <a:gd name="connsiteX3-7" fmla="*/ 0 w 2520280"/>
                <a:gd name="connsiteY3-8" fmla="*/ 1872208 h 1872208"/>
                <a:gd name="connsiteX4-9" fmla="*/ 0 w 2520280"/>
                <a:gd name="connsiteY4-10" fmla="*/ 1584176 h 1872208"/>
                <a:gd name="connsiteX5-11" fmla="*/ 0 w 2520280"/>
                <a:gd name="connsiteY5-12" fmla="*/ 0 h 1872208"/>
                <a:gd name="connsiteX6-13" fmla="*/ 2520280 w 2520280"/>
                <a:gd name="connsiteY6-14" fmla="*/ 0 h 1872208"/>
                <a:gd name="connsiteX7-15" fmla="*/ 0 w 2520280"/>
                <a:gd name="connsiteY7-16" fmla="*/ 0 h 1872208"/>
                <a:gd name="connsiteX0-17" fmla="*/ 0 w 2520280"/>
                <a:gd name="connsiteY0-18" fmla="*/ 1872208 h 1872208"/>
                <a:gd name="connsiteX1-19" fmla="*/ 2520280 w 2520280"/>
                <a:gd name="connsiteY1-20" fmla="*/ 1584176 h 1872208"/>
                <a:gd name="connsiteX2-21" fmla="*/ 2520280 w 2520280"/>
                <a:gd name="connsiteY2-22" fmla="*/ 1872208 h 1872208"/>
                <a:gd name="connsiteX3-23" fmla="*/ 0 w 2520280"/>
                <a:gd name="connsiteY3-24" fmla="*/ 1872208 h 1872208"/>
                <a:gd name="connsiteX4-25" fmla="*/ 0 w 2520280"/>
                <a:gd name="connsiteY4-26" fmla="*/ 0 h 1872208"/>
                <a:gd name="connsiteX5-27" fmla="*/ 2520280 w 2520280"/>
                <a:gd name="connsiteY5-28" fmla="*/ 0 h 1872208"/>
                <a:gd name="connsiteX6-29" fmla="*/ 0 w 2520280"/>
                <a:gd name="connsiteY6-30" fmla="*/ 0 h 1872208"/>
                <a:gd name="connsiteX0-31" fmla="*/ 0 w 2520280"/>
                <a:gd name="connsiteY0-32" fmla="*/ 1872208 h 1872208"/>
                <a:gd name="connsiteX1-33" fmla="*/ 2520280 w 2520280"/>
                <a:gd name="connsiteY1-34" fmla="*/ 1872208 h 1872208"/>
                <a:gd name="connsiteX2-35" fmla="*/ 0 w 2520280"/>
                <a:gd name="connsiteY2-36" fmla="*/ 1872208 h 1872208"/>
                <a:gd name="connsiteX3-37" fmla="*/ 0 w 2520280"/>
                <a:gd name="connsiteY3-38" fmla="*/ 0 h 1872208"/>
                <a:gd name="connsiteX4-39" fmla="*/ 2520280 w 2520280"/>
                <a:gd name="connsiteY4-40" fmla="*/ 0 h 1872208"/>
                <a:gd name="connsiteX5-41" fmla="*/ 0 w 2520280"/>
                <a:gd name="connsiteY5-42" fmla="*/ 0 h 1872208"/>
                <a:gd name="connsiteX0-43" fmla="*/ 0 w 2520280"/>
                <a:gd name="connsiteY0-44" fmla="*/ 1872208 h 1872208"/>
                <a:gd name="connsiteX1-45" fmla="*/ 2520280 w 2520280"/>
                <a:gd name="connsiteY1-46" fmla="*/ 1872208 h 1872208"/>
                <a:gd name="connsiteX2-47" fmla="*/ 0 w 2520280"/>
                <a:gd name="connsiteY2-48" fmla="*/ 1872208 h 1872208"/>
                <a:gd name="connsiteX3-49" fmla="*/ 0 w 2520280"/>
                <a:gd name="connsiteY3-50" fmla="*/ 0 h 1872208"/>
                <a:gd name="connsiteX4-51" fmla="*/ 34255 w 2520280"/>
                <a:gd name="connsiteY4-52" fmla="*/ 0 h 1872208"/>
                <a:gd name="connsiteX5-53" fmla="*/ 0 w 2520280"/>
                <a:gd name="connsiteY5-54" fmla="*/ 0 h 1872208"/>
                <a:gd name="connsiteX0-55" fmla="*/ 0 w 2520280"/>
                <a:gd name="connsiteY0-56" fmla="*/ 1872208 h 1872208"/>
                <a:gd name="connsiteX1-57" fmla="*/ 2520280 w 2520280"/>
                <a:gd name="connsiteY1-58" fmla="*/ 1872208 h 1872208"/>
                <a:gd name="connsiteX2-59" fmla="*/ 0 w 2520280"/>
                <a:gd name="connsiteY2-60" fmla="*/ 1872208 h 1872208"/>
                <a:gd name="connsiteX3-61" fmla="*/ 0 w 2520280"/>
                <a:gd name="connsiteY3-62" fmla="*/ 0 h 1872208"/>
                <a:gd name="connsiteX4-63" fmla="*/ 917 w 2520280"/>
                <a:gd name="connsiteY4-64" fmla="*/ 6036 h 1872208"/>
                <a:gd name="connsiteX5-65" fmla="*/ 0 w 2520280"/>
                <a:gd name="connsiteY5-66" fmla="*/ 0 h 1872208"/>
                <a:gd name="connsiteX0-67" fmla="*/ 0 w 2520280"/>
                <a:gd name="connsiteY0-68" fmla="*/ 1890314 h 1890314"/>
                <a:gd name="connsiteX1-69" fmla="*/ 2520280 w 2520280"/>
                <a:gd name="connsiteY1-70" fmla="*/ 1890314 h 1890314"/>
                <a:gd name="connsiteX2-71" fmla="*/ 0 w 2520280"/>
                <a:gd name="connsiteY2-72" fmla="*/ 1890314 h 1890314"/>
                <a:gd name="connsiteX3-73" fmla="*/ 0 w 2520280"/>
                <a:gd name="connsiteY3-74" fmla="*/ 18106 h 1890314"/>
                <a:gd name="connsiteX4-75" fmla="*/ 53304 w 2520280"/>
                <a:gd name="connsiteY4-76" fmla="*/ 0 h 1890314"/>
                <a:gd name="connsiteX5-77" fmla="*/ 0 w 2520280"/>
                <a:gd name="connsiteY5-78" fmla="*/ 18106 h 1890314"/>
                <a:gd name="connsiteX0-79" fmla="*/ 0 w 2520280"/>
                <a:gd name="connsiteY0-80" fmla="*/ 1872208 h 1872208"/>
                <a:gd name="connsiteX1-81" fmla="*/ 2520280 w 2520280"/>
                <a:gd name="connsiteY1-82" fmla="*/ 1872208 h 1872208"/>
                <a:gd name="connsiteX2-83" fmla="*/ 0 w 2520280"/>
                <a:gd name="connsiteY2-84" fmla="*/ 1872208 h 1872208"/>
                <a:gd name="connsiteX3-85" fmla="*/ 0 w 2520280"/>
                <a:gd name="connsiteY3-86" fmla="*/ 0 h 1872208"/>
                <a:gd name="connsiteX4-87" fmla="*/ 916 w 2520280"/>
                <a:gd name="connsiteY4-88" fmla="*/ 0 h 1872208"/>
                <a:gd name="connsiteX5-89" fmla="*/ 0 w 2520280"/>
                <a:gd name="connsiteY5-90" fmla="*/ 0 h 187220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2520280" h="1872208">
                  <a:moveTo>
                    <a:pt x="0" y="1872208"/>
                  </a:moveTo>
                  <a:lnTo>
                    <a:pt x="2520280" y="1872208"/>
                  </a:lnTo>
                  <a:lnTo>
                    <a:pt x="0" y="1872208"/>
                  </a:lnTo>
                  <a:close/>
                  <a:moveTo>
                    <a:pt x="0" y="0"/>
                  </a:moveTo>
                  <a:lnTo>
                    <a:pt x="916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sq">
              <a:noFill/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spAutoFit/>
            </a:bodyPr>
            <a:lstStyle/>
            <a:p>
              <a:pPr algn="ctr" defTabSz="1146358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dirty="0">
                  <a:solidFill>
                    <a:schemeClr val="bg2">
                      <a:lumMod val="10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  <a:sym typeface="Arial" panose="020B0604020202020204" pitchFamily="34" charset="0"/>
                </a:rPr>
                <a:t>Dataset</a:t>
              </a:r>
              <a:endParaRPr lang="zh-CN" altLang="en-US" sz="2000" dirty="0">
                <a:solidFill>
                  <a:schemeClr val="bg2">
                    <a:lumMod val="1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sym typeface="Arial" panose="020B0604020202020204" pitchFamily="34" charset="0"/>
              </a:endParaRPr>
            </a:p>
          </p:txBody>
        </p:sp>
        <p:cxnSp>
          <p:nvCxnSpPr>
            <p:cNvPr id="43" name="直接连接符 3">
              <a:extLst>
                <a:ext uri="{FF2B5EF4-FFF2-40B4-BE49-F238E27FC236}">
                  <a16:creationId xmlns="" xmlns:a16="http://schemas.microsoft.com/office/drawing/2014/main" id="{35F2312A-767F-4F93-A531-D2A481F50F08}"/>
                </a:ext>
              </a:extLst>
            </p:cNvPr>
            <p:cNvCxnSpPr/>
            <p:nvPr/>
          </p:nvCxnSpPr>
          <p:spPr>
            <a:xfrm>
              <a:off x="143922" y="926390"/>
              <a:ext cx="4097867" cy="0"/>
            </a:xfrm>
            <a:prstGeom prst="line">
              <a:avLst/>
            </a:prstGeom>
            <a:ln w="12700"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">
              <a:extLst>
                <a:ext uri="{FF2B5EF4-FFF2-40B4-BE49-F238E27FC236}">
                  <a16:creationId xmlns="" xmlns:a16="http://schemas.microsoft.com/office/drawing/2014/main" id="{811CD831-3AD1-4CC1-B737-C0F22E773639}"/>
                </a:ext>
              </a:extLst>
            </p:cNvPr>
            <p:cNvCxnSpPr/>
            <p:nvPr/>
          </p:nvCxnSpPr>
          <p:spPr>
            <a:xfrm>
              <a:off x="7658318" y="909703"/>
              <a:ext cx="4372804" cy="0"/>
            </a:xfrm>
            <a:prstGeom prst="line">
              <a:avLst/>
            </a:prstGeom>
            <a:ln w="12700"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文本框 22"/>
          <p:cNvSpPr txBox="1"/>
          <p:nvPr/>
        </p:nvSpPr>
        <p:spPr>
          <a:xfrm>
            <a:off x="9697303" y="1030055"/>
            <a:ext cx="21809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+ Clutter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65773744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534 0.00555 L 0.34974 0.27384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747" y="1340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0.01412 L 0.37956 0.27731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971" y="13148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0.01204 L 0.41394 0.27523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690" y="13148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4.44444E-6 L 0.10039 0.47084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13" y="23542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2.59259E-6 L 0.13242 0.47222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15" y="23611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4.44444E-6 L 0.16289 0.47477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138" y="23727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4.44444E-6 L -0.15091 0.67987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552" y="33981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7.40741E-7 L -0.11758 0.67546 " pathEditMode="relative" rAng="0" ptsTypes="AA">
                                      <p:cBhvr>
                                        <p:cTn id="2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885" y="33773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4.44444E-6 L -0.08685 0.67987 " pathEditMode="relative" rAng="0" ptsTypes="AA">
                                      <p:cBhvr>
                                        <p:cTn id="2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49" y="339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37" grpId="0" animBg="1"/>
      <p:bldP spid="3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"/>
          <p:cNvSpPr txBox="1"/>
          <p:nvPr/>
        </p:nvSpPr>
        <p:spPr>
          <a:xfrm>
            <a:off x="4656667" y="2070076"/>
            <a:ext cx="2878667" cy="7489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4267" dirty="0" smtClean="0">
                <a:latin typeface="Myriad Pro Light" pitchFamily="34" charset="0"/>
              </a:rPr>
              <a:t>Part One</a:t>
            </a:r>
            <a:endParaRPr lang="zh-CN" altLang="en-US" sz="4267" dirty="0">
              <a:latin typeface="Myriad Pro Light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875314" y="3023989"/>
            <a:ext cx="4295964" cy="58477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3200" dirty="0" smtClean="0">
                <a:latin typeface="+mn-ea"/>
              </a:rPr>
              <a:t>Introduction</a:t>
            </a:r>
            <a:endParaRPr lang="zh-CN" altLang="en-US" sz="3200" dirty="0">
              <a:latin typeface="+mn-ea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3875314" y="2444568"/>
            <a:ext cx="4295963" cy="871810"/>
            <a:chOff x="2906485" y="1833428"/>
            <a:chExt cx="3221971" cy="653859"/>
          </a:xfrm>
        </p:grpSpPr>
        <p:cxnSp>
          <p:nvCxnSpPr>
            <p:cNvPr id="7" name="肘形连接符 6"/>
            <p:cNvCxnSpPr>
              <a:cxnSpLocks/>
              <a:stCxn id="4" idx="3"/>
              <a:endCxn id="5" idx="3"/>
            </p:cNvCxnSpPr>
            <p:nvPr/>
          </p:nvCxnSpPr>
          <p:spPr>
            <a:xfrm>
              <a:off x="5651498" y="1833430"/>
              <a:ext cx="476958" cy="653857"/>
            </a:xfrm>
            <a:prstGeom prst="bentConnector3">
              <a:avLst>
                <a:gd name="adj1" fmla="val 135947"/>
              </a:avLst>
            </a:prstGeom>
            <a:ln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肘形连接符 7"/>
            <p:cNvCxnSpPr>
              <a:cxnSpLocks/>
              <a:stCxn id="4" idx="1"/>
              <a:endCxn id="5" idx="1"/>
            </p:cNvCxnSpPr>
            <p:nvPr/>
          </p:nvCxnSpPr>
          <p:spPr>
            <a:xfrm rot="10800000" flipV="1">
              <a:off x="2906485" y="1833428"/>
              <a:ext cx="586014" cy="653856"/>
            </a:xfrm>
            <a:prstGeom prst="bentConnector3">
              <a:avLst>
                <a:gd name="adj1" fmla="val 129257"/>
              </a:avLst>
            </a:prstGeom>
            <a:ln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" name="直接连接符 8"/>
          <p:cNvCxnSpPr/>
          <p:nvPr/>
        </p:nvCxnSpPr>
        <p:spPr>
          <a:xfrm rot="960000" flipH="1">
            <a:off x="3558693" y="3510130"/>
            <a:ext cx="1053892" cy="1053892"/>
          </a:xfrm>
          <a:prstGeom prst="line">
            <a:avLst/>
          </a:prstGeom>
          <a:ln w="9525">
            <a:solidFill>
              <a:srgbClr val="132E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H="1">
            <a:off x="2693439" y="3690256"/>
            <a:ext cx="2552199" cy="1414704"/>
          </a:xfrm>
          <a:prstGeom prst="line">
            <a:avLst/>
          </a:prstGeom>
          <a:ln w="12700">
            <a:solidFill>
              <a:srgbClr val="132E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H="1">
            <a:off x="7388774" y="908721"/>
            <a:ext cx="2233591" cy="1238100"/>
          </a:xfrm>
          <a:prstGeom prst="line">
            <a:avLst/>
          </a:prstGeom>
          <a:ln w="9525">
            <a:solidFill>
              <a:srgbClr val="132E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H="1">
            <a:off x="7896201" y="1733013"/>
            <a:ext cx="893679" cy="495377"/>
          </a:xfrm>
          <a:prstGeom prst="line">
            <a:avLst/>
          </a:prstGeom>
          <a:ln w="12700">
            <a:solidFill>
              <a:srgbClr val="132E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燕尾形 12"/>
          <p:cNvSpPr/>
          <p:nvPr/>
        </p:nvSpPr>
        <p:spPr>
          <a:xfrm rot="5400000">
            <a:off x="5885978" y="5394218"/>
            <a:ext cx="420047" cy="690077"/>
          </a:xfrm>
          <a:prstGeom prst="chevron">
            <a:avLst>
              <a:gd name="adj" fmla="val 92744"/>
            </a:avLst>
          </a:prstGeom>
          <a:solidFill>
            <a:srgbClr val="132E4A"/>
          </a:solidFill>
          <a:ln w="9525">
            <a:solidFill>
              <a:srgbClr val="132E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14" name="TextBox 39"/>
          <p:cNvSpPr txBox="1"/>
          <p:nvPr/>
        </p:nvSpPr>
        <p:spPr>
          <a:xfrm>
            <a:off x="5156773" y="5186452"/>
            <a:ext cx="1878453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smtClean="0">
                <a:latin typeface="Myriad Pro Light" pitchFamily="34" charset="0"/>
              </a:rPr>
              <a:t>Presented by Bai </a:t>
            </a:r>
            <a:r>
              <a:rPr lang="en-US" altLang="zh-CN" sz="1600" dirty="0" smtClean="0">
                <a:latin typeface="Myriad Pro Light" pitchFamily="34" charset="0"/>
              </a:rPr>
              <a:t>Lu</a:t>
            </a:r>
            <a:endParaRPr lang="zh-CN" altLang="en-US" sz="1600" dirty="0">
              <a:latin typeface="Myriad Pro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92507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>
            <a:lum/>
          </a:blip>
          <a:srcRect l="6975" t="6536" r="-165" b="1938"/>
          <a:stretch/>
        </p:blipFill>
        <p:spPr>
          <a:xfrm>
            <a:off x="2192855" y="1971784"/>
            <a:ext cx="7719355" cy="4686294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16" name="文本框 15"/>
          <p:cNvSpPr txBox="1"/>
          <p:nvPr/>
        </p:nvSpPr>
        <p:spPr>
          <a:xfrm>
            <a:off x="9912210" y="955810"/>
            <a:ext cx="21767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+ Clutter</a:t>
            </a:r>
            <a:endParaRPr lang="zh-CN" altLang="en-US" sz="3200" dirty="0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4">
            <a:lum contrast="40000"/>
          </a:blip>
          <a:stretch>
            <a:fillRect/>
          </a:stretch>
        </p:blipFill>
        <p:spPr>
          <a:xfrm>
            <a:off x="674351" y="800677"/>
            <a:ext cx="900460" cy="900485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5">
            <a:lum contrast="40000"/>
          </a:blip>
          <a:stretch>
            <a:fillRect/>
          </a:stretch>
        </p:blipFill>
        <p:spPr>
          <a:xfrm>
            <a:off x="6767231" y="797957"/>
            <a:ext cx="900460" cy="900484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6">
            <a:lum contrast="40000"/>
          </a:blip>
          <a:stretch>
            <a:fillRect/>
          </a:stretch>
        </p:blipFill>
        <p:spPr>
          <a:xfrm>
            <a:off x="3726357" y="797957"/>
            <a:ext cx="900460" cy="900484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7">
            <a:lum contrast="40000"/>
          </a:blip>
          <a:stretch>
            <a:fillRect/>
          </a:stretch>
        </p:blipFill>
        <p:spPr>
          <a:xfrm>
            <a:off x="4738222" y="801765"/>
            <a:ext cx="899372" cy="899396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8">
            <a:lum contrast="40000"/>
          </a:blip>
          <a:stretch>
            <a:fillRect/>
          </a:stretch>
        </p:blipFill>
        <p:spPr>
          <a:xfrm>
            <a:off x="1690982" y="801767"/>
            <a:ext cx="899372" cy="899396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9">
            <a:lum contrast="40000"/>
          </a:blip>
          <a:stretch>
            <a:fillRect/>
          </a:stretch>
        </p:blipFill>
        <p:spPr>
          <a:xfrm>
            <a:off x="7786065" y="815110"/>
            <a:ext cx="899372" cy="899396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10">
            <a:lum contrast="40000"/>
          </a:blip>
          <a:stretch>
            <a:fillRect/>
          </a:stretch>
        </p:blipFill>
        <p:spPr>
          <a:xfrm>
            <a:off x="8796842" y="797956"/>
            <a:ext cx="900461" cy="900485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11">
            <a:lum contrast="40000"/>
          </a:blip>
          <a:stretch>
            <a:fillRect/>
          </a:stretch>
        </p:blipFill>
        <p:spPr>
          <a:xfrm>
            <a:off x="2706525" y="816912"/>
            <a:ext cx="897897" cy="897921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12">
            <a:lum contrast="40000"/>
          </a:blip>
          <a:stretch>
            <a:fillRect/>
          </a:stretch>
        </p:blipFill>
        <p:spPr>
          <a:xfrm>
            <a:off x="5753379" y="799045"/>
            <a:ext cx="899372" cy="899396"/>
          </a:xfrm>
          <a:prstGeom prst="rect">
            <a:avLst/>
          </a:prstGeom>
        </p:spPr>
      </p:pic>
      <p:grpSp>
        <p:nvGrpSpPr>
          <p:cNvPr id="27" name="组合 26">
            <a:extLst>
              <a:ext uri="{FF2B5EF4-FFF2-40B4-BE49-F238E27FC236}">
                <a16:creationId xmlns="" xmlns:a16="http://schemas.microsoft.com/office/drawing/2014/main" id="{1EA74151-B893-4E33-ADE9-4F92B7FA943A}"/>
              </a:ext>
            </a:extLst>
          </p:cNvPr>
          <p:cNvGrpSpPr/>
          <p:nvPr/>
        </p:nvGrpSpPr>
        <p:grpSpPr>
          <a:xfrm>
            <a:off x="143922" y="223365"/>
            <a:ext cx="11887200" cy="307777"/>
            <a:chOff x="143922" y="775815"/>
            <a:chExt cx="11887200" cy="307777"/>
          </a:xfrm>
        </p:grpSpPr>
        <p:sp>
          <p:nvSpPr>
            <p:cNvPr id="28" name="MH_Entry_1">
              <a:extLst>
                <a:ext uri="{FF2B5EF4-FFF2-40B4-BE49-F238E27FC236}">
                  <a16:creationId xmlns="" xmlns:a16="http://schemas.microsoft.com/office/drawing/2014/main" id="{E8DB6D77-11FF-4B3D-B64A-8673E368ABE0}"/>
                </a:ext>
              </a:extLst>
            </p:cNvPr>
            <p:cNvSpPr/>
            <p:nvPr>
              <p:custDataLst>
                <p:tags r:id="rId1"/>
              </p:custDataLst>
            </p:nvPr>
          </p:nvSpPr>
          <p:spPr>
            <a:xfrm>
              <a:off x="4539167" y="775815"/>
              <a:ext cx="2751619" cy="307777"/>
            </a:xfrm>
            <a:custGeom>
              <a:avLst/>
              <a:gdLst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2520280 w 2520280"/>
                <a:gd name="connsiteY7" fmla="*/ 288032 h 1872208"/>
                <a:gd name="connsiteX8" fmla="*/ 0 w 2520280"/>
                <a:gd name="connsiteY8" fmla="*/ 0 h 1872208"/>
                <a:gd name="connsiteX0-1" fmla="*/ 0 w 2520280"/>
                <a:gd name="connsiteY0-2" fmla="*/ 1584176 h 1872208"/>
                <a:gd name="connsiteX1-3" fmla="*/ 2520280 w 2520280"/>
                <a:gd name="connsiteY1-4" fmla="*/ 1584176 h 1872208"/>
                <a:gd name="connsiteX2-5" fmla="*/ 2520280 w 2520280"/>
                <a:gd name="connsiteY2-6" fmla="*/ 1872208 h 1872208"/>
                <a:gd name="connsiteX3-7" fmla="*/ 0 w 2520280"/>
                <a:gd name="connsiteY3-8" fmla="*/ 1872208 h 1872208"/>
                <a:gd name="connsiteX4-9" fmla="*/ 0 w 2520280"/>
                <a:gd name="connsiteY4-10" fmla="*/ 1584176 h 1872208"/>
                <a:gd name="connsiteX5-11" fmla="*/ 0 w 2520280"/>
                <a:gd name="connsiteY5-12" fmla="*/ 0 h 1872208"/>
                <a:gd name="connsiteX6-13" fmla="*/ 2520280 w 2520280"/>
                <a:gd name="connsiteY6-14" fmla="*/ 0 h 1872208"/>
                <a:gd name="connsiteX7-15" fmla="*/ 0 w 2520280"/>
                <a:gd name="connsiteY7-16" fmla="*/ 0 h 1872208"/>
                <a:gd name="connsiteX0-17" fmla="*/ 0 w 2520280"/>
                <a:gd name="connsiteY0-18" fmla="*/ 1872208 h 1872208"/>
                <a:gd name="connsiteX1-19" fmla="*/ 2520280 w 2520280"/>
                <a:gd name="connsiteY1-20" fmla="*/ 1584176 h 1872208"/>
                <a:gd name="connsiteX2-21" fmla="*/ 2520280 w 2520280"/>
                <a:gd name="connsiteY2-22" fmla="*/ 1872208 h 1872208"/>
                <a:gd name="connsiteX3-23" fmla="*/ 0 w 2520280"/>
                <a:gd name="connsiteY3-24" fmla="*/ 1872208 h 1872208"/>
                <a:gd name="connsiteX4-25" fmla="*/ 0 w 2520280"/>
                <a:gd name="connsiteY4-26" fmla="*/ 0 h 1872208"/>
                <a:gd name="connsiteX5-27" fmla="*/ 2520280 w 2520280"/>
                <a:gd name="connsiteY5-28" fmla="*/ 0 h 1872208"/>
                <a:gd name="connsiteX6-29" fmla="*/ 0 w 2520280"/>
                <a:gd name="connsiteY6-30" fmla="*/ 0 h 1872208"/>
                <a:gd name="connsiteX0-31" fmla="*/ 0 w 2520280"/>
                <a:gd name="connsiteY0-32" fmla="*/ 1872208 h 1872208"/>
                <a:gd name="connsiteX1-33" fmla="*/ 2520280 w 2520280"/>
                <a:gd name="connsiteY1-34" fmla="*/ 1872208 h 1872208"/>
                <a:gd name="connsiteX2-35" fmla="*/ 0 w 2520280"/>
                <a:gd name="connsiteY2-36" fmla="*/ 1872208 h 1872208"/>
                <a:gd name="connsiteX3-37" fmla="*/ 0 w 2520280"/>
                <a:gd name="connsiteY3-38" fmla="*/ 0 h 1872208"/>
                <a:gd name="connsiteX4-39" fmla="*/ 2520280 w 2520280"/>
                <a:gd name="connsiteY4-40" fmla="*/ 0 h 1872208"/>
                <a:gd name="connsiteX5-41" fmla="*/ 0 w 2520280"/>
                <a:gd name="connsiteY5-42" fmla="*/ 0 h 1872208"/>
                <a:gd name="connsiteX0-43" fmla="*/ 0 w 2520280"/>
                <a:gd name="connsiteY0-44" fmla="*/ 1872208 h 1872208"/>
                <a:gd name="connsiteX1-45" fmla="*/ 2520280 w 2520280"/>
                <a:gd name="connsiteY1-46" fmla="*/ 1872208 h 1872208"/>
                <a:gd name="connsiteX2-47" fmla="*/ 0 w 2520280"/>
                <a:gd name="connsiteY2-48" fmla="*/ 1872208 h 1872208"/>
                <a:gd name="connsiteX3-49" fmla="*/ 0 w 2520280"/>
                <a:gd name="connsiteY3-50" fmla="*/ 0 h 1872208"/>
                <a:gd name="connsiteX4-51" fmla="*/ 34255 w 2520280"/>
                <a:gd name="connsiteY4-52" fmla="*/ 0 h 1872208"/>
                <a:gd name="connsiteX5-53" fmla="*/ 0 w 2520280"/>
                <a:gd name="connsiteY5-54" fmla="*/ 0 h 1872208"/>
                <a:gd name="connsiteX0-55" fmla="*/ 0 w 2520280"/>
                <a:gd name="connsiteY0-56" fmla="*/ 1872208 h 1872208"/>
                <a:gd name="connsiteX1-57" fmla="*/ 2520280 w 2520280"/>
                <a:gd name="connsiteY1-58" fmla="*/ 1872208 h 1872208"/>
                <a:gd name="connsiteX2-59" fmla="*/ 0 w 2520280"/>
                <a:gd name="connsiteY2-60" fmla="*/ 1872208 h 1872208"/>
                <a:gd name="connsiteX3-61" fmla="*/ 0 w 2520280"/>
                <a:gd name="connsiteY3-62" fmla="*/ 0 h 1872208"/>
                <a:gd name="connsiteX4-63" fmla="*/ 917 w 2520280"/>
                <a:gd name="connsiteY4-64" fmla="*/ 6036 h 1872208"/>
                <a:gd name="connsiteX5-65" fmla="*/ 0 w 2520280"/>
                <a:gd name="connsiteY5-66" fmla="*/ 0 h 1872208"/>
                <a:gd name="connsiteX0-67" fmla="*/ 0 w 2520280"/>
                <a:gd name="connsiteY0-68" fmla="*/ 1890314 h 1890314"/>
                <a:gd name="connsiteX1-69" fmla="*/ 2520280 w 2520280"/>
                <a:gd name="connsiteY1-70" fmla="*/ 1890314 h 1890314"/>
                <a:gd name="connsiteX2-71" fmla="*/ 0 w 2520280"/>
                <a:gd name="connsiteY2-72" fmla="*/ 1890314 h 1890314"/>
                <a:gd name="connsiteX3-73" fmla="*/ 0 w 2520280"/>
                <a:gd name="connsiteY3-74" fmla="*/ 18106 h 1890314"/>
                <a:gd name="connsiteX4-75" fmla="*/ 53304 w 2520280"/>
                <a:gd name="connsiteY4-76" fmla="*/ 0 h 1890314"/>
                <a:gd name="connsiteX5-77" fmla="*/ 0 w 2520280"/>
                <a:gd name="connsiteY5-78" fmla="*/ 18106 h 1890314"/>
                <a:gd name="connsiteX0-79" fmla="*/ 0 w 2520280"/>
                <a:gd name="connsiteY0-80" fmla="*/ 1872208 h 1872208"/>
                <a:gd name="connsiteX1-81" fmla="*/ 2520280 w 2520280"/>
                <a:gd name="connsiteY1-82" fmla="*/ 1872208 h 1872208"/>
                <a:gd name="connsiteX2-83" fmla="*/ 0 w 2520280"/>
                <a:gd name="connsiteY2-84" fmla="*/ 1872208 h 1872208"/>
                <a:gd name="connsiteX3-85" fmla="*/ 0 w 2520280"/>
                <a:gd name="connsiteY3-86" fmla="*/ 0 h 1872208"/>
                <a:gd name="connsiteX4-87" fmla="*/ 916 w 2520280"/>
                <a:gd name="connsiteY4-88" fmla="*/ 0 h 1872208"/>
                <a:gd name="connsiteX5-89" fmla="*/ 0 w 2520280"/>
                <a:gd name="connsiteY5-90" fmla="*/ 0 h 187220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2520280" h="1872208">
                  <a:moveTo>
                    <a:pt x="0" y="1872208"/>
                  </a:moveTo>
                  <a:lnTo>
                    <a:pt x="2520280" y="1872208"/>
                  </a:lnTo>
                  <a:lnTo>
                    <a:pt x="0" y="1872208"/>
                  </a:lnTo>
                  <a:close/>
                  <a:moveTo>
                    <a:pt x="0" y="0"/>
                  </a:moveTo>
                  <a:lnTo>
                    <a:pt x="916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sq">
              <a:noFill/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spAutoFit/>
            </a:bodyPr>
            <a:lstStyle/>
            <a:p>
              <a:pPr algn="ctr" defTabSz="1146358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dirty="0" smtClean="0">
                  <a:solidFill>
                    <a:schemeClr val="bg2">
                      <a:lumMod val="10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  <a:sym typeface="Arial" panose="020B0604020202020204" pitchFamily="34" charset="0"/>
                </a:rPr>
                <a:t>Expected results</a:t>
              </a:r>
              <a:endParaRPr lang="zh-CN" altLang="en-US" sz="2000" dirty="0">
                <a:solidFill>
                  <a:schemeClr val="bg2">
                    <a:lumMod val="1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sym typeface="Arial" panose="020B0604020202020204" pitchFamily="34" charset="0"/>
              </a:endParaRPr>
            </a:p>
          </p:txBody>
        </p:sp>
        <p:cxnSp>
          <p:nvCxnSpPr>
            <p:cNvPr id="29" name="直接连接符 3">
              <a:extLst>
                <a:ext uri="{FF2B5EF4-FFF2-40B4-BE49-F238E27FC236}">
                  <a16:creationId xmlns="" xmlns:a16="http://schemas.microsoft.com/office/drawing/2014/main" id="{35F2312A-767F-4F93-A531-D2A481F50F08}"/>
                </a:ext>
              </a:extLst>
            </p:cNvPr>
            <p:cNvCxnSpPr/>
            <p:nvPr/>
          </p:nvCxnSpPr>
          <p:spPr>
            <a:xfrm>
              <a:off x="143922" y="926390"/>
              <a:ext cx="4097867" cy="0"/>
            </a:xfrm>
            <a:prstGeom prst="line">
              <a:avLst/>
            </a:prstGeom>
            <a:ln w="12700"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4">
              <a:extLst>
                <a:ext uri="{FF2B5EF4-FFF2-40B4-BE49-F238E27FC236}">
                  <a16:creationId xmlns="" xmlns:a16="http://schemas.microsoft.com/office/drawing/2014/main" id="{811CD831-3AD1-4CC1-B737-C0F22E773639}"/>
                </a:ext>
              </a:extLst>
            </p:cNvPr>
            <p:cNvCxnSpPr/>
            <p:nvPr/>
          </p:nvCxnSpPr>
          <p:spPr>
            <a:xfrm>
              <a:off x="7658318" y="909703"/>
              <a:ext cx="4372804" cy="0"/>
            </a:xfrm>
            <a:prstGeom prst="line">
              <a:avLst/>
            </a:prstGeom>
            <a:ln w="12700"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03515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>
            <a:lum/>
          </a:blip>
          <a:srcRect r="22361"/>
          <a:stretch/>
        </p:blipFill>
        <p:spPr>
          <a:xfrm>
            <a:off x="143922" y="805906"/>
            <a:ext cx="11360164" cy="531781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矩形 6"/>
          <p:cNvSpPr/>
          <p:nvPr/>
        </p:nvSpPr>
        <p:spPr>
          <a:xfrm>
            <a:off x="9469406" y="1249251"/>
            <a:ext cx="1073088" cy="3998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>
            <a:extLst>
              <a:ext uri="{FF2B5EF4-FFF2-40B4-BE49-F238E27FC236}">
                <a16:creationId xmlns="" xmlns:a16="http://schemas.microsoft.com/office/drawing/2014/main" id="{1EA74151-B893-4E33-ADE9-4F92B7FA943A}"/>
              </a:ext>
            </a:extLst>
          </p:cNvPr>
          <p:cNvGrpSpPr/>
          <p:nvPr/>
        </p:nvGrpSpPr>
        <p:grpSpPr>
          <a:xfrm>
            <a:off x="143922" y="223365"/>
            <a:ext cx="11887200" cy="307777"/>
            <a:chOff x="143922" y="775815"/>
            <a:chExt cx="11887200" cy="307777"/>
          </a:xfrm>
        </p:grpSpPr>
        <p:sp>
          <p:nvSpPr>
            <p:cNvPr id="9" name="MH_Entry_1">
              <a:extLst>
                <a:ext uri="{FF2B5EF4-FFF2-40B4-BE49-F238E27FC236}">
                  <a16:creationId xmlns="" xmlns:a16="http://schemas.microsoft.com/office/drawing/2014/main" id="{E8DB6D77-11FF-4B3D-B64A-8673E368ABE0}"/>
                </a:ext>
              </a:extLst>
            </p:cNvPr>
            <p:cNvSpPr/>
            <p:nvPr>
              <p:custDataLst>
                <p:tags r:id="rId1"/>
              </p:custDataLst>
            </p:nvPr>
          </p:nvSpPr>
          <p:spPr>
            <a:xfrm>
              <a:off x="4539167" y="775815"/>
              <a:ext cx="2751619" cy="307777"/>
            </a:xfrm>
            <a:custGeom>
              <a:avLst/>
              <a:gdLst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2520280 w 2520280"/>
                <a:gd name="connsiteY7" fmla="*/ 288032 h 1872208"/>
                <a:gd name="connsiteX8" fmla="*/ 0 w 2520280"/>
                <a:gd name="connsiteY8" fmla="*/ 0 h 1872208"/>
                <a:gd name="connsiteX0-1" fmla="*/ 0 w 2520280"/>
                <a:gd name="connsiteY0-2" fmla="*/ 1584176 h 1872208"/>
                <a:gd name="connsiteX1-3" fmla="*/ 2520280 w 2520280"/>
                <a:gd name="connsiteY1-4" fmla="*/ 1584176 h 1872208"/>
                <a:gd name="connsiteX2-5" fmla="*/ 2520280 w 2520280"/>
                <a:gd name="connsiteY2-6" fmla="*/ 1872208 h 1872208"/>
                <a:gd name="connsiteX3-7" fmla="*/ 0 w 2520280"/>
                <a:gd name="connsiteY3-8" fmla="*/ 1872208 h 1872208"/>
                <a:gd name="connsiteX4-9" fmla="*/ 0 w 2520280"/>
                <a:gd name="connsiteY4-10" fmla="*/ 1584176 h 1872208"/>
                <a:gd name="connsiteX5-11" fmla="*/ 0 w 2520280"/>
                <a:gd name="connsiteY5-12" fmla="*/ 0 h 1872208"/>
                <a:gd name="connsiteX6-13" fmla="*/ 2520280 w 2520280"/>
                <a:gd name="connsiteY6-14" fmla="*/ 0 h 1872208"/>
                <a:gd name="connsiteX7-15" fmla="*/ 0 w 2520280"/>
                <a:gd name="connsiteY7-16" fmla="*/ 0 h 1872208"/>
                <a:gd name="connsiteX0-17" fmla="*/ 0 w 2520280"/>
                <a:gd name="connsiteY0-18" fmla="*/ 1872208 h 1872208"/>
                <a:gd name="connsiteX1-19" fmla="*/ 2520280 w 2520280"/>
                <a:gd name="connsiteY1-20" fmla="*/ 1584176 h 1872208"/>
                <a:gd name="connsiteX2-21" fmla="*/ 2520280 w 2520280"/>
                <a:gd name="connsiteY2-22" fmla="*/ 1872208 h 1872208"/>
                <a:gd name="connsiteX3-23" fmla="*/ 0 w 2520280"/>
                <a:gd name="connsiteY3-24" fmla="*/ 1872208 h 1872208"/>
                <a:gd name="connsiteX4-25" fmla="*/ 0 w 2520280"/>
                <a:gd name="connsiteY4-26" fmla="*/ 0 h 1872208"/>
                <a:gd name="connsiteX5-27" fmla="*/ 2520280 w 2520280"/>
                <a:gd name="connsiteY5-28" fmla="*/ 0 h 1872208"/>
                <a:gd name="connsiteX6-29" fmla="*/ 0 w 2520280"/>
                <a:gd name="connsiteY6-30" fmla="*/ 0 h 1872208"/>
                <a:gd name="connsiteX0-31" fmla="*/ 0 w 2520280"/>
                <a:gd name="connsiteY0-32" fmla="*/ 1872208 h 1872208"/>
                <a:gd name="connsiteX1-33" fmla="*/ 2520280 w 2520280"/>
                <a:gd name="connsiteY1-34" fmla="*/ 1872208 h 1872208"/>
                <a:gd name="connsiteX2-35" fmla="*/ 0 w 2520280"/>
                <a:gd name="connsiteY2-36" fmla="*/ 1872208 h 1872208"/>
                <a:gd name="connsiteX3-37" fmla="*/ 0 w 2520280"/>
                <a:gd name="connsiteY3-38" fmla="*/ 0 h 1872208"/>
                <a:gd name="connsiteX4-39" fmla="*/ 2520280 w 2520280"/>
                <a:gd name="connsiteY4-40" fmla="*/ 0 h 1872208"/>
                <a:gd name="connsiteX5-41" fmla="*/ 0 w 2520280"/>
                <a:gd name="connsiteY5-42" fmla="*/ 0 h 1872208"/>
                <a:gd name="connsiteX0-43" fmla="*/ 0 w 2520280"/>
                <a:gd name="connsiteY0-44" fmla="*/ 1872208 h 1872208"/>
                <a:gd name="connsiteX1-45" fmla="*/ 2520280 w 2520280"/>
                <a:gd name="connsiteY1-46" fmla="*/ 1872208 h 1872208"/>
                <a:gd name="connsiteX2-47" fmla="*/ 0 w 2520280"/>
                <a:gd name="connsiteY2-48" fmla="*/ 1872208 h 1872208"/>
                <a:gd name="connsiteX3-49" fmla="*/ 0 w 2520280"/>
                <a:gd name="connsiteY3-50" fmla="*/ 0 h 1872208"/>
                <a:gd name="connsiteX4-51" fmla="*/ 34255 w 2520280"/>
                <a:gd name="connsiteY4-52" fmla="*/ 0 h 1872208"/>
                <a:gd name="connsiteX5-53" fmla="*/ 0 w 2520280"/>
                <a:gd name="connsiteY5-54" fmla="*/ 0 h 1872208"/>
                <a:gd name="connsiteX0-55" fmla="*/ 0 w 2520280"/>
                <a:gd name="connsiteY0-56" fmla="*/ 1872208 h 1872208"/>
                <a:gd name="connsiteX1-57" fmla="*/ 2520280 w 2520280"/>
                <a:gd name="connsiteY1-58" fmla="*/ 1872208 h 1872208"/>
                <a:gd name="connsiteX2-59" fmla="*/ 0 w 2520280"/>
                <a:gd name="connsiteY2-60" fmla="*/ 1872208 h 1872208"/>
                <a:gd name="connsiteX3-61" fmla="*/ 0 w 2520280"/>
                <a:gd name="connsiteY3-62" fmla="*/ 0 h 1872208"/>
                <a:gd name="connsiteX4-63" fmla="*/ 917 w 2520280"/>
                <a:gd name="connsiteY4-64" fmla="*/ 6036 h 1872208"/>
                <a:gd name="connsiteX5-65" fmla="*/ 0 w 2520280"/>
                <a:gd name="connsiteY5-66" fmla="*/ 0 h 1872208"/>
                <a:gd name="connsiteX0-67" fmla="*/ 0 w 2520280"/>
                <a:gd name="connsiteY0-68" fmla="*/ 1890314 h 1890314"/>
                <a:gd name="connsiteX1-69" fmla="*/ 2520280 w 2520280"/>
                <a:gd name="connsiteY1-70" fmla="*/ 1890314 h 1890314"/>
                <a:gd name="connsiteX2-71" fmla="*/ 0 w 2520280"/>
                <a:gd name="connsiteY2-72" fmla="*/ 1890314 h 1890314"/>
                <a:gd name="connsiteX3-73" fmla="*/ 0 w 2520280"/>
                <a:gd name="connsiteY3-74" fmla="*/ 18106 h 1890314"/>
                <a:gd name="connsiteX4-75" fmla="*/ 53304 w 2520280"/>
                <a:gd name="connsiteY4-76" fmla="*/ 0 h 1890314"/>
                <a:gd name="connsiteX5-77" fmla="*/ 0 w 2520280"/>
                <a:gd name="connsiteY5-78" fmla="*/ 18106 h 1890314"/>
                <a:gd name="connsiteX0-79" fmla="*/ 0 w 2520280"/>
                <a:gd name="connsiteY0-80" fmla="*/ 1872208 h 1872208"/>
                <a:gd name="connsiteX1-81" fmla="*/ 2520280 w 2520280"/>
                <a:gd name="connsiteY1-82" fmla="*/ 1872208 h 1872208"/>
                <a:gd name="connsiteX2-83" fmla="*/ 0 w 2520280"/>
                <a:gd name="connsiteY2-84" fmla="*/ 1872208 h 1872208"/>
                <a:gd name="connsiteX3-85" fmla="*/ 0 w 2520280"/>
                <a:gd name="connsiteY3-86" fmla="*/ 0 h 1872208"/>
                <a:gd name="connsiteX4-87" fmla="*/ 916 w 2520280"/>
                <a:gd name="connsiteY4-88" fmla="*/ 0 h 1872208"/>
                <a:gd name="connsiteX5-89" fmla="*/ 0 w 2520280"/>
                <a:gd name="connsiteY5-90" fmla="*/ 0 h 187220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2520280" h="1872208">
                  <a:moveTo>
                    <a:pt x="0" y="1872208"/>
                  </a:moveTo>
                  <a:lnTo>
                    <a:pt x="2520280" y="1872208"/>
                  </a:lnTo>
                  <a:lnTo>
                    <a:pt x="0" y="1872208"/>
                  </a:lnTo>
                  <a:close/>
                  <a:moveTo>
                    <a:pt x="0" y="0"/>
                  </a:moveTo>
                  <a:lnTo>
                    <a:pt x="916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sq">
              <a:noFill/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spAutoFit/>
            </a:bodyPr>
            <a:lstStyle/>
            <a:p>
              <a:pPr algn="ctr" defTabSz="1146358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dirty="0" smtClean="0">
                  <a:solidFill>
                    <a:schemeClr val="bg2">
                      <a:lumMod val="10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  <a:sym typeface="Arial" panose="020B0604020202020204" pitchFamily="34" charset="0"/>
                </a:rPr>
                <a:t>Researcher’s results</a:t>
              </a:r>
              <a:endParaRPr lang="zh-CN" altLang="en-US" sz="2000" dirty="0">
                <a:solidFill>
                  <a:schemeClr val="bg2">
                    <a:lumMod val="1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sym typeface="Arial" panose="020B0604020202020204" pitchFamily="34" charset="0"/>
              </a:endParaRPr>
            </a:p>
          </p:txBody>
        </p:sp>
        <p:cxnSp>
          <p:nvCxnSpPr>
            <p:cNvPr id="10" name="直接连接符 3">
              <a:extLst>
                <a:ext uri="{FF2B5EF4-FFF2-40B4-BE49-F238E27FC236}">
                  <a16:creationId xmlns="" xmlns:a16="http://schemas.microsoft.com/office/drawing/2014/main" id="{35F2312A-767F-4F93-A531-D2A481F50F08}"/>
                </a:ext>
              </a:extLst>
            </p:cNvPr>
            <p:cNvCxnSpPr/>
            <p:nvPr/>
          </p:nvCxnSpPr>
          <p:spPr>
            <a:xfrm>
              <a:off x="143922" y="926390"/>
              <a:ext cx="4097867" cy="0"/>
            </a:xfrm>
            <a:prstGeom prst="line">
              <a:avLst/>
            </a:prstGeom>
            <a:ln w="12700"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4">
              <a:extLst>
                <a:ext uri="{FF2B5EF4-FFF2-40B4-BE49-F238E27FC236}">
                  <a16:creationId xmlns="" xmlns:a16="http://schemas.microsoft.com/office/drawing/2014/main" id="{811CD831-3AD1-4CC1-B737-C0F22E773639}"/>
                </a:ext>
              </a:extLst>
            </p:cNvPr>
            <p:cNvCxnSpPr/>
            <p:nvPr/>
          </p:nvCxnSpPr>
          <p:spPr>
            <a:xfrm>
              <a:off x="7658318" y="909703"/>
              <a:ext cx="4372804" cy="0"/>
            </a:xfrm>
            <a:prstGeom prst="line">
              <a:avLst/>
            </a:prstGeom>
            <a:ln w="12700"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5088500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组合 36">
            <a:extLst>
              <a:ext uri="{FF2B5EF4-FFF2-40B4-BE49-F238E27FC236}">
                <a16:creationId xmlns="" xmlns:a16="http://schemas.microsoft.com/office/drawing/2014/main" id="{1EA74151-B893-4E33-ADE9-4F92B7FA943A}"/>
              </a:ext>
            </a:extLst>
          </p:cNvPr>
          <p:cNvGrpSpPr/>
          <p:nvPr/>
        </p:nvGrpSpPr>
        <p:grpSpPr>
          <a:xfrm>
            <a:off x="143922" y="223365"/>
            <a:ext cx="11887200" cy="307777"/>
            <a:chOff x="143922" y="775815"/>
            <a:chExt cx="11887200" cy="307777"/>
          </a:xfrm>
        </p:grpSpPr>
        <p:sp>
          <p:nvSpPr>
            <p:cNvPr id="41" name="MH_Entry_1">
              <a:extLst>
                <a:ext uri="{FF2B5EF4-FFF2-40B4-BE49-F238E27FC236}">
                  <a16:creationId xmlns="" xmlns:a16="http://schemas.microsoft.com/office/drawing/2014/main" id="{E8DB6D77-11FF-4B3D-B64A-8673E368ABE0}"/>
                </a:ext>
              </a:extLst>
            </p:cNvPr>
            <p:cNvSpPr/>
            <p:nvPr>
              <p:custDataLst>
                <p:tags r:id="rId1"/>
              </p:custDataLst>
            </p:nvPr>
          </p:nvSpPr>
          <p:spPr>
            <a:xfrm>
              <a:off x="4539167" y="775815"/>
              <a:ext cx="2751619" cy="307777"/>
            </a:xfrm>
            <a:custGeom>
              <a:avLst/>
              <a:gdLst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2520280 w 2520280"/>
                <a:gd name="connsiteY7" fmla="*/ 288032 h 1872208"/>
                <a:gd name="connsiteX8" fmla="*/ 0 w 2520280"/>
                <a:gd name="connsiteY8" fmla="*/ 0 h 1872208"/>
                <a:gd name="connsiteX0-1" fmla="*/ 0 w 2520280"/>
                <a:gd name="connsiteY0-2" fmla="*/ 1584176 h 1872208"/>
                <a:gd name="connsiteX1-3" fmla="*/ 2520280 w 2520280"/>
                <a:gd name="connsiteY1-4" fmla="*/ 1584176 h 1872208"/>
                <a:gd name="connsiteX2-5" fmla="*/ 2520280 w 2520280"/>
                <a:gd name="connsiteY2-6" fmla="*/ 1872208 h 1872208"/>
                <a:gd name="connsiteX3-7" fmla="*/ 0 w 2520280"/>
                <a:gd name="connsiteY3-8" fmla="*/ 1872208 h 1872208"/>
                <a:gd name="connsiteX4-9" fmla="*/ 0 w 2520280"/>
                <a:gd name="connsiteY4-10" fmla="*/ 1584176 h 1872208"/>
                <a:gd name="connsiteX5-11" fmla="*/ 0 w 2520280"/>
                <a:gd name="connsiteY5-12" fmla="*/ 0 h 1872208"/>
                <a:gd name="connsiteX6-13" fmla="*/ 2520280 w 2520280"/>
                <a:gd name="connsiteY6-14" fmla="*/ 0 h 1872208"/>
                <a:gd name="connsiteX7-15" fmla="*/ 0 w 2520280"/>
                <a:gd name="connsiteY7-16" fmla="*/ 0 h 1872208"/>
                <a:gd name="connsiteX0-17" fmla="*/ 0 w 2520280"/>
                <a:gd name="connsiteY0-18" fmla="*/ 1872208 h 1872208"/>
                <a:gd name="connsiteX1-19" fmla="*/ 2520280 w 2520280"/>
                <a:gd name="connsiteY1-20" fmla="*/ 1584176 h 1872208"/>
                <a:gd name="connsiteX2-21" fmla="*/ 2520280 w 2520280"/>
                <a:gd name="connsiteY2-22" fmla="*/ 1872208 h 1872208"/>
                <a:gd name="connsiteX3-23" fmla="*/ 0 w 2520280"/>
                <a:gd name="connsiteY3-24" fmla="*/ 1872208 h 1872208"/>
                <a:gd name="connsiteX4-25" fmla="*/ 0 w 2520280"/>
                <a:gd name="connsiteY4-26" fmla="*/ 0 h 1872208"/>
                <a:gd name="connsiteX5-27" fmla="*/ 2520280 w 2520280"/>
                <a:gd name="connsiteY5-28" fmla="*/ 0 h 1872208"/>
                <a:gd name="connsiteX6-29" fmla="*/ 0 w 2520280"/>
                <a:gd name="connsiteY6-30" fmla="*/ 0 h 1872208"/>
                <a:gd name="connsiteX0-31" fmla="*/ 0 w 2520280"/>
                <a:gd name="connsiteY0-32" fmla="*/ 1872208 h 1872208"/>
                <a:gd name="connsiteX1-33" fmla="*/ 2520280 w 2520280"/>
                <a:gd name="connsiteY1-34" fmla="*/ 1872208 h 1872208"/>
                <a:gd name="connsiteX2-35" fmla="*/ 0 w 2520280"/>
                <a:gd name="connsiteY2-36" fmla="*/ 1872208 h 1872208"/>
                <a:gd name="connsiteX3-37" fmla="*/ 0 w 2520280"/>
                <a:gd name="connsiteY3-38" fmla="*/ 0 h 1872208"/>
                <a:gd name="connsiteX4-39" fmla="*/ 2520280 w 2520280"/>
                <a:gd name="connsiteY4-40" fmla="*/ 0 h 1872208"/>
                <a:gd name="connsiteX5-41" fmla="*/ 0 w 2520280"/>
                <a:gd name="connsiteY5-42" fmla="*/ 0 h 1872208"/>
                <a:gd name="connsiteX0-43" fmla="*/ 0 w 2520280"/>
                <a:gd name="connsiteY0-44" fmla="*/ 1872208 h 1872208"/>
                <a:gd name="connsiteX1-45" fmla="*/ 2520280 w 2520280"/>
                <a:gd name="connsiteY1-46" fmla="*/ 1872208 h 1872208"/>
                <a:gd name="connsiteX2-47" fmla="*/ 0 w 2520280"/>
                <a:gd name="connsiteY2-48" fmla="*/ 1872208 h 1872208"/>
                <a:gd name="connsiteX3-49" fmla="*/ 0 w 2520280"/>
                <a:gd name="connsiteY3-50" fmla="*/ 0 h 1872208"/>
                <a:gd name="connsiteX4-51" fmla="*/ 34255 w 2520280"/>
                <a:gd name="connsiteY4-52" fmla="*/ 0 h 1872208"/>
                <a:gd name="connsiteX5-53" fmla="*/ 0 w 2520280"/>
                <a:gd name="connsiteY5-54" fmla="*/ 0 h 1872208"/>
                <a:gd name="connsiteX0-55" fmla="*/ 0 w 2520280"/>
                <a:gd name="connsiteY0-56" fmla="*/ 1872208 h 1872208"/>
                <a:gd name="connsiteX1-57" fmla="*/ 2520280 w 2520280"/>
                <a:gd name="connsiteY1-58" fmla="*/ 1872208 h 1872208"/>
                <a:gd name="connsiteX2-59" fmla="*/ 0 w 2520280"/>
                <a:gd name="connsiteY2-60" fmla="*/ 1872208 h 1872208"/>
                <a:gd name="connsiteX3-61" fmla="*/ 0 w 2520280"/>
                <a:gd name="connsiteY3-62" fmla="*/ 0 h 1872208"/>
                <a:gd name="connsiteX4-63" fmla="*/ 917 w 2520280"/>
                <a:gd name="connsiteY4-64" fmla="*/ 6036 h 1872208"/>
                <a:gd name="connsiteX5-65" fmla="*/ 0 w 2520280"/>
                <a:gd name="connsiteY5-66" fmla="*/ 0 h 1872208"/>
                <a:gd name="connsiteX0-67" fmla="*/ 0 w 2520280"/>
                <a:gd name="connsiteY0-68" fmla="*/ 1890314 h 1890314"/>
                <a:gd name="connsiteX1-69" fmla="*/ 2520280 w 2520280"/>
                <a:gd name="connsiteY1-70" fmla="*/ 1890314 h 1890314"/>
                <a:gd name="connsiteX2-71" fmla="*/ 0 w 2520280"/>
                <a:gd name="connsiteY2-72" fmla="*/ 1890314 h 1890314"/>
                <a:gd name="connsiteX3-73" fmla="*/ 0 w 2520280"/>
                <a:gd name="connsiteY3-74" fmla="*/ 18106 h 1890314"/>
                <a:gd name="connsiteX4-75" fmla="*/ 53304 w 2520280"/>
                <a:gd name="connsiteY4-76" fmla="*/ 0 h 1890314"/>
                <a:gd name="connsiteX5-77" fmla="*/ 0 w 2520280"/>
                <a:gd name="connsiteY5-78" fmla="*/ 18106 h 1890314"/>
                <a:gd name="connsiteX0-79" fmla="*/ 0 w 2520280"/>
                <a:gd name="connsiteY0-80" fmla="*/ 1872208 h 1872208"/>
                <a:gd name="connsiteX1-81" fmla="*/ 2520280 w 2520280"/>
                <a:gd name="connsiteY1-82" fmla="*/ 1872208 h 1872208"/>
                <a:gd name="connsiteX2-83" fmla="*/ 0 w 2520280"/>
                <a:gd name="connsiteY2-84" fmla="*/ 1872208 h 1872208"/>
                <a:gd name="connsiteX3-85" fmla="*/ 0 w 2520280"/>
                <a:gd name="connsiteY3-86" fmla="*/ 0 h 1872208"/>
                <a:gd name="connsiteX4-87" fmla="*/ 916 w 2520280"/>
                <a:gd name="connsiteY4-88" fmla="*/ 0 h 1872208"/>
                <a:gd name="connsiteX5-89" fmla="*/ 0 w 2520280"/>
                <a:gd name="connsiteY5-90" fmla="*/ 0 h 187220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2520280" h="1872208">
                  <a:moveTo>
                    <a:pt x="0" y="1872208"/>
                  </a:moveTo>
                  <a:lnTo>
                    <a:pt x="2520280" y="1872208"/>
                  </a:lnTo>
                  <a:lnTo>
                    <a:pt x="0" y="1872208"/>
                  </a:lnTo>
                  <a:close/>
                  <a:moveTo>
                    <a:pt x="0" y="0"/>
                  </a:moveTo>
                  <a:lnTo>
                    <a:pt x="916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sq">
              <a:noFill/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spAutoFit/>
            </a:bodyPr>
            <a:lstStyle/>
            <a:p>
              <a:pPr algn="ctr" defTabSz="1146358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dirty="0" smtClean="0">
                  <a:solidFill>
                    <a:schemeClr val="bg2">
                      <a:lumMod val="10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  <a:sym typeface="Arial" panose="020B0604020202020204" pitchFamily="34" charset="0"/>
                </a:rPr>
                <a:t>Our </a:t>
              </a:r>
              <a:r>
                <a:rPr lang="en-US" altLang="zh-CN" sz="2000" dirty="0">
                  <a:solidFill>
                    <a:schemeClr val="bg2">
                      <a:lumMod val="10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  <a:sym typeface="Arial" panose="020B0604020202020204" pitchFamily="34" charset="0"/>
                </a:rPr>
                <a:t>Experiments</a:t>
              </a:r>
              <a:endParaRPr lang="zh-CN" altLang="en-US" sz="2000" dirty="0">
                <a:solidFill>
                  <a:schemeClr val="bg2">
                    <a:lumMod val="1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sym typeface="Arial" panose="020B0604020202020204" pitchFamily="34" charset="0"/>
              </a:endParaRPr>
            </a:p>
          </p:txBody>
        </p:sp>
        <p:cxnSp>
          <p:nvCxnSpPr>
            <p:cNvPr id="42" name="直接连接符 3">
              <a:extLst>
                <a:ext uri="{FF2B5EF4-FFF2-40B4-BE49-F238E27FC236}">
                  <a16:creationId xmlns="" xmlns:a16="http://schemas.microsoft.com/office/drawing/2014/main" id="{35F2312A-767F-4F93-A531-D2A481F50F08}"/>
                </a:ext>
              </a:extLst>
            </p:cNvPr>
            <p:cNvCxnSpPr/>
            <p:nvPr/>
          </p:nvCxnSpPr>
          <p:spPr>
            <a:xfrm>
              <a:off x="143922" y="926390"/>
              <a:ext cx="4097867" cy="0"/>
            </a:xfrm>
            <a:prstGeom prst="line">
              <a:avLst/>
            </a:prstGeom>
            <a:ln w="12700"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">
              <a:extLst>
                <a:ext uri="{FF2B5EF4-FFF2-40B4-BE49-F238E27FC236}">
                  <a16:creationId xmlns="" xmlns:a16="http://schemas.microsoft.com/office/drawing/2014/main" id="{811CD831-3AD1-4CC1-B737-C0F22E773639}"/>
                </a:ext>
              </a:extLst>
            </p:cNvPr>
            <p:cNvCxnSpPr/>
            <p:nvPr/>
          </p:nvCxnSpPr>
          <p:spPr>
            <a:xfrm>
              <a:off x="7658318" y="909703"/>
              <a:ext cx="4372804" cy="0"/>
            </a:xfrm>
            <a:prstGeom prst="line">
              <a:avLst/>
            </a:prstGeom>
            <a:ln w="12700"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1" name="图表 20"/>
          <p:cNvGraphicFramePr>
            <a:graphicFrameLocks/>
          </p:cNvGraphicFramePr>
          <p:nvPr>
            <p:extLst/>
          </p:nvPr>
        </p:nvGraphicFramePr>
        <p:xfrm>
          <a:off x="6409713" y="1827944"/>
          <a:ext cx="5260800" cy="36893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1845927" y="916790"/>
            <a:ext cx="13670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+mn-ea"/>
              </a:rPr>
              <a:t>660826085</a:t>
            </a:r>
            <a:endParaRPr lang="zh-CN" altLang="en-US" sz="1400" dirty="0">
              <a:latin typeface="+mn-ea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1015161" y="721055"/>
            <a:ext cx="791672" cy="699248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(2)</a:t>
            </a:r>
            <a:endParaRPr lang="zh-CN" altLang="en-US" dirty="0"/>
          </a:p>
        </p:txBody>
      </p:sp>
      <p:sp>
        <p:nvSpPr>
          <p:cNvPr id="15" name="圆角矩形 14"/>
          <p:cNvSpPr/>
          <p:nvPr/>
        </p:nvSpPr>
        <p:spPr>
          <a:xfrm>
            <a:off x="1015161" y="2625976"/>
            <a:ext cx="753036" cy="699248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(2, 3)</a:t>
            </a:r>
            <a:endParaRPr lang="zh-CN" altLang="en-US" dirty="0"/>
          </a:p>
        </p:txBody>
      </p:sp>
      <p:sp>
        <p:nvSpPr>
          <p:cNvPr id="16" name="圆角矩形 15"/>
          <p:cNvSpPr/>
          <p:nvPr/>
        </p:nvSpPr>
        <p:spPr>
          <a:xfrm>
            <a:off x="2192854" y="1609964"/>
            <a:ext cx="753036" cy="699248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(3)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940295" y="2267896"/>
            <a:ext cx="131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+mn-ea"/>
              </a:rPr>
              <a:t>428509292</a:t>
            </a:r>
            <a:r>
              <a:rPr lang="zh-CN" altLang="en-US" sz="1400" dirty="0">
                <a:latin typeface="+mn-ea"/>
              </a:rPr>
              <a:t> 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2064742" y="2256115"/>
            <a:ext cx="12872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+mn-ea"/>
              </a:rPr>
              <a:t>436053144</a:t>
            </a:r>
            <a:endParaRPr lang="zh-CN" altLang="en-US" sz="1400" dirty="0">
              <a:latin typeface="+mn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30495" y="839588"/>
            <a:ext cx="43788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2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3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</p:txBody>
      </p:sp>
      <p:sp>
        <p:nvSpPr>
          <p:cNvPr id="25" name="圆角矩形 24"/>
          <p:cNvSpPr/>
          <p:nvPr/>
        </p:nvSpPr>
        <p:spPr>
          <a:xfrm>
            <a:off x="2192854" y="2625976"/>
            <a:ext cx="1020126" cy="699248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(2, 2, 2)</a:t>
            </a:r>
            <a:endParaRPr lang="zh-CN" altLang="en-US" dirty="0"/>
          </a:p>
        </p:txBody>
      </p:sp>
      <p:sp>
        <p:nvSpPr>
          <p:cNvPr id="26" name="圆角矩形 25"/>
          <p:cNvSpPr/>
          <p:nvPr/>
        </p:nvSpPr>
        <p:spPr>
          <a:xfrm>
            <a:off x="1034480" y="1609964"/>
            <a:ext cx="765347" cy="685548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(2, 2)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8231773" y="3453362"/>
            <a:ext cx="3219719" cy="20330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926730" y="3301662"/>
            <a:ext cx="100700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latin typeface="+mn-ea"/>
              </a:rPr>
              <a:t>203736367</a:t>
            </a:r>
          </a:p>
        </p:txBody>
      </p:sp>
      <p:sp>
        <p:nvSpPr>
          <p:cNvPr id="23" name="矩形 22"/>
          <p:cNvSpPr/>
          <p:nvPr/>
        </p:nvSpPr>
        <p:spPr>
          <a:xfrm>
            <a:off x="2192854" y="3301662"/>
            <a:ext cx="10470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rgbClr val="000000"/>
                </a:solidFill>
                <a:latin typeface="+mn-ea"/>
              </a:rPr>
              <a:t>216844003</a:t>
            </a:r>
            <a:r>
              <a:rPr lang="zh-CN" altLang="en-US" sz="1400" dirty="0">
                <a:latin typeface="+mn-ea"/>
              </a:rPr>
              <a:t> 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7050157" y="2191274"/>
            <a:ext cx="1" cy="3096343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 flipH="1" flipV="1">
            <a:off x="7036907" y="5281922"/>
            <a:ext cx="4541200" cy="13252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8478515"/>
      </p:ext>
    </p:extLst>
  </p:cSld>
  <p:clrMapOvr>
    <a:masterClrMapping/>
  </p:clrMapOvr>
  <p:transition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5" presetClass="emph" presetSubtype="0" grpId="1" nodeType="afterEffect">
                                  <p:stCondLst>
                                    <p:cond delay="100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 override="childStyle">
                                        <p:cTn id="15" dur="indefinite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25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75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750"/>
                            </p:stCondLst>
                            <p:childTnLst>
                              <p:par>
                                <p:cTn id="42" presetID="15" presetClass="emph" presetSubtype="0" grpId="1" nodeType="afterEffect">
                                  <p:stCondLst>
                                    <p:cond delay="100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 override="childStyle">
                                        <p:cTn id="43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1" grpId="0">
        <p:bldAsOne/>
      </p:bldGraphic>
      <p:bldP spid="15" grpId="0" animBg="1"/>
      <p:bldP spid="15" grpId="1" animBg="1"/>
      <p:bldP spid="16" grpId="0" animBg="1"/>
      <p:bldP spid="10" grpId="0"/>
      <p:bldP spid="18" grpId="0"/>
      <p:bldP spid="25" grpId="0" animBg="1"/>
      <p:bldP spid="26" grpId="0" animBg="1"/>
      <p:bldP spid="26" grpId="1" animBg="1"/>
      <p:bldP spid="20" grpId="0" animBg="1"/>
      <p:bldP spid="22" grpId="0"/>
      <p:bldP spid="2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组合 36">
            <a:extLst>
              <a:ext uri="{FF2B5EF4-FFF2-40B4-BE49-F238E27FC236}">
                <a16:creationId xmlns="" xmlns:a16="http://schemas.microsoft.com/office/drawing/2014/main" id="{1EA74151-B893-4E33-ADE9-4F92B7FA943A}"/>
              </a:ext>
            </a:extLst>
          </p:cNvPr>
          <p:cNvGrpSpPr/>
          <p:nvPr/>
        </p:nvGrpSpPr>
        <p:grpSpPr>
          <a:xfrm>
            <a:off x="143922" y="223365"/>
            <a:ext cx="11887200" cy="307777"/>
            <a:chOff x="143922" y="775815"/>
            <a:chExt cx="11887200" cy="307777"/>
          </a:xfrm>
        </p:grpSpPr>
        <p:sp>
          <p:nvSpPr>
            <p:cNvPr id="41" name="MH_Entry_1">
              <a:extLst>
                <a:ext uri="{FF2B5EF4-FFF2-40B4-BE49-F238E27FC236}">
                  <a16:creationId xmlns="" xmlns:a16="http://schemas.microsoft.com/office/drawing/2014/main" id="{E8DB6D77-11FF-4B3D-B64A-8673E368ABE0}"/>
                </a:ext>
              </a:extLst>
            </p:cNvPr>
            <p:cNvSpPr/>
            <p:nvPr>
              <p:custDataLst>
                <p:tags r:id="rId1"/>
              </p:custDataLst>
            </p:nvPr>
          </p:nvSpPr>
          <p:spPr>
            <a:xfrm>
              <a:off x="4539167" y="775815"/>
              <a:ext cx="2751619" cy="307777"/>
            </a:xfrm>
            <a:custGeom>
              <a:avLst/>
              <a:gdLst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2520280 w 2520280"/>
                <a:gd name="connsiteY7" fmla="*/ 288032 h 1872208"/>
                <a:gd name="connsiteX8" fmla="*/ 0 w 2520280"/>
                <a:gd name="connsiteY8" fmla="*/ 0 h 1872208"/>
                <a:gd name="connsiteX0-1" fmla="*/ 0 w 2520280"/>
                <a:gd name="connsiteY0-2" fmla="*/ 1584176 h 1872208"/>
                <a:gd name="connsiteX1-3" fmla="*/ 2520280 w 2520280"/>
                <a:gd name="connsiteY1-4" fmla="*/ 1584176 h 1872208"/>
                <a:gd name="connsiteX2-5" fmla="*/ 2520280 w 2520280"/>
                <a:gd name="connsiteY2-6" fmla="*/ 1872208 h 1872208"/>
                <a:gd name="connsiteX3-7" fmla="*/ 0 w 2520280"/>
                <a:gd name="connsiteY3-8" fmla="*/ 1872208 h 1872208"/>
                <a:gd name="connsiteX4-9" fmla="*/ 0 w 2520280"/>
                <a:gd name="connsiteY4-10" fmla="*/ 1584176 h 1872208"/>
                <a:gd name="connsiteX5-11" fmla="*/ 0 w 2520280"/>
                <a:gd name="connsiteY5-12" fmla="*/ 0 h 1872208"/>
                <a:gd name="connsiteX6-13" fmla="*/ 2520280 w 2520280"/>
                <a:gd name="connsiteY6-14" fmla="*/ 0 h 1872208"/>
                <a:gd name="connsiteX7-15" fmla="*/ 0 w 2520280"/>
                <a:gd name="connsiteY7-16" fmla="*/ 0 h 1872208"/>
                <a:gd name="connsiteX0-17" fmla="*/ 0 w 2520280"/>
                <a:gd name="connsiteY0-18" fmla="*/ 1872208 h 1872208"/>
                <a:gd name="connsiteX1-19" fmla="*/ 2520280 w 2520280"/>
                <a:gd name="connsiteY1-20" fmla="*/ 1584176 h 1872208"/>
                <a:gd name="connsiteX2-21" fmla="*/ 2520280 w 2520280"/>
                <a:gd name="connsiteY2-22" fmla="*/ 1872208 h 1872208"/>
                <a:gd name="connsiteX3-23" fmla="*/ 0 w 2520280"/>
                <a:gd name="connsiteY3-24" fmla="*/ 1872208 h 1872208"/>
                <a:gd name="connsiteX4-25" fmla="*/ 0 w 2520280"/>
                <a:gd name="connsiteY4-26" fmla="*/ 0 h 1872208"/>
                <a:gd name="connsiteX5-27" fmla="*/ 2520280 w 2520280"/>
                <a:gd name="connsiteY5-28" fmla="*/ 0 h 1872208"/>
                <a:gd name="connsiteX6-29" fmla="*/ 0 w 2520280"/>
                <a:gd name="connsiteY6-30" fmla="*/ 0 h 1872208"/>
                <a:gd name="connsiteX0-31" fmla="*/ 0 w 2520280"/>
                <a:gd name="connsiteY0-32" fmla="*/ 1872208 h 1872208"/>
                <a:gd name="connsiteX1-33" fmla="*/ 2520280 w 2520280"/>
                <a:gd name="connsiteY1-34" fmla="*/ 1872208 h 1872208"/>
                <a:gd name="connsiteX2-35" fmla="*/ 0 w 2520280"/>
                <a:gd name="connsiteY2-36" fmla="*/ 1872208 h 1872208"/>
                <a:gd name="connsiteX3-37" fmla="*/ 0 w 2520280"/>
                <a:gd name="connsiteY3-38" fmla="*/ 0 h 1872208"/>
                <a:gd name="connsiteX4-39" fmla="*/ 2520280 w 2520280"/>
                <a:gd name="connsiteY4-40" fmla="*/ 0 h 1872208"/>
                <a:gd name="connsiteX5-41" fmla="*/ 0 w 2520280"/>
                <a:gd name="connsiteY5-42" fmla="*/ 0 h 1872208"/>
                <a:gd name="connsiteX0-43" fmla="*/ 0 w 2520280"/>
                <a:gd name="connsiteY0-44" fmla="*/ 1872208 h 1872208"/>
                <a:gd name="connsiteX1-45" fmla="*/ 2520280 w 2520280"/>
                <a:gd name="connsiteY1-46" fmla="*/ 1872208 h 1872208"/>
                <a:gd name="connsiteX2-47" fmla="*/ 0 w 2520280"/>
                <a:gd name="connsiteY2-48" fmla="*/ 1872208 h 1872208"/>
                <a:gd name="connsiteX3-49" fmla="*/ 0 w 2520280"/>
                <a:gd name="connsiteY3-50" fmla="*/ 0 h 1872208"/>
                <a:gd name="connsiteX4-51" fmla="*/ 34255 w 2520280"/>
                <a:gd name="connsiteY4-52" fmla="*/ 0 h 1872208"/>
                <a:gd name="connsiteX5-53" fmla="*/ 0 w 2520280"/>
                <a:gd name="connsiteY5-54" fmla="*/ 0 h 1872208"/>
                <a:gd name="connsiteX0-55" fmla="*/ 0 w 2520280"/>
                <a:gd name="connsiteY0-56" fmla="*/ 1872208 h 1872208"/>
                <a:gd name="connsiteX1-57" fmla="*/ 2520280 w 2520280"/>
                <a:gd name="connsiteY1-58" fmla="*/ 1872208 h 1872208"/>
                <a:gd name="connsiteX2-59" fmla="*/ 0 w 2520280"/>
                <a:gd name="connsiteY2-60" fmla="*/ 1872208 h 1872208"/>
                <a:gd name="connsiteX3-61" fmla="*/ 0 w 2520280"/>
                <a:gd name="connsiteY3-62" fmla="*/ 0 h 1872208"/>
                <a:gd name="connsiteX4-63" fmla="*/ 917 w 2520280"/>
                <a:gd name="connsiteY4-64" fmla="*/ 6036 h 1872208"/>
                <a:gd name="connsiteX5-65" fmla="*/ 0 w 2520280"/>
                <a:gd name="connsiteY5-66" fmla="*/ 0 h 1872208"/>
                <a:gd name="connsiteX0-67" fmla="*/ 0 w 2520280"/>
                <a:gd name="connsiteY0-68" fmla="*/ 1890314 h 1890314"/>
                <a:gd name="connsiteX1-69" fmla="*/ 2520280 w 2520280"/>
                <a:gd name="connsiteY1-70" fmla="*/ 1890314 h 1890314"/>
                <a:gd name="connsiteX2-71" fmla="*/ 0 w 2520280"/>
                <a:gd name="connsiteY2-72" fmla="*/ 1890314 h 1890314"/>
                <a:gd name="connsiteX3-73" fmla="*/ 0 w 2520280"/>
                <a:gd name="connsiteY3-74" fmla="*/ 18106 h 1890314"/>
                <a:gd name="connsiteX4-75" fmla="*/ 53304 w 2520280"/>
                <a:gd name="connsiteY4-76" fmla="*/ 0 h 1890314"/>
                <a:gd name="connsiteX5-77" fmla="*/ 0 w 2520280"/>
                <a:gd name="connsiteY5-78" fmla="*/ 18106 h 1890314"/>
                <a:gd name="connsiteX0-79" fmla="*/ 0 w 2520280"/>
                <a:gd name="connsiteY0-80" fmla="*/ 1872208 h 1872208"/>
                <a:gd name="connsiteX1-81" fmla="*/ 2520280 w 2520280"/>
                <a:gd name="connsiteY1-82" fmla="*/ 1872208 h 1872208"/>
                <a:gd name="connsiteX2-83" fmla="*/ 0 w 2520280"/>
                <a:gd name="connsiteY2-84" fmla="*/ 1872208 h 1872208"/>
                <a:gd name="connsiteX3-85" fmla="*/ 0 w 2520280"/>
                <a:gd name="connsiteY3-86" fmla="*/ 0 h 1872208"/>
                <a:gd name="connsiteX4-87" fmla="*/ 916 w 2520280"/>
                <a:gd name="connsiteY4-88" fmla="*/ 0 h 1872208"/>
                <a:gd name="connsiteX5-89" fmla="*/ 0 w 2520280"/>
                <a:gd name="connsiteY5-90" fmla="*/ 0 h 187220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2520280" h="1872208">
                  <a:moveTo>
                    <a:pt x="0" y="1872208"/>
                  </a:moveTo>
                  <a:lnTo>
                    <a:pt x="2520280" y="1872208"/>
                  </a:lnTo>
                  <a:lnTo>
                    <a:pt x="0" y="1872208"/>
                  </a:lnTo>
                  <a:close/>
                  <a:moveTo>
                    <a:pt x="0" y="0"/>
                  </a:moveTo>
                  <a:lnTo>
                    <a:pt x="916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sq">
              <a:noFill/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spAutoFit/>
            </a:bodyPr>
            <a:lstStyle/>
            <a:p>
              <a:pPr algn="ctr" defTabSz="1146358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dirty="0" smtClean="0">
                  <a:solidFill>
                    <a:schemeClr val="bg2">
                      <a:lumMod val="10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  <a:sym typeface="Arial" panose="020B0604020202020204" pitchFamily="34" charset="0"/>
                </a:rPr>
                <a:t>Our </a:t>
              </a:r>
              <a:r>
                <a:rPr lang="en-US" altLang="zh-CN" sz="2000" dirty="0">
                  <a:solidFill>
                    <a:schemeClr val="bg2">
                      <a:lumMod val="10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  <a:sym typeface="Arial" panose="020B0604020202020204" pitchFamily="34" charset="0"/>
                </a:rPr>
                <a:t>Experiments</a:t>
              </a:r>
              <a:endParaRPr lang="zh-CN" altLang="en-US" sz="2000" dirty="0">
                <a:solidFill>
                  <a:schemeClr val="bg2">
                    <a:lumMod val="1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sym typeface="Arial" panose="020B0604020202020204" pitchFamily="34" charset="0"/>
              </a:endParaRPr>
            </a:p>
          </p:txBody>
        </p:sp>
        <p:cxnSp>
          <p:nvCxnSpPr>
            <p:cNvPr id="42" name="直接连接符 3">
              <a:extLst>
                <a:ext uri="{FF2B5EF4-FFF2-40B4-BE49-F238E27FC236}">
                  <a16:creationId xmlns="" xmlns:a16="http://schemas.microsoft.com/office/drawing/2014/main" id="{35F2312A-767F-4F93-A531-D2A481F50F08}"/>
                </a:ext>
              </a:extLst>
            </p:cNvPr>
            <p:cNvCxnSpPr/>
            <p:nvPr/>
          </p:nvCxnSpPr>
          <p:spPr>
            <a:xfrm>
              <a:off x="143922" y="926390"/>
              <a:ext cx="4097867" cy="0"/>
            </a:xfrm>
            <a:prstGeom prst="line">
              <a:avLst/>
            </a:prstGeom>
            <a:ln w="12700"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">
              <a:extLst>
                <a:ext uri="{FF2B5EF4-FFF2-40B4-BE49-F238E27FC236}">
                  <a16:creationId xmlns="" xmlns:a16="http://schemas.microsoft.com/office/drawing/2014/main" id="{811CD831-3AD1-4CC1-B737-C0F22E773639}"/>
                </a:ext>
              </a:extLst>
            </p:cNvPr>
            <p:cNvCxnSpPr/>
            <p:nvPr/>
          </p:nvCxnSpPr>
          <p:spPr>
            <a:xfrm>
              <a:off x="7658318" y="909703"/>
              <a:ext cx="4372804" cy="0"/>
            </a:xfrm>
            <a:prstGeom prst="line">
              <a:avLst/>
            </a:prstGeom>
            <a:ln w="12700"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1" name="图表 20"/>
          <p:cNvGraphicFramePr>
            <a:graphicFrameLocks/>
          </p:cNvGraphicFramePr>
          <p:nvPr>
            <p:extLst/>
          </p:nvPr>
        </p:nvGraphicFramePr>
        <p:xfrm>
          <a:off x="6409713" y="1827944"/>
          <a:ext cx="5260800" cy="36893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1845927" y="916790"/>
            <a:ext cx="13670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+mn-ea"/>
              </a:rPr>
              <a:t>660826085</a:t>
            </a:r>
            <a:endParaRPr lang="zh-CN" altLang="en-US" sz="1400" dirty="0">
              <a:latin typeface="+mn-ea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1015161" y="721055"/>
            <a:ext cx="791672" cy="699248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(2)</a:t>
            </a:r>
            <a:endParaRPr lang="zh-CN" altLang="en-US" dirty="0"/>
          </a:p>
        </p:txBody>
      </p:sp>
      <p:sp>
        <p:nvSpPr>
          <p:cNvPr id="15" name="圆角矩形 14"/>
          <p:cNvSpPr/>
          <p:nvPr/>
        </p:nvSpPr>
        <p:spPr>
          <a:xfrm>
            <a:off x="1015161" y="2625976"/>
            <a:ext cx="753036" cy="699248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(2, 3)</a:t>
            </a:r>
            <a:endParaRPr lang="zh-CN" altLang="en-US" b="1" dirty="0"/>
          </a:p>
        </p:txBody>
      </p:sp>
      <p:sp>
        <p:nvSpPr>
          <p:cNvPr id="16" name="圆角矩形 15"/>
          <p:cNvSpPr/>
          <p:nvPr/>
        </p:nvSpPr>
        <p:spPr>
          <a:xfrm>
            <a:off x="2192854" y="1609964"/>
            <a:ext cx="753036" cy="699248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(3)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940295" y="2267896"/>
            <a:ext cx="131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+mn-ea"/>
              </a:rPr>
              <a:t>428509292</a:t>
            </a:r>
            <a:r>
              <a:rPr lang="zh-CN" altLang="en-US" sz="1400" dirty="0">
                <a:latin typeface="+mn-ea"/>
              </a:rPr>
              <a:t> 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2064742" y="2256115"/>
            <a:ext cx="12872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+mn-ea"/>
              </a:rPr>
              <a:t>436053144</a:t>
            </a:r>
            <a:endParaRPr lang="zh-CN" altLang="en-US" sz="1400" dirty="0">
              <a:latin typeface="+mn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30495" y="839588"/>
            <a:ext cx="43788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2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3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/>
              <a:t>4</a:t>
            </a:r>
          </a:p>
        </p:txBody>
      </p:sp>
      <p:sp>
        <p:nvSpPr>
          <p:cNvPr id="25" name="圆角矩形 24"/>
          <p:cNvSpPr/>
          <p:nvPr/>
        </p:nvSpPr>
        <p:spPr>
          <a:xfrm>
            <a:off x="2192854" y="2625976"/>
            <a:ext cx="1020126" cy="699248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(2, 2, 2)</a:t>
            </a:r>
            <a:endParaRPr lang="zh-CN" altLang="en-US" dirty="0"/>
          </a:p>
        </p:txBody>
      </p:sp>
      <p:sp>
        <p:nvSpPr>
          <p:cNvPr id="26" name="圆角矩形 25"/>
          <p:cNvSpPr/>
          <p:nvPr/>
        </p:nvSpPr>
        <p:spPr>
          <a:xfrm>
            <a:off x="1034480" y="1609964"/>
            <a:ext cx="765347" cy="685548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(2, 2)</a:t>
            </a:r>
            <a:endParaRPr lang="zh-CN" altLang="en-US" b="1" dirty="0"/>
          </a:p>
        </p:txBody>
      </p:sp>
      <p:sp>
        <p:nvSpPr>
          <p:cNvPr id="20" name="矩形 19"/>
          <p:cNvSpPr/>
          <p:nvPr/>
        </p:nvSpPr>
        <p:spPr>
          <a:xfrm>
            <a:off x="8986744" y="4373216"/>
            <a:ext cx="2589962" cy="12397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926730" y="3301662"/>
            <a:ext cx="100700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latin typeface="+mn-ea"/>
              </a:rPr>
              <a:t>203736367</a:t>
            </a:r>
          </a:p>
        </p:txBody>
      </p:sp>
      <p:sp>
        <p:nvSpPr>
          <p:cNvPr id="23" name="矩形 22"/>
          <p:cNvSpPr/>
          <p:nvPr/>
        </p:nvSpPr>
        <p:spPr>
          <a:xfrm>
            <a:off x="2192854" y="3301662"/>
            <a:ext cx="10470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rgbClr val="000000"/>
                </a:solidFill>
                <a:latin typeface="+mn-ea"/>
              </a:rPr>
              <a:t>216844003</a:t>
            </a:r>
            <a:r>
              <a:rPr lang="zh-CN" altLang="en-US" sz="1400" dirty="0">
                <a:latin typeface="+mn-ea"/>
              </a:rPr>
              <a:t> 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7050157" y="2191274"/>
            <a:ext cx="1" cy="3096343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 flipH="1">
            <a:off x="7036905" y="5281922"/>
            <a:ext cx="4518991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4" name="圆角矩形 23"/>
          <p:cNvSpPr/>
          <p:nvPr/>
        </p:nvSpPr>
        <p:spPr>
          <a:xfrm>
            <a:off x="1027799" y="3651625"/>
            <a:ext cx="753036" cy="699248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(3, 3)</a:t>
            </a:r>
            <a:endParaRPr lang="zh-CN" altLang="en-US" dirty="0"/>
          </a:p>
        </p:txBody>
      </p:sp>
      <p:sp>
        <p:nvSpPr>
          <p:cNvPr id="28" name="圆角矩形 27"/>
          <p:cNvSpPr/>
          <p:nvPr/>
        </p:nvSpPr>
        <p:spPr>
          <a:xfrm>
            <a:off x="3335103" y="3651625"/>
            <a:ext cx="1020126" cy="699248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(2, 3, 2)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939368" y="4327311"/>
            <a:ext cx="9156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latin typeface="+mn-ea"/>
              </a:rPr>
              <a:t>17618422</a:t>
            </a:r>
            <a:endParaRPr lang="zh-CN" altLang="en-US" sz="1400" dirty="0">
              <a:latin typeface="+mn-e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2071512" y="4327310"/>
            <a:ext cx="10470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rgbClr val="000000"/>
                </a:solidFill>
                <a:latin typeface="+mn-ea"/>
              </a:rPr>
              <a:t>171330200</a:t>
            </a:r>
            <a:r>
              <a:rPr lang="zh-CN" altLang="en-US" sz="1400" dirty="0" smtClean="0">
                <a:latin typeface="+mn-ea"/>
              </a:rPr>
              <a:t> </a:t>
            </a:r>
            <a:endParaRPr lang="zh-CN" altLang="en-US" sz="1400" dirty="0">
              <a:latin typeface="+mn-ea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2181451" y="3651625"/>
            <a:ext cx="753036" cy="699248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(2, 4)</a:t>
            </a:r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3399518" y="4327310"/>
            <a:ext cx="9557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rgbClr val="000000"/>
                </a:solidFill>
                <a:latin typeface="+mn-ea"/>
              </a:rPr>
              <a:t>30725095</a:t>
            </a:r>
            <a:r>
              <a:rPr lang="zh-CN" altLang="en-US" sz="1400" dirty="0" smtClean="0">
                <a:latin typeface="+mn-ea"/>
              </a:rPr>
              <a:t> </a:t>
            </a:r>
            <a:endParaRPr lang="zh-CN" altLang="en-US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06642601"/>
      </p:ext>
    </p:extLst>
  </p:cSld>
  <p:clrMapOvr>
    <a:masterClrMapping/>
  </p:clrMapOvr>
  <p:transition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75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750"/>
                            </p:stCondLst>
                            <p:childTnLst>
                              <p:par>
                                <p:cTn id="20" presetID="15" presetClass="emph" presetSubtype="0" grpId="1" nodeType="afterEffect">
                                  <p:stCondLst>
                                    <p:cond delay="100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 override="childStyle">
                                        <p:cTn id="21" dur="indefinite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750"/>
                            </p:stCondLst>
                            <p:childTnLst>
                              <p:par>
                                <p:cTn id="23" presetID="42" presetClass="path" presetSubtype="0" accel="50000" decel="5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8.33333E-7 7.40741E-7 L 0.06159 0.01574 " pathEditMode="relative" rAng="0" ptsTypes="AA">
                                      <p:cBhvr>
                                        <p:cTn id="2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73" y="7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4" grpId="0" animBg="1"/>
      <p:bldP spid="24" grpId="1" animBg="1"/>
      <p:bldP spid="28" grpId="0" animBg="1"/>
      <p:bldP spid="29" grpId="0"/>
      <p:bldP spid="30" grpId="0"/>
      <p:bldP spid="31" grpId="0" animBg="1"/>
      <p:bldP spid="3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组合 36">
            <a:extLst>
              <a:ext uri="{FF2B5EF4-FFF2-40B4-BE49-F238E27FC236}">
                <a16:creationId xmlns="" xmlns:a16="http://schemas.microsoft.com/office/drawing/2014/main" id="{1EA74151-B893-4E33-ADE9-4F92B7FA943A}"/>
              </a:ext>
            </a:extLst>
          </p:cNvPr>
          <p:cNvGrpSpPr/>
          <p:nvPr/>
        </p:nvGrpSpPr>
        <p:grpSpPr>
          <a:xfrm>
            <a:off x="143922" y="223365"/>
            <a:ext cx="11887200" cy="307777"/>
            <a:chOff x="143922" y="775815"/>
            <a:chExt cx="11887200" cy="307777"/>
          </a:xfrm>
        </p:grpSpPr>
        <p:sp>
          <p:nvSpPr>
            <p:cNvPr id="41" name="MH_Entry_1">
              <a:extLst>
                <a:ext uri="{FF2B5EF4-FFF2-40B4-BE49-F238E27FC236}">
                  <a16:creationId xmlns="" xmlns:a16="http://schemas.microsoft.com/office/drawing/2014/main" id="{E8DB6D77-11FF-4B3D-B64A-8673E368ABE0}"/>
                </a:ext>
              </a:extLst>
            </p:cNvPr>
            <p:cNvSpPr/>
            <p:nvPr>
              <p:custDataLst>
                <p:tags r:id="rId1"/>
              </p:custDataLst>
            </p:nvPr>
          </p:nvSpPr>
          <p:spPr>
            <a:xfrm>
              <a:off x="4539167" y="775815"/>
              <a:ext cx="2751619" cy="307777"/>
            </a:xfrm>
            <a:custGeom>
              <a:avLst/>
              <a:gdLst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2520280 w 2520280"/>
                <a:gd name="connsiteY7" fmla="*/ 288032 h 1872208"/>
                <a:gd name="connsiteX8" fmla="*/ 0 w 2520280"/>
                <a:gd name="connsiteY8" fmla="*/ 0 h 1872208"/>
                <a:gd name="connsiteX0-1" fmla="*/ 0 w 2520280"/>
                <a:gd name="connsiteY0-2" fmla="*/ 1584176 h 1872208"/>
                <a:gd name="connsiteX1-3" fmla="*/ 2520280 w 2520280"/>
                <a:gd name="connsiteY1-4" fmla="*/ 1584176 h 1872208"/>
                <a:gd name="connsiteX2-5" fmla="*/ 2520280 w 2520280"/>
                <a:gd name="connsiteY2-6" fmla="*/ 1872208 h 1872208"/>
                <a:gd name="connsiteX3-7" fmla="*/ 0 w 2520280"/>
                <a:gd name="connsiteY3-8" fmla="*/ 1872208 h 1872208"/>
                <a:gd name="connsiteX4-9" fmla="*/ 0 w 2520280"/>
                <a:gd name="connsiteY4-10" fmla="*/ 1584176 h 1872208"/>
                <a:gd name="connsiteX5-11" fmla="*/ 0 w 2520280"/>
                <a:gd name="connsiteY5-12" fmla="*/ 0 h 1872208"/>
                <a:gd name="connsiteX6-13" fmla="*/ 2520280 w 2520280"/>
                <a:gd name="connsiteY6-14" fmla="*/ 0 h 1872208"/>
                <a:gd name="connsiteX7-15" fmla="*/ 0 w 2520280"/>
                <a:gd name="connsiteY7-16" fmla="*/ 0 h 1872208"/>
                <a:gd name="connsiteX0-17" fmla="*/ 0 w 2520280"/>
                <a:gd name="connsiteY0-18" fmla="*/ 1872208 h 1872208"/>
                <a:gd name="connsiteX1-19" fmla="*/ 2520280 w 2520280"/>
                <a:gd name="connsiteY1-20" fmla="*/ 1584176 h 1872208"/>
                <a:gd name="connsiteX2-21" fmla="*/ 2520280 w 2520280"/>
                <a:gd name="connsiteY2-22" fmla="*/ 1872208 h 1872208"/>
                <a:gd name="connsiteX3-23" fmla="*/ 0 w 2520280"/>
                <a:gd name="connsiteY3-24" fmla="*/ 1872208 h 1872208"/>
                <a:gd name="connsiteX4-25" fmla="*/ 0 w 2520280"/>
                <a:gd name="connsiteY4-26" fmla="*/ 0 h 1872208"/>
                <a:gd name="connsiteX5-27" fmla="*/ 2520280 w 2520280"/>
                <a:gd name="connsiteY5-28" fmla="*/ 0 h 1872208"/>
                <a:gd name="connsiteX6-29" fmla="*/ 0 w 2520280"/>
                <a:gd name="connsiteY6-30" fmla="*/ 0 h 1872208"/>
                <a:gd name="connsiteX0-31" fmla="*/ 0 w 2520280"/>
                <a:gd name="connsiteY0-32" fmla="*/ 1872208 h 1872208"/>
                <a:gd name="connsiteX1-33" fmla="*/ 2520280 w 2520280"/>
                <a:gd name="connsiteY1-34" fmla="*/ 1872208 h 1872208"/>
                <a:gd name="connsiteX2-35" fmla="*/ 0 w 2520280"/>
                <a:gd name="connsiteY2-36" fmla="*/ 1872208 h 1872208"/>
                <a:gd name="connsiteX3-37" fmla="*/ 0 w 2520280"/>
                <a:gd name="connsiteY3-38" fmla="*/ 0 h 1872208"/>
                <a:gd name="connsiteX4-39" fmla="*/ 2520280 w 2520280"/>
                <a:gd name="connsiteY4-40" fmla="*/ 0 h 1872208"/>
                <a:gd name="connsiteX5-41" fmla="*/ 0 w 2520280"/>
                <a:gd name="connsiteY5-42" fmla="*/ 0 h 1872208"/>
                <a:gd name="connsiteX0-43" fmla="*/ 0 w 2520280"/>
                <a:gd name="connsiteY0-44" fmla="*/ 1872208 h 1872208"/>
                <a:gd name="connsiteX1-45" fmla="*/ 2520280 w 2520280"/>
                <a:gd name="connsiteY1-46" fmla="*/ 1872208 h 1872208"/>
                <a:gd name="connsiteX2-47" fmla="*/ 0 w 2520280"/>
                <a:gd name="connsiteY2-48" fmla="*/ 1872208 h 1872208"/>
                <a:gd name="connsiteX3-49" fmla="*/ 0 w 2520280"/>
                <a:gd name="connsiteY3-50" fmla="*/ 0 h 1872208"/>
                <a:gd name="connsiteX4-51" fmla="*/ 34255 w 2520280"/>
                <a:gd name="connsiteY4-52" fmla="*/ 0 h 1872208"/>
                <a:gd name="connsiteX5-53" fmla="*/ 0 w 2520280"/>
                <a:gd name="connsiteY5-54" fmla="*/ 0 h 1872208"/>
                <a:gd name="connsiteX0-55" fmla="*/ 0 w 2520280"/>
                <a:gd name="connsiteY0-56" fmla="*/ 1872208 h 1872208"/>
                <a:gd name="connsiteX1-57" fmla="*/ 2520280 w 2520280"/>
                <a:gd name="connsiteY1-58" fmla="*/ 1872208 h 1872208"/>
                <a:gd name="connsiteX2-59" fmla="*/ 0 w 2520280"/>
                <a:gd name="connsiteY2-60" fmla="*/ 1872208 h 1872208"/>
                <a:gd name="connsiteX3-61" fmla="*/ 0 w 2520280"/>
                <a:gd name="connsiteY3-62" fmla="*/ 0 h 1872208"/>
                <a:gd name="connsiteX4-63" fmla="*/ 917 w 2520280"/>
                <a:gd name="connsiteY4-64" fmla="*/ 6036 h 1872208"/>
                <a:gd name="connsiteX5-65" fmla="*/ 0 w 2520280"/>
                <a:gd name="connsiteY5-66" fmla="*/ 0 h 1872208"/>
                <a:gd name="connsiteX0-67" fmla="*/ 0 w 2520280"/>
                <a:gd name="connsiteY0-68" fmla="*/ 1890314 h 1890314"/>
                <a:gd name="connsiteX1-69" fmla="*/ 2520280 w 2520280"/>
                <a:gd name="connsiteY1-70" fmla="*/ 1890314 h 1890314"/>
                <a:gd name="connsiteX2-71" fmla="*/ 0 w 2520280"/>
                <a:gd name="connsiteY2-72" fmla="*/ 1890314 h 1890314"/>
                <a:gd name="connsiteX3-73" fmla="*/ 0 w 2520280"/>
                <a:gd name="connsiteY3-74" fmla="*/ 18106 h 1890314"/>
                <a:gd name="connsiteX4-75" fmla="*/ 53304 w 2520280"/>
                <a:gd name="connsiteY4-76" fmla="*/ 0 h 1890314"/>
                <a:gd name="connsiteX5-77" fmla="*/ 0 w 2520280"/>
                <a:gd name="connsiteY5-78" fmla="*/ 18106 h 1890314"/>
                <a:gd name="connsiteX0-79" fmla="*/ 0 w 2520280"/>
                <a:gd name="connsiteY0-80" fmla="*/ 1872208 h 1872208"/>
                <a:gd name="connsiteX1-81" fmla="*/ 2520280 w 2520280"/>
                <a:gd name="connsiteY1-82" fmla="*/ 1872208 h 1872208"/>
                <a:gd name="connsiteX2-83" fmla="*/ 0 w 2520280"/>
                <a:gd name="connsiteY2-84" fmla="*/ 1872208 h 1872208"/>
                <a:gd name="connsiteX3-85" fmla="*/ 0 w 2520280"/>
                <a:gd name="connsiteY3-86" fmla="*/ 0 h 1872208"/>
                <a:gd name="connsiteX4-87" fmla="*/ 916 w 2520280"/>
                <a:gd name="connsiteY4-88" fmla="*/ 0 h 1872208"/>
                <a:gd name="connsiteX5-89" fmla="*/ 0 w 2520280"/>
                <a:gd name="connsiteY5-90" fmla="*/ 0 h 187220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2520280" h="1872208">
                  <a:moveTo>
                    <a:pt x="0" y="1872208"/>
                  </a:moveTo>
                  <a:lnTo>
                    <a:pt x="2520280" y="1872208"/>
                  </a:lnTo>
                  <a:lnTo>
                    <a:pt x="0" y="1872208"/>
                  </a:lnTo>
                  <a:close/>
                  <a:moveTo>
                    <a:pt x="0" y="0"/>
                  </a:moveTo>
                  <a:lnTo>
                    <a:pt x="916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sq">
              <a:noFill/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spAutoFit/>
            </a:bodyPr>
            <a:lstStyle/>
            <a:p>
              <a:pPr algn="ctr" defTabSz="1146358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dirty="0" smtClean="0">
                  <a:solidFill>
                    <a:schemeClr val="bg2">
                      <a:lumMod val="10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  <a:sym typeface="Arial" panose="020B0604020202020204" pitchFamily="34" charset="0"/>
                </a:rPr>
                <a:t>Our </a:t>
              </a:r>
              <a:r>
                <a:rPr lang="en-US" altLang="zh-CN" sz="2000" dirty="0">
                  <a:solidFill>
                    <a:schemeClr val="bg2">
                      <a:lumMod val="10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  <a:sym typeface="Arial" panose="020B0604020202020204" pitchFamily="34" charset="0"/>
                </a:rPr>
                <a:t>Experiments</a:t>
              </a:r>
              <a:endParaRPr lang="zh-CN" altLang="en-US" sz="2000" dirty="0">
                <a:solidFill>
                  <a:schemeClr val="bg2">
                    <a:lumMod val="1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sym typeface="Arial" panose="020B0604020202020204" pitchFamily="34" charset="0"/>
              </a:endParaRPr>
            </a:p>
          </p:txBody>
        </p:sp>
        <p:cxnSp>
          <p:nvCxnSpPr>
            <p:cNvPr id="42" name="直接连接符 3">
              <a:extLst>
                <a:ext uri="{FF2B5EF4-FFF2-40B4-BE49-F238E27FC236}">
                  <a16:creationId xmlns="" xmlns:a16="http://schemas.microsoft.com/office/drawing/2014/main" id="{35F2312A-767F-4F93-A531-D2A481F50F08}"/>
                </a:ext>
              </a:extLst>
            </p:cNvPr>
            <p:cNvCxnSpPr/>
            <p:nvPr/>
          </p:nvCxnSpPr>
          <p:spPr>
            <a:xfrm>
              <a:off x="143922" y="926390"/>
              <a:ext cx="4097867" cy="0"/>
            </a:xfrm>
            <a:prstGeom prst="line">
              <a:avLst/>
            </a:prstGeom>
            <a:ln w="12700"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">
              <a:extLst>
                <a:ext uri="{FF2B5EF4-FFF2-40B4-BE49-F238E27FC236}">
                  <a16:creationId xmlns="" xmlns:a16="http://schemas.microsoft.com/office/drawing/2014/main" id="{811CD831-3AD1-4CC1-B737-C0F22E773639}"/>
                </a:ext>
              </a:extLst>
            </p:cNvPr>
            <p:cNvCxnSpPr/>
            <p:nvPr/>
          </p:nvCxnSpPr>
          <p:spPr>
            <a:xfrm>
              <a:off x="7658318" y="909703"/>
              <a:ext cx="4372804" cy="0"/>
            </a:xfrm>
            <a:prstGeom prst="line">
              <a:avLst/>
            </a:prstGeom>
            <a:ln w="12700"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1" name="图表 20"/>
          <p:cNvGraphicFramePr>
            <a:graphicFrameLocks/>
          </p:cNvGraphicFramePr>
          <p:nvPr>
            <p:extLst/>
          </p:nvPr>
        </p:nvGraphicFramePr>
        <p:xfrm>
          <a:off x="6409713" y="1827944"/>
          <a:ext cx="5260800" cy="36893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1845927" y="916790"/>
            <a:ext cx="13670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+mn-ea"/>
              </a:rPr>
              <a:t>660826085</a:t>
            </a:r>
            <a:endParaRPr lang="zh-CN" altLang="en-US" sz="1400" dirty="0">
              <a:latin typeface="+mn-ea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1015161" y="721055"/>
            <a:ext cx="791672" cy="699248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(2)</a:t>
            </a:r>
            <a:endParaRPr lang="zh-CN" altLang="en-US" dirty="0"/>
          </a:p>
        </p:txBody>
      </p:sp>
      <p:sp>
        <p:nvSpPr>
          <p:cNvPr id="15" name="圆角矩形 14"/>
          <p:cNvSpPr/>
          <p:nvPr/>
        </p:nvSpPr>
        <p:spPr>
          <a:xfrm>
            <a:off x="1015161" y="2625976"/>
            <a:ext cx="753036" cy="699248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(2, 3)</a:t>
            </a:r>
            <a:endParaRPr lang="zh-CN" altLang="en-US" b="1" dirty="0"/>
          </a:p>
        </p:txBody>
      </p:sp>
      <p:sp>
        <p:nvSpPr>
          <p:cNvPr id="16" name="圆角矩形 15"/>
          <p:cNvSpPr/>
          <p:nvPr/>
        </p:nvSpPr>
        <p:spPr>
          <a:xfrm>
            <a:off x="2192854" y="1609964"/>
            <a:ext cx="753036" cy="699248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(3)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940295" y="2267896"/>
            <a:ext cx="131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+mn-ea"/>
              </a:rPr>
              <a:t>428509292</a:t>
            </a:r>
            <a:r>
              <a:rPr lang="zh-CN" altLang="en-US" sz="1400" dirty="0">
                <a:latin typeface="+mn-ea"/>
              </a:rPr>
              <a:t> 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2064742" y="2256115"/>
            <a:ext cx="12872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+mn-ea"/>
              </a:rPr>
              <a:t>436053144</a:t>
            </a:r>
            <a:endParaRPr lang="zh-CN" altLang="en-US" sz="1400" dirty="0">
              <a:latin typeface="+mn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30495" y="839588"/>
            <a:ext cx="43788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2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3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/>
              <a:t>4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/>
              <a:t>5</a:t>
            </a:r>
          </a:p>
        </p:txBody>
      </p:sp>
      <p:sp>
        <p:nvSpPr>
          <p:cNvPr id="25" name="圆角矩形 24"/>
          <p:cNvSpPr/>
          <p:nvPr/>
        </p:nvSpPr>
        <p:spPr>
          <a:xfrm>
            <a:off x="2192854" y="2625976"/>
            <a:ext cx="1020126" cy="699248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(2, 2, 2)</a:t>
            </a:r>
            <a:endParaRPr lang="zh-CN" altLang="en-US" dirty="0"/>
          </a:p>
        </p:txBody>
      </p:sp>
      <p:sp>
        <p:nvSpPr>
          <p:cNvPr id="26" name="圆角矩形 25"/>
          <p:cNvSpPr/>
          <p:nvPr/>
        </p:nvSpPr>
        <p:spPr>
          <a:xfrm>
            <a:off x="1034480" y="1609964"/>
            <a:ext cx="765347" cy="685548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(2, 2)</a:t>
            </a:r>
            <a:endParaRPr lang="zh-CN" altLang="en-US" b="1" dirty="0"/>
          </a:p>
        </p:txBody>
      </p:sp>
      <p:sp>
        <p:nvSpPr>
          <p:cNvPr id="20" name="矩形 19"/>
          <p:cNvSpPr/>
          <p:nvPr/>
        </p:nvSpPr>
        <p:spPr>
          <a:xfrm>
            <a:off x="9739606" y="4373216"/>
            <a:ext cx="2589962" cy="12397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926730" y="3301662"/>
            <a:ext cx="100700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latin typeface="+mn-ea"/>
              </a:rPr>
              <a:t>203736367</a:t>
            </a:r>
          </a:p>
        </p:txBody>
      </p:sp>
      <p:sp>
        <p:nvSpPr>
          <p:cNvPr id="23" name="矩形 22"/>
          <p:cNvSpPr/>
          <p:nvPr/>
        </p:nvSpPr>
        <p:spPr>
          <a:xfrm>
            <a:off x="2192854" y="3301662"/>
            <a:ext cx="10470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rgbClr val="000000"/>
                </a:solidFill>
                <a:latin typeface="+mn-ea"/>
              </a:rPr>
              <a:t>216844003</a:t>
            </a:r>
            <a:r>
              <a:rPr lang="zh-CN" altLang="en-US" sz="1400" dirty="0">
                <a:latin typeface="+mn-ea"/>
              </a:rPr>
              <a:t> 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7050157" y="2191274"/>
            <a:ext cx="1" cy="3096343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 flipH="1">
            <a:off x="7036905" y="5281922"/>
            <a:ext cx="4518991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4" name="圆角矩形 23"/>
          <p:cNvSpPr/>
          <p:nvPr/>
        </p:nvSpPr>
        <p:spPr>
          <a:xfrm>
            <a:off x="1027799" y="3651625"/>
            <a:ext cx="753036" cy="699248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(3, 3)</a:t>
            </a:r>
            <a:endParaRPr lang="zh-CN" altLang="en-US" b="1" dirty="0"/>
          </a:p>
        </p:txBody>
      </p:sp>
      <p:sp>
        <p:nvSpPr>
          <p:cNvPr id="28" name="圆角矩形 27"/>
          <p:cNvSpPr/>
          <p:nvPr/>
        </p:nvSpPr>
        <p:spPr>
          <a:xfrm>
            <a:off x="3335103" y="3651625"/>
            <a:ext cx="1020126" cy="699248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(2, 3, 2)</a:t>
            </a:r>
            <a:endParaRPr lang="zh-CN" altLang="en-US" dirty="0"/>
          </a:p>
        </p:txBody>
      </p:sp>
      <p:sp>
        <p:nvSpPr>
          <p:cNvPr id="31" name="圆角矩形 30"/>
          <p:cNvSpPr/>
          <p:nvPr/>
        </p:nvSpPr>
        <p:spPr>
          <a:xfrm>
            <a:off x="2181451" y="3651625"/>
            <a:ext cx="753036" cy="699248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(2, 4)</a:t>
            </a:r>
            <a:endParaRPr lang="zh-CN" altLang="en-US" dirty="0"/>
          </a:p>
        </p:txBody>
      </p:sp>
      <p:sp>
        <p:nvSpPr>
          <p:cNvPr id="32" name="圆角矩形 31"/>
          <p:cNvSpPr/>
          <p:nvPr/>
        </p:nvSpPr>
        <p:spPr>
          <a:xfrm>
            <a:off x="2242141" y="4712709"/>
            <a:ext cx="753036" cy="699248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(3, 4)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2167920" y="5391128"/>
            <a:ext cx="9156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latin typeface="+mn-ea"/>
              </a:rPr>
              <a:t>13484040</a:t>
            </a:r>
            <a:endParaRPr lang="zh-CN" altLang="en-US" sz="1400" dirty="0">
              <a:latin typeface="+mn-ea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939368" y="4327311"/>
            <a:ext cx="9156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latin typeface="+mn-ea"/>
              </a:rPr>
              <a:t>17618422</a:t>
            </a:r>
            <a:endParaRPr lang="zh-CN" altLang="en-US" sz="1400" dirty="0">
              <a:latin typeface="+mn-ea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2071512" y="4327310"/>
            <a:ext cx="10470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rgbClr val="000000"/>
                </a:solidFill>
                <a:latin typeface="+mn-ea"/>
              </a:rPr>
              <a:t>171330200</a:t>
            </a:r>
            <a:r>
              <a:rPr lang="zh-CN" altLang="en-US" sz="1400" dirty="0" smtClean="0">
                <a:latin typeface="+mn-ea"/>
              </a:rPr>
              <a:t> </a:t>
            </a:r>
            <a:endParaRPr lang="zh-CN" altLang="en-US" sz="1400" dirty="0">
              <a:latin typeface="+mn-ea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3399518" y="4327310"/>
            <a:ext cx="9557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rgbClr val="000000"/>
                </a:solidFill>
                <a:latin typeface="+mn-ea"/>
              </a:rPr>
              <a:t>30725095</a:t>
            </a:r>
            <a:r>
              <a:rPr lang="zh-CN" altLang="en-US" sz="1400" dirty="0" smtClean="0">
                <a:latin typeface="+mn-ea"/>
              </a:rPr>
              <a:t> </a:t>
            </a:r>
            <a:endParaRPr lang="zh-CN" altLang="en-US" sz="1400" dirty="0">
              <a:latin typeface="+mn-ea"/>
            </a:endParaRPr>
          </a:p>
        </p:txBody>
      </p:sp>
      <p:sp>
        <p:nvSpPr>
          <p:cNvPr id="44" name="圆角矩形 43"/>
          <p:cNvSpPr/>
          <p:nvPr/>
        </p:nvSpPr>
        <p:spPr>
          <a:xfrm>
            <a:off x="1011940" y="4712709"/>
            <a:ext cx="1020126" cy="699248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(3, 3, 2)</a:t>
            </a:r>
            <a:endParaRPr lang="zh-CN" altLang="en-US" dirty="0"/>
          </a:p>
        </p:txBody>
      </p:sp>
      <p:sp>
        <p:nvSpPr>
          <p:cNvPr id="45" name="矩形 44"/>
          <p:cNvSpPr/>
          <p:nvPr/>
        </p:nvSpPr>
        <p:spPr>
          <a:xfrm>
            <a:off x="1102113" y="5401273"/>
            <a:ext cx="8242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rgbClr val="000000"/>
                </a:solidFill>
                <a:latin typeface="+mn-ea"/>
              </a:rPr>
              <a:t>5294973</a:t>
            </a:r>
            <a:endParaRPr lang="zh-CN" altLang="en-US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96168661"/>
      </p:ext>
    </p:extLst>
  </p:cSld>
  <p:clrMapOvr>
    <a:masterClrMapping/>
  </p:clrMapOvr>
  <p:transition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5" presetClass="emph" presetSubtype="0" grpId="1" nodeType="afterEffect">
                                  <p:stCondLst>
                                    <p:cond delay="100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 override="childStyle">
                                        <p:cTn id="17" dur="indefinite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42" presetClass="path" presetSubtype="0" accel="50000" decel="5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875E-6 7.40741E-7 L 0.06159 0.01574 " pathEditMode="relative" rAng="0" ptsTypes="AA">
                                      <p:cBhvr>
                                        <p:cTn id="2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73" y="7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32" grpId="0" animBg="1"/>
      <p:bldP spid="35" grpId="0"/>
      <p:bldP spid="44" grpId="0" animBg="1"/>
      <p:bldP spid="44" grpId="1" animBg="1"/>
      <p:bldP spid="4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组合 36">
            <a:extLst>
              <a:ext uri="{FF2B5EF4-FFF2-40B4-BE49-F238E27FC236}">
                <a16:creationId xmlns="" xmlns:a16="http://schemas.microsoft.com/office/drawing/2014/main" id="{1EA74151-B893-4E33-ADE9-4F92B7FA943A}"/>
              </a:ext>
            </a:extLst>
          </p:cNvPr>
          <p:cNvGrpSpPr/>
          <p:nvPr/>
        </p:nvGrpSpPr>
        <p:grpSpPr>
          <a:xfrm>
            <a:off x="143922" y="223365"/>
            <a:ext cx="11887200" cy="307777"/>
            <a:chOff x="143922" y="775815"/>
            <a:chExt cx="11887200" cy="307777"/>
          </a:xfrm>
        </p:grpSpPr>
        <p:sp>
          <p:nvSpPr>
            <p:cNvPr id="41" name="MH_Entry_1">
              <a:extLst>
                <a:ext uri="{FF2B5EF4-FFF2-40B4-BE49-F238E27FC236}">
                  <a16:creationId xmlns="" xmlns:a16="http://schemas.microsoft.com/office/drawing/2014/main" id="{E8DB6D77-11FF-4B3D-B64A-8673E368ABE0}"/>
                </a:ext>
              </a:extLst>
            </p:cNvPr>
            <p:cNvSpPr/>
            <p:nvPr>
              <p:custDataLst>
                <p:tags r:id="rId1"/>
              </p:custDataLst>
            </p:nvPr>
          </p:nvSpPr>
          <p:spPr>
            <a:xfrm>
              <a:off x="4539167" y="775815"/>
              <a:ext cx="2751619" cy="307777"/>
            </a:xfrm>
            <a:custGeom>
              <a:avLst/>
              <a:gdLst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2520280 w 2520280"/>
                <a:gd name="connsiteY7" fmla="*/ 288032 h 1872208"/>
                <a:gd name="connsiteX8" fmla="*/ 0 w 2520280"/>
                <a:gd name="connsiteY8" fmla="*/ 0 h 1872208"/>
                <a:gd name="connsiteX0-1" fmla="*/ 0 w 2520280"/>
                <a:gd name="connsiteY0-2" fmla="*/ 1584176 h 1872208"/>
                <a:gd name="connsiteX1-3" fmla="*/ 2520280 w 2520280"/>
                <a:gd name="connsiteY1-4" fmla="*/ 1584176 h 1872208"/>
                <a:gd name="connsiteX2-5" fmla="*/ 2520280 w 2520280"/>
                <a:gd name="connsiteY2-6" fmla="*/ 1872208 h 1872208"/>
                <a:gd name="connsiteX3-7" fmla="*/ 0 w 2520280"/>
                <a:gd name="connsiteY3-8" fmla="*/ 1872208 h 1872208"/>
                <a:gd name="connsiteX4-9" fmla="*/ 0 w 2520280"/>
                <a:gd name="connsiteY4-10" fmla="*/ 1584176 h 1872208"/>
                <a:gd name="connsiteX5-11" fmla="*/ 0 w 2520280"/>
                <a:gd name="connsiteY5-12" fmla="*/ 0 h 1872208"/>
                <a:gd name="connsiteX6-13" fmla="*/ 2520280 w 2520280"/>
                <a:gd name="connsiteY6-14" fmla="*/ 0 h 1872208"/>
                <a:gd name="connsiteX7-15" fmla="*/ 0 w 2520280"/>
                <a:gd name="connsiteY7-16" fmla="*/ 0 h 1872208"/>
                <a:gd name="connsiteX0-17" fmla="*/ 0 w 2520280"/>
                <a:gd name="connsiteY0-18" fmla="*/ 1872208 h 1872208"/>
                <a:gd name="connsiteX1-19" fmla="*/ 2520280 w 2520280"/>
                <a:gd name="connsiteY1-20" fmla="*/ 1584176 h 1872208"/>
                <a:gd name="connsiteX2-21" fmla="*/ 2520280 w 2520280"/>
                <a:gd name="connsiteY2-22" fmla="*/ 1872208 h 1872208"/>
                <a:gd name="connsiteX3-23" fmla="*/ 0 w 2520280"/>
                <a:gd name="connsiteY3-24" fmla="*/ 1872208 h 1872208"/>
                <a:gd name="connsiteX4-25" fmla="*/ 0 w 2520280"/>
                <a:gd name="connsiteY4-26" fmla="*/ 0 h 1872208"/>
                <a:gd name="connsiteX5-27" fmla="*/ 2520280 w 2520280"/>
                <a:gd name="connsiteY5-28" fmla="*/ 0 h 1872208"/>
                <a:gd name="connsiteX6-29" fmla="*/ 0 w 2520280"/>
                <a:gd name="connsiteY6-30" fmla="*/ 0 h 1872208"/>
                <a:gd name="connsiteX0-31" fmla="*/ 0 w 2520280"/>
                <a:gd name="connsiteY0-32" fmla="*/ 1872208 h 1872208"/>
                <a:gd name="connsiteX1-33" fmla="*/ 2520280 w 2520280"/>
                <a:gd name="connsiteY1-34" fmla="*/ 1872208 h 1872208"/>
                <a:gd name="connsiteX2-35" fmla="*/ 0 w 2520280"/>
                <a:gd name="connsiteY2-36" fmla="*/ 1872208 h 1872208"/>
                <a:gd name="connsiteX3-37" fmla="*/ 0 w 2520280"/>
                <a:gd name="connsiteY3-38" fmla="*/ 0 h 1872208"/>
                <a:gd name="connsiteX4-39" fmla="*/ 2520280 w 2520280"/>
                <a:gd name="connsiteY4-40" fmla="*/ 0 h 1872208"/>
                <a:gd name="connsiteX5-41" fmla="*/ 0 w 2520280"/>
                <a:gd name="connsiteY5-42" fmla="*/ 0 h 1872208"/>
                <a:gd name="connsiteX0-43" fmla="*/ 0 w 2520280"/>
                <a:gd name="connsiteY0-44" fmla="*/ 1872208 h 1872208"/>
                <a:gd name="connsiteX1-45" fmla="*/ 2520280 w 2520280"/>
                <a:gd name="connsiteY1-46" fmla="*/ 1872208 h 1872208"/>
                <a:gd name="connsiteX2-47" fmla="*/ 0 w 2520280"/>
                <a:gd name="connsiteY2-48" fmla="*/ 1872208 h 1872208"/>
                <a:gd name="connsiteX3-49" fmla="*/ 0 w 2520280"/>
                <a:gd name="connsiteY3-50" fmla="*/ 0 h 1872208"/>
                <a:gd name="connsiteX4-51" fmla="*/ 34255 w 2520280"/>
                <a:gd name="connsiteY4-52" fmla="*/ 0 h 1872208"/>
                <a:gd name="connsiteX5-53" fmla="*/ 0 w 2520280"/>
                <a:gd name="connsiteY5-54" fmla="*/ 0 h 1872208"/>
                <a:gd name="connsiteX0-55" fmla="*/ 0 w 2520280"/>
                <a:gd name="connsiteY0-56" fmla="*/ 1872208 h 1872208"/>
                <a:gd name="connsiteX1-57" fmla="*/ 2520280 w 2520280"/>
                <a:gd name="connsiteY1-58" fmla="*/ 1872208 h 1872208"/>
                <a:gd name="connsiteX2-59" fmla="*/ 0 w 2520280"/>
                <a:gd name="connsiteY2-60" fmla="*/ 1872208 h 1872208"/>
                <a:gd name="connsiteX3-61" fmla="*/ 0 w 2520280"/>
                <a:gd name="connsiteY3-62" fmla="*/ 0 h 1872208"/>
                <a:gd name="connsiteX4-63" fmla="*/ 917 w 2520280"/>
                <a:gd name="connsiteY4-64" fmla="*/ 6036 h 1872208"/>
                <a:gd name="connsiteX5-65" fmla="*/ 0 w 2520280"/>
                <a:gd name="connsiteY5-66" fmla="*/ 0 h 1872208"/>
                <a:gd name="connsiteX0-67" fmla="*/ 0 w 2520280"/>
                <a:gd name="connsiteY0-68" fmla="*/ 1890314 h 1890314"/>
                <a:gd name="connsiteX1-69" fmla="*/ 2520280 w 2520280"/>
                <a:gd name="connsiteY1-70" fmla="*/ 1890314 h 1890314"/>
                <a:gd name="connsiteX2-71" fmla="*/ 0 w 2520280"/>
                <a:gd name="connsiteY2-72" fmla="*/ 1890314 h 1890314"/>
                <a:gd name="connsiteX3-73" fmla="*/ 0 w 2520280"/>
                <a:gd name="connsiteY3-74" fmla="*/ 18106 h 1890314"/>
                <a:gd name="connsiteX4-75" fmla="*/ 53304 w 2520280"/>
                <a:gd name="connsiteY4-76" fmla="*/ 0 h 1890314"/>
                <a:gd name="connsiteX5-77" fmla="*/ 0 w 2520280"/>
                <a:gd name="connsiteY5-78" fmla="*/ 18106 h 1890314"/>
                <a:gd name="connsiteX0-79" fmla="*/ 0 w 2520280"/>
                <a:gd name="connsiteY0-80" fmla="*/ 1872208 h 1872208"/>
                <a:gd name="connsiteX1-81" fmla="*/ 2520280 w 2520280"/>
                <a:gd name="connsiteY1-82" fmla="*/ 1872208 h 1872208"/>
                <a:gd name="connsiteX2-83" fmla="*/ 0 w 2520280"/>
                <a:gd name="connsiteY2-84" fmla="*/ 1872208 h 1872208"/>
                <a:gd name="connsiteX3-85" fmla="*/ 0 w 2520280"/>
                <a:gd name="connsiteY3-86" fmla="*/ 0 h 1872208"/>
                <a:gd name="connsiteX4-87" fmla="*/ 916 w 2520280"/>
                <a:gd name="connsiteY4-88" fmla="*/ 0 h 1872208"/>
                <a:gd name="connsiteX5-89" fmla="*/ 0 w 2520280"/>
                <a:gd name="connsiteY5-90" fmla="*/ 0 h 187220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2520280" h="1872208">
                  <a:moveTo>
                    <a:pt x="0" y="1872208"/>
                  </a:moveTo>
                  <a:lnTo>
                    <a:pt x="2520280" y="1872208"/>
                  </a:lnTo>
                  <a:lnTo>
                    <a:pt x="0" y="1872208"/>
                  </a:lnTo>
                  <a:close/>
                  <a:moveTo>
                    <a:pt x="0" y="0"/>
                  </a:moveTo>
                  <a:lnTo>
                    <a:pt x="916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sq">
              <a:noFill/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spAutoFit/>
            </a:bodyPr>
            <a:lstStyle/>
            <a:p>
              <a:pPr algn="ctr" defTabSz="1146358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dirty="0" smtClean="0">
                  <a:solidFill>
                    <a:schemeClr val="bg2">
                      <a:lumMod val="10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  <a:sym typeface="Arial" panose="020B0604020202020204" pitchFamily="34" charset="0"/>
                </a:rPr>
                <a:t>Our </a:t>
              </a:r>
              <a:r>
                <a:rPr lang="en-US" altLang="zh-CN" sz="2000" dirty="0">
                  <a:solidFill>
                    <a:schemeClr val="bg2">
                      <a:lumMod val="10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  <a:sym typeface="Arial" panose="020B0604020202020204" pitchFamily="34" charset="0"/>
                </a:rPr>
                <a:t>Experiments</a:t>
              </a:r>
              <a:endParaRPr lang="zh-CN" altLang="en-US" sz="2000" dirty="0">
                <a:solidFill>
                  <a:schemeClr val="bg2">
                    <a:lumMod val="1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sym typeface="Arial" panose="020B0604020202020204" pitchFamily="34" charset="0"/>
              </a:endParaRPr>
            </a:p>
          </p:txBody>
        </p:sp>
        <p:cxnSp>
          <p:nvCxnSpPr>
            <p:cNvPr id="42" name="直接连接符 3">
              <a:extLst>
                <a:ext uri="{FF2B5EF4-FFF2-40B4-BE49-F238E27FC236}">
                  <a16:creationId xmlns="" xmlns:a16="http://schemas.microsoft.com/office/drawing/2014/main" id="{35F2312A-767F-4F93-A531-D2A481F50F08}"/>
                </a:ext>
              </a:extLst>
            </p:cNvPr>
            <p:cNvCxnSpPr/>
            <p:nvPr/>
          </p:nvCxnSpPr>
          <p:spPr>
            <a:xfrm>
              <a:off x="143922" y="926390"/>
              <a:ext cx="4097867" cy="0"/>
            </a:xfrm>
            <a:prstGeom prst="line">
              <a:avLst/>
            </a:prstGeom>
            <a:ln w="12700"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">
              <a:extLst>
                <a:ext uri="{FF2B5EF4-FFF2-40B4-BE49-F238E27FC236}">
                  <a16:creationId xmlns="" xmlns:a16="http://schemas.microsoft.com/office/drawing/2014/main" id="{811CD831-3AD1-4CC1-B737-C0F22E773639}"/>
                </a:ext>
              </a:extLst>
            </p:cNvPr>
            <p:cNvCxnSpPr/>
            <p:nvPr/>
          </p:nvCxnSpPr>
          <p:spPr>
            <a:xfrm>
              <a:off x="7658318" y="909703"/>
              <a:ext cx="4372804" cy="0"/>
            </a:xfrm>
            <a:prstGeom prst="line">
              <a:avLst/>
            </a:prstGeom>
            <a:ln w="12700"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1" name="图表 20"/>
          <p:cNvGraphicFramePr>
            <a:graphicFrameLocks/>
          </p:cNvGraphicFramePr>
          <p:nvPr>
            <p:extLst/>
          </p:nvPr>
        </p:nvGraphicFramePr>
        <p:xfrm>
          <a:off x="6409713" y="1827944"/>
          <a:ext cx="5260800" cy="36893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1845927" y="916790"/>
            <a:ext cx="13670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+mn-ea"/>
              </a:rPr>
              <a:t>660826085</a:t>
            </a:r>
            <a:endParaRPr lang="zh-CN" altLang="en-US" sz="1400" dirty="0">
              <a:latin typeface="+mn-ea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1015161" y="721055"/>
            <a:ext cx="791672" cy="699248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(2)</a:t>
            </a:r>
            <a:endParaRPr lang="zh-CN" altLang="en-US" dirty="0"/>
          </a:p>
        </p:txBody>
      </p:sp>
      <p:sp>
        <p:nvSpPr>
          <p:cNvPr id="15" name="圆角矩形 14"/>
          <p:cNvSpPr/>
          <p:nvPr/>
        </p:nvSpPr>
        <p:spPr>
          <a:xfrm>
            <a:off x="1015161" y="2625976"/>
            <a:ext cx="753036" cy="699248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(2, 3)</a:t>
            </a:r>
            <a:endParaRPr lang="zh-CN" altLang="en-US" b="1" dirty="0"/>
          </a:p>
        </p:txBody>
      </p:sp>
      <p:sp>
        <p:nvSpPr>
          <p:cNvPr id="16" name="圆角矩形 15"/>
          <p:cNvSpPr/>
          <p:nvPr/>
        </p:nvSpPr>
        <p:spPr>
          <a:xfrm>
            <a:off x="2192854" y="1609964"/>
            <a:ext cx="753036" cy="699248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(3)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940295" y="2267896"/>
            <a:ext cx="131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+mn-ea"/>
              </a:rPr>
              <a:t>428509292</a:t>
            </a:r>
            <a:r>
              <a:rPr lang="zh-CN" altLang="en-US" sz="1400" dirty="0">
                <a:latin typeface="+mn-ea"/>
              </a:rPr>
              <a:t> 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2064742" y="2256115"/>
            <a:ext cx="12872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+mn-ea"/>
              </a:rPr>
              <a:t>436053144</a:t>
            </a:r>
            <a:endParaRPr lang="zh-CN" altLang="en-US" sz="1400" dirty="0">
              <a:latin typeface="+mn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30495" y="839588"/>
            <a:ext cx="43788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2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3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/>
              <a:t>4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5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6</a:t>
            </a:r>
            <a:endParaRPr lang="en-US" altLang="zh-CN" dirty="0"/>
          </a:p>
        </p:txBody>
      </p:sp>
      <p:sp>
        <p:nvSpPr>
          <p:cNvPr id="25" name="圆角矩形 24"/>
          <p:cNvSpPr/>
          <p:nvPr/>
        </p:nvSpPr>
        <p:spPr>
          <a:xfrm>
            <a:off x="2192854" y="2625976"/>
            <a:ext cx="1020126" cy="699248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(2, 2, 2)</a:t>
            </a:r>
            <a:endParaRPr lang="zh-CN" altLang="en-US" dirty="0"/>
          </a:p>
        </p:txBody>
      </p:sp>
      <p:sp>
        <p:nvSpPr>
          <p:cNvPr id="26" name="圆角矩形 25"/>
          <p:cNvSpPr/>
          <p:nvPr/>
        </p:nvSpPr>
        <p:spPr>
          <a:xfrm>
            <a:off x="1034480" y="1609964"/>
            <a:ext cx="765347" cy="685548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(2, 2)</a:t>
            </a:r>
            <a:endParaRPr lang="zh-CN" altLang="en-US" b="1" dirty="0"/>
          </a:p>
        </p:txBody>
      </p:sp>
      <p:sp>
        <p:nvSpPr>
          <p:cNvPr id="20" name="矩形 19"/>
          <p:cNvSpPr/>
          <p:nvPr/>
        </p:nvSpPr>
        <p:spPr>
          <a:xfrm>
            <a:off x="10498373" y="4932607"/>
            <a:ext cx="1531239" cy="68038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926730" y="3301662"/>
            <a:ext cx="100700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latin typeface="+mn-ea"/>
              </a:rPr>
              <a:t>203736367</a:t>
            </a:r>
          </a:p>
        </p:txBody>
      </p:sp>
      <p:sp>
        <p:nvSpPr>
          <p:cNvPr id="23" name="矩形 22"/>
          <p:cNvSpPr/>
          <p:nvPr/>
        </p:nvSpPr>
        <p:spPr>
          <a:xfrm>
            <a:off x="2192854" y="3301662"/>
            <a:ext cx="10470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rgbClr val="000000"/>
                </a:solidFill>
                <a:latin typeface="+mn-ea"/>
              </a:rPr>
              <a:t>216844003</a:t>
            </a:r>
            <a:r>
              <a:rPr lang="zh-CN" altLang="en-US" sz="1400" dirty="0">
                <a:latin typeface="+mn-ea"/>
              </a:rPr>
              <a:t> 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7050157" y="2191274"/>
            <a:ext cx="1" cy="3096343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 flipH="1">
            <a:off x="7036905" y="5281922"/>
            <a:ext cx="4518991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4" name="圆角矩形 23"/>
          <p:cNvSpPr/>
          <p:nvPr/>
        </p:nvSpPr>
        <p:spPr>
          <a:xfrm>
            <a:off x="1027799" y="3651625"/>
            <a:ext cx="753036" cy="699248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(3, 3)</a:t>
            </a:r>
            <a:endParaRPr lang="zh-CN" altLang="en-US" b="1" dirty="0"/>
          </a:p>
        </p:txBody>
      </p:sp>
      <p:sp>
        <p:nvSpPr>
          <p:cNvPr id="28" name="圆角矩形 27"/>
          <p:cNvSpPr/>
          <p:nvPr/>
        </p:nvSpPr>
        <p:spPr>
          <a:xfrm>
            <a:off x="3335103" y="3651625"/>
            <a:ext cx="1020126" cy="699248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(2, 3, 2)</a:t>
            </a:r>
            <a:endParaRPr lang="zh-CN" altLang="en-US" dirty="0"/>
          </a:p>
        </p:txBody>
      </p:sp>
      <p:sp>
        <p:nvSpPr>
          <p:cNvPr id="31" name="圆角矩形 30"/>
          <p:cNvSpPr/>
          <p:nvPr/>
        </p:nvSpPr>
        <p:spPr>
          <a:xfrm>
            <a:off x="2181451" y="3651625"/>
            <a:ext cx="753036" cy="699248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(2, 4)</a:t>
            </a:r>
            <a:endParaRPr lang="zh-CN" altLang="en-US" dirty="0"/>
          </a:p>
        </p:txBody>
      </p:sp>
      <p:sp>
        <p:nvSpPr>
          <p:cNvPr id="32" name="圆角矩形 31"/>
          <p:cNvSpPr/>
          <p:nvPr/>
        </p:nvSpPr>
        <p:spPr>
          <a:xfrm>
            <a:off x="2242141" y="4712709"/>
            <a:ext cx="753036" cy="699248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(3, 4)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2167920" y="5391128"/>
            <a:ext cx="9156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latin typeface="+mn-ea"/>
              </a:rPr>
              <a:t>13484040</a:t>
            </a:r>
            <a:endParaRPr lang="zh-CN" altLang="en-US" sz="1400" dirty="0">
              <a:latin typeface="+mn-ea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939368" y="4327311"/>
            <a:ext cx="9156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latin typeface="+mn-ea"/>
              </a:rPr>
              <a:t>17618422</a:t>
            </a:r>
            <a:endParaRPr lang="zh-CN" altLang="en-US" sz="1400" dirty="0">
              <a:latin typeface="+mn-ea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2071512" y="4327310"/>
            <a:ext cx="10470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rgbClr val="000000"/>
                </a:solidFill>
                <a:latin typeface="+mn-ea"/>
              </a:rPr>
              <a:t>171330200</a:t>
            </a:r>
            <a:r>
              <a:rPr lang="zh-CN" altLang="en-US" sz="1400" dirty="0" smtClean="0">
                <a:latin typeface="+mn-ea"/>
              </a:rPr>
              <a:t> </a:t>
            </a:r>
            <a:endParaRPr lang="zh-CN" altLang="en-US" sz="1400" dirty="0">
              <a:latin typeface="+mn-ea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3399518" y="4327310"/>
            <a:ext cx="9557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rgbClr val="000000"/>
                </a:solidFill>
                <a:latin typeface="+mn-ea"/>
              </a:rPr>
              <a:t>30725095</a:t>
            </a:r>
            <a:r>
              <a:rPr lang="zh-CN" altLang="en-US" sz="1400" dirty="0" smtClean="0">
                <a:latin typeface="+mn-ea"/>
              </a:rPr>
              <a:t> </a:t>
            </a:r>
            <a:endParaRPr lang="zh-CN" altLang="en-US" sz="1400" dirty="0">
              <a:latin typeface="+mn-ea"/>
            </a:endParaRPr>
          </a:p>
        </p:txBody>
      </p:sp>
      <p:sp>
        <p:nvSpPr>
          <p:cNvPr id="44" name="圆角矩形 43"/>
          <p:cNvSpPr/>
          <p:nvPr/>
        </p:nvSpPr>
        <p:spPr>
          <a:xfrm>
            <a:off x="1011940" y="4712709"/>
            <a:ext cx="1020126" cy="699248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(3, 3, 2)</a:t>
            </a:r>
            <a:endParaRPr lang="zh-CN" altLang="en-US" b="1" dirty="0"/>
          </a:p>
        </p:txBody>
      </p:sp>
      <p:sp>
        <p:nvSpPr>
          <p:cNvPr id="45" name="矩形 44"/>
          <p:cNvSpPr/>
          <p:nvPr/>
        </p:nvSpPr>
        <p:spPr>
          <a:xfrm>
            <a:off x="1102113" y="5401273"/>
            <a:ext cx="8242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rgbClr val="000000"/>
                </a:solidFill>
                <a:latin typeface="+mn-ea"/>
              </a:rPr>
              <a:t>5294973</a:t>
            </a:r>
            <a:endParaRPr lang="zh-CN" altLang="en-US" sz="1400" dirty="0">
              <a:latin typeface="+mn-ea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1020552" y="5775310"/>
            <a:ext cx="1020126" cy="699248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(3, 3, 3)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1110725" y="6450622"/>
            <a:ext cx="8242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rgbClr val="000000"/>
                </a:solidFill>
                <a:latin typeface="+mn-ea"/>
              </a:rPr>
              <a:t>4078077</a:t>
            </a:r>
            <a:endParaRPr lang="zh-CN" altLang="en-US" sz="1400" dirty="0">
              <a:latin typeface="+mn-ea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2242141" y="5765896"/>
            <a:ext cx="1020126" cy="699248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(4, 3, 2)</a:t>
            </a:r>
            <a:endParaRPr lang="zh-CN" altLang="en-US" dirty="0"/>
          </a:p>
        </p:txBody>
      </p:sp>
      <p:sp>
        <p:nvSpPr>
          <p:cNvPr id="47" name="矩形 46"/>
          <p:cNvSpPr/>
          <p:nvPr/>
        </p:nvSpPr>
        <p:spPr>
          <a:xfrm>
            <a:off x="2388715" y="6450621"/>
            <a:ext cx="8242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rgbClr val="000000"/>
                </a:solidFill>
                <a:latin typeface="+mn-ea"/>
              </a:rPr>
              <a:t>5239988</a:t>
            </a:r>
            <a:endParaRPr lang="zh-CN" altLang="en-US" sz="1400" dirty="0">
              <a:latin typeface="+mn-ea"/>
            </a:endParaRPr>
          </a:p>
        </p:txBody>
      </p:sp>
      <p:sp>
        <p:nvSpPr>
          <p:cNvPr id="48" name="圆角矩形 47"/>
          <p:cNvSpPr/>
          <p:nvPr/>
        </p:nvSpPr>
        <p:spPr>
          <a:xfrm>
            <a:off x="3413754" y="5759001"/>
            <a:ext cx="1222278" cy="699248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(3, 3, 2,2)</a:t>
            </a:r>
            <a:endParaRPr lang="zh-CN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3612760" y="6450620"/>
            <a:ext cx="8242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rgbClr val="000000"/>
                </a:solidFill>
                <a:latin typeface="+mn-ea"/>
              </a:rPr>
              <a:t>5261319</a:t>
            </a:r>
            <a:endParaRPr lang="zh-CN" altLang="en-US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803432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5" presetClass="emph" presetSubtype="0" grpId="1" nodeType="afterEffect">
                                  <p:stCondLst>
                                    <p:cond delay="100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 override="childStyle">
                                        <p:cTn id="21" dur="indefinite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2" presetClass="path" presetSubtype="0" accel="50000" decel="5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875E-6 1.11022E-16 L 0.07539 0.02037 " pathEditMode="relative" rAng="0" ptsTypes="AA">
                                      <p:cBhvr>
                                        <p:cTn id="2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63" y="10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34" grpId="0" animBg="1"/>
      <p:bldP spid="34" grpId="1" animBg="1"/>
      <p:bldP spid="36" grpId="0"/>
      <p:bldP spid="46" grpId="0" animBg="1"/>
      <p:bldP spid="47" grpId="0"/>
      <p:bldP spid="48" grpId="0" animBg="1"/>
      <p:bldP spid="4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="" xmlns:a16="http://schemas.microsoft.com/office/drawing/2014/main" id="{1EA74151-B893-4E33-ADE9-4F92B7FA943A}"/>
              </a:ext>
            </a:extLst>
          </p:cNvPr>
          <p:cNvGrpSpPr/>
          <p:nvPr/>
        </p:nvGrpSpPr>
        <p:grpSpPr>
          <a:xfrm>
            <a:off x="143922" y="223365"/>
            <a:ext cx="11887200" cy="307777"/>
            <a:chOff x="143922" y="775815"/>
            <a:chExt cx="11887200" cy="307777"/>
          </a:xfrm>
        </p:grpSpPr>
        <p:sp>
          <p:nvSpPr>
            <p:cNvPr id="3" name="MH_Entry_1">
              <a:extLst>
                <a:ext uri="{FF2B5EF4-FFF2-40B4-BE49-F238E27FC236}">
                  <a16:creationId xmlns="" xmlns:a16="http://schemas.microsoft.com/office/drawing/2014/main" id="{E8DB6D77-11FF-4B3D-B64A-8673E368ABE0}"/>
                </a:ext>
              </a:extLst>
            </p:cNvPr>
            <p:cNvSpPr/>
            <p:nvPr>
              <p:custDataLst>
                <p:tags r:id="rId1"/>
              </p:custDataLst>
            </p:nvPr>
          </p:nvSpPr>
          <p:spPr>
            <a:xfrm>
              <a:off x="4539167" y="775815"/>
              <a:ext cx="2751619" cy="307777"/>
            </a:xfrm>
            <a:custGeom>
              <a:avLst/>
              <a:gdLst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2520280 w 2520280"/>
                <a:gd name="connsiteY7" fmla="*/ 288032 h 1872208"/>
                <a:gd name="connsiteX8" fmla="*/ 0 w 2520280"/>
                <a:gd name="connsiteY8" fmla="*/ 0 h 1872208"/>
                <a:gd name="connsiteX0-1" fmla="*/ 0 w 2520280"/>
                <a:gd name="connsiteY0-2" fmla="*/ 1584176 h 1872208"/>
                <a:gd name="connsiteX1-3" fmla="*/ 2520280 w 2520280"/>
                <a:gd name="connsiteY1-4" fmla="*/ 1584176 h 1872208"/>
                <a:gd name="connsiteX2-5" fmla="*/ 2520280 w 2520280"/>
                <a:gd name="connsiteY2-6" fmla="*/ 1872208 h 1872208"/>
                <a:gd name="connsiteX3-7" fmla="*/ 0 w 2520280"/>
                <a:gd name="connsiteY3-8" fmla="*/ 1872208 h 1872208"/>
                <a:gd name="connsiteX4-9" fmla="*/ 0 w 2520280"/>
                <a:gd name="connsiteY4-10" fmla="*/ 1584176 h 1872208"/>
                <a:gd name="connsiteX5-11" fmla="*/ 0 w 2520280"/>
                <a:gd name="connsiteY5-12" fmla="*/ 0 h 1872208"/>
                <a:gd name="connsiteX6-13" fmla="*/ 2520280 w 2520280"/>
                <a:gd name="connsiteY6-14" fmla="*/ 0 h 1872208"/>
                <a:gd name="connsiteX7-15" fmla="*/ 0 w 2520280"/>
                <a:gd name="connsiteY7-16" fmla="*/ 0 h 1872208"/>
                <a:gd name="connsiteX0-17" fmla="*/ 0 w 2520280"/>
                <a:gd name="connsiteY0-18" fmla="*/ 1872208 h 1872208"/>
                <a:gd name="connsiteX1-19" fmla="*/ 2520280 w 2520280"/>
                <a:gd name="connsiteY1-20" fmla="*/ 1584176 h 1872208"/>
                <a:gd name="connsiteX2-21" fmla="*/ 2520280 w 2520280"/>
                <a:gd name="connsiteY2-22" fmla="*/ 1872208 h 1872208"/>
                <a:gd name="connsiteX3-23" fmla="*/ 0 w 2520280"/>
                <a:gd name="connsiteY3-24" fmla="*/ 1872208 h 1872208"/>
                <a:gd name="connsiteX4-25" fmla="*/ 0 w 2520280"/>
                <a:gd name="connsiteY4-26" fmla="*/ 0 h 1872208"/>
                <a:gd name="connsiteX5-27" fmla="*/ 2520280 w 2520280"/>
                <a:gd name="connsiteY5-28" fmla="*/ 0 h 1872208"/>
                <a:gd name="connsiteX6-29" fmla="*/ 0 w 2520280"/>
                <a:gd name="connsiteY6-30" fmla="*/ 0 h 1872208"/>
                <a:gd name="connsiteX0-31" fmla="*/ 0 w 2520280"/>
                <a:gd name="connsiteY0-32" fmla="*/ 1872208 h 1872208"/>
                <a:gd name="connsiteX1-33" fmla="*/ 2520280 w 2520280"/>
                <a:gd name="connsiteY1-34" fmla="*/ 1872208 h 1872208"/>
                <a:gd name="connsiteX2-35" fmla="*/ 0 w 2520280"/>
                <a:gd name="connsiteY2-36" fmla="*/ 1872208 h 1872208"/>
                <a:gd name="connsiteX3-37" fmla="*/ 0 w 2520280"/>
                <a:gd name="connsiteY3-38" fmla="*/ 0 h 1872208"/>
                <a:gd name="connsiteX4-39" fmla="*/ 2520280 w 2520280"/>
                <a:gd name="connsiteY4-40" fmla="*/ 0 h 1872208"/>
                <a:gd name="connsiteX5-41" fmla="*/ 0 w 2520280"/>
                <a:gd name="connsiteY5-42" fmla="*/ 0 h 1872208"/>
                <a:gd name="connsiteX0-43" fmla="*/ 0 w 2520280"/>
                <a:gd name="connsiteY0-44" fmla="*/ 1872208 h 1872208"/>
                <a:gd name="connsiteX1-45" fmla="*/ 2520280 w 2520280"/>
                <a:gd name="connsiteY1-46" fmla="*/ 1872208 h 1872208"/>
                <a:gd name="connsiteX2-47" fmla="*/ 0 w 2520280"/>
                <a:gd name="connsiteY2-48" fmla="*/ 1872208 h 1872208"/>
                <a:gd name="connsiteX3-49" fmla="*/ 0 w 2520280"/>
                <a:gd name="connsiteY3-50" fmla="*/ 0 h 1872208"/>
                <a:gd name="connsiteX4-51" fmla="*/ 34255 w 2520280"/>
                <a:gd name="connsiteY4-52" fmla="*/ 0 h 1872208"/>
                <a:gd name="connsiteX5-53" fmla="*/ 0 w 2520280"/>
                <a:gd name="connsiteY5-54" fmla="*/ 0 h 1872208"/>
                <a:gd name="connsiteX0-55" fmla="*/ 0 w 2520280"/>
                <a:gd name="connsiteY0-56" fmla="*/ 1872208 h 1872208"/>
                <a:gd name="connsiteX1-57" fmla="*/ 2520280 w 2520280"/>
                <a:gd name="connsiteY1-58" fmla="*/ 1872208 h 1872208"/>
                <a:gd name="connsiteX2-59" fmla="*/ 0 w 2520280"/>
                <a:gd name="connsiteY2-60" fmla="*/ 1872208 h 1872208"/>
                <a:gd name="connsiteX3-61" fmla="*/ 0 w 2520280"/>
                <a:gd name="connsiteY3-62" fmla="*/ 0 h 1872208"/>
                <a:gd name="connsiteX4-63" fmla="*/ 917 w 2520280"/>
                <a:gd name="connsiteY4-64" fmla="*/ 6036 h 1872208"/>
                <a:gd name="connsiteX5-65" fmla="*/ 0 w 2520280"/>
                <a:gd name="connsiteY5-66" fmla="*/ 0 h 1872208"/>
                <a:gd name="connsiteX0-67" fmla="*/ 0 w 2520280"/>
                <a:gd name="connsiteY0-68" fmla="*/ 1890314 h 1890314"/>
                <a:gd name="connsiteX1-69" fmla="*/ 2520280 w 2520280"/>
                <a:gd name="connsiteY1-70" fmla="*/ 1890314 h 1890314"/>
                <a:gd name="connsiteX2-71" fmla="*/ 0 w 2520280"/>
                <a:gd name="connsiteY2-72" fmla="*/ 1890314 h 1890314"/>
                <a:gd name="connsiteX3-73" fmla="*/ 0 w 2520280"/>
                <a:gd name="connsiteY3-74" fmla="*/ 18106 h 1890314"/>
                <a:gd name="connsiteX4-75" fmla="*/ 53304 w 2520280"/>
                <a:gd name="connsiteY4-76" fmla="*/ 0 h 1890314"/>
                <a:gd name="connsiteX5-77" fmla="*/ 0 w 2520280"/>
                <a:gd name="connsiteY5-78" fmla="*/ 18106 h 1890314"/>
                <a:gd name="connsiteX0-79" fmla="*/ 0 w 2520280"/>
                <a:gd name="connsiteY0-80" fmla="*/ 1872208 h 1872208"/>
                <a:gd name="connsiteX1-81" fmla="*/ 2520280 w 2520280"/>
                <a:gd name="connsiteY1-82" fmla="*/ 1872208 h 1872208"/>
                <a:gd name="connsiteX2-83" fmla="*/ 0 w 2520280"/>
                <a:gd name="connsiteY2-84" fmla="*/ 1872208 h 1872208"/>
                <a:gd name="connsiteX3-85" fmla="*/ 0 w 2520280"/>
                <a:gd name="connsiteY3-86" fmla="*/ 0 h 1872208"/>
                <a:gd name="connsiteX4-87" fmla="*/ 916 w 2520280"/>
                <a:gd name="connsiteY4-88" fmla="*/ 0 h 1872208"/>
                <a:gd name="connsiteX5-89" fmla="*/ 0 w 2520280"/>
                <a:gd name="connsiteY5-90" fmla="*/ 0 h 187220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2520280" h="1872208">
                  <a:moveTo>
                    <a:pt x="0" y="1872208"/>
                  </a:moveTo>
                  <a:lnTo>
                    <a:pt x="2520280" y="1872208"/>
                  </a:lnTo>
                  <a:lnTo>
                    <a:pt x="0" y="1872208"/>
                  </a:lnTo>
                  <a:close/>
                  <a:moveTo>
                    <a:pt x="0" y="0"/>
                  </a:moveTo>
                  <a:lnTo>
                    <a:pt x="916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sq">
              <a:noFill/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spAutoFit/>
            </a:bodyPr>
            <a:lstStyle/>
            <a:p>
              <a:pPr algn="ctr" defTabSz="1146358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dirty="0" smtClean="0">
                  <a:solidFill>
                    <a:schemeClr val="bg2">
                      <a:lumMod val="10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  <a:sym typeface="Arial" panose="020B0604020202020204" pitchFamily="34" charset="0"/>
                </a:rPr>
                <a:t>Questions</a:t>
              </a:r>
              <a:endParaRPr lang="zh-CN" altLang="en-US" sz="2000" dirty="0">
                <a:solidFill>
                  <a:schemeClr val="bg2">
                    <a:lumMod val="1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sym typeface="Arial" panose="020B0604020202020204" pitchFamily="34" charset="0"/>
              </a:endParaRPr>
            </a:p>
          </p:txBody>
        </p:sp>
        <p:cxnSp>
          <p:nvCxnSpPr>
            <p:cNvPr id="4" name="直接连接符 3">
              <a:extLst>
                <a:ext uri="{FF2B5EF4-FFF2-40B4-BE49-F238E27FC236}">
                  <a16:creationId xmlns="" xmlns:a16="http://schemas.microsoft.com/office/drawing/2014/main" id="{35F2312A-767F-4F93-A531-D2A481F50F08}"/>
                </a:ext>
              </a:extLst>
            </p:cNvPr>
            <p:cNvCxnSpPr/>
            <p:nvPr/>
          </p:nvCxnSpPr>
          <p:spPr>
            <a:xfrm>
              <a:off x="143922" y="926390"/>
              <a:ext cx="4097867" cy="0"/>
            </a:xfrm>
            <a:prstGeom prst="line">
              <a:avLst/>
            </a:prstGeom>
            <a:ln w="12700"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>
              <a:extLst>
                <a:ext uri="{FF2B5EF4-FFF2-40B4-BE49-F238E27FC236}">
                  <a16:creationId xmlns="" xmlns:a16="http://schemas.microsoft.com/office/drawing/2014/main" id="{811CD831-3AD1-4CC1-B737-C0F22E773639}"/>
                </a:ext>
              </a:extLst>
            </p:cNvPr>
            <p:cNvCxnSpPr/>
            <p:nvPr/>
          </p:nvCxnSpPr>
          <p:spPr>
            <a:xfrm>
              <a:off x="7658318" y="909703"/>
              <a:ext cx="4372804" cy="0"/>
            </a:xfrm>
            <a:prstGeom prst="line">
              <a:avLst/>
            </a:prstGeom>
            <a:ln w="12700"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6" name="图表 5"/>
          <p:cNvGraphicFramePr>
            <a:graphicFrameLocks/>
          </p:cNvGraphicFramePr>
          <p:nvPr>
            <p:extLst/>
          </p:nvPr>
        </p:nvGraphicFramePr>
        <p:xfrm>
          <a:off x="266337" y="1870306"/>
          <a:ext cx="3853036" cy="2980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4">
            <a:lum/>
          </a:blip>
          <a:srcRect r="22361"/>
          <a:stretch/>
        </p:blipFill>
        <p:spPr>
          <a:xfrm>
            <a:off x="4516726" y="1614477"/>
            <a:ext cx="7514396" cy="351756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文本框 7"/>
          <p:cNvSpPr txBox="1"/>
          <p:nvPr/>
        </p:nvSpPr>
        <p:spPr>
          <a:xfrm>
            <a:off x="2678804" y="4224270"/>
            <a:ext cx="566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3,3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3597765" y="4224270"/>
            <a:ext cx="918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3,3,3</a:t>
            </a:r>
            <a:endParaRPr lang="zh-CN" altLang="en-US" dirty="0"/>
          </a:p>
        </p:txBody>
      </p:sp>
      <p:cxnSp>
        <p:nvCxnSpPr>
          <p:cNvPr id="10" name="直接连接符 9"/>
          <p:cNvCxnSpPr/>
          <p:nvPr/>
        </p:nvCxnSpPr>
        <p:spPr>
          <a:xfrm flipH="1">
            <a:off x="793813" y="2215166"/>
            <a:ext cx="7463" cy="2495654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6" name="圆角矩形 15"/>
          <p:cNvSpPr/>
          <p:nvPr/>
        </p:nvSpPr>
        <p:spPr>
          <a:xfrm>
            <a:off x="9974297" y="1614477"/>
            <a:ext cx="2069704" cy="3664105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80449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67000">
              <a:srgbClr val="F0F1F3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>
            <a:extLst>
              <a:ext uri="{FF2B5EF4-FFF2-40B4-BE49-F238E27FC236}">
                <a16:creationId xmlns:a16="http://schemas.microsoft.com/office/drawing/2014/main" xmlns="" id="{D6000263-E9DD-4AC7-A616-C0C246340DFE}"/>
              </a:ext>
            </a:extLst>
          </p:cNvPr>
          <p:cNvGrpSpPr/>
          <p:nvPr/>
        </p:nvGrpSpPr>
        <p:grpSpPr>
          <a:xfrm>
            <a:off x="3649666" y="2930690"/>
            <a:ext cx="7954422" cy="2102870"/>
            <a:chOff x="1871683" y="3932175"/>
            <a:chExt cx="7954422" cy="2102870"/>
          </a:xfrm>
        </p:grpSpPr>
        <p:sp>
          <p:nvSpPr>
            <p:cNvPr id="16" name="PA_文本框 29">
              <a:extLst>
                <a:ext uri="{FF2B5EF4-FFF2-40B4-BE49-F238E27FC236}">
                  <a16:creationId xmlns:a16="http://schemas.microsoft.com/office/drawing/2014/main" xmlns="" id="{3D504F59-BEDB-4DA9-9210-81BA2501E694}"/>
                </a:ext>
              </a:extLst>
            </p:cNvPr>
            <p:cNvSpPr txBox="1"/>
            <p:nvPr>
              <p:custDataLst>
                <p:tags r:id="rId1"/>
              </p:custDataLst>
            </p:nvPr>
          </p:nvSpPr>
          <p:spPr>
            <a:xfrm>
              <a:off x="6894258" y="5569405"/>
              <a:ext cx="2931847" cy="465640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algn="r">
                <a:lnSpc>
                  <a:spcPct val="150000"/>
                </a:lnSpc>
              </a:pPr>
              <a:endParaRPr lang="en-US" altLang="zh-CN" dirty="0">
                <a:solidFill>
                  <a:srgbClr val="132E4A"/>
                </a:solidFill>
                <a:effectLst/>
                <a:latin typeface="+mn-ea"/>
                <a:sym typeface="iekie-Weilaiti" panose="02010601030101010101" pitchFamily="2" charset="-128"/>
              </a:endParaRPr>
            </a:p>
          </p:txBody>
        </p:sp>
        <p:sp>
          <p:nvSpPr>
            <p:cNvPr id="17" name="PA_文本框 11">
              <a:extLst>
                <a:ext uri="{FF2B5EF4-FFF2-40B4-BE49-F238E27FC236}">
                  <a16:creationId xmlns:a16="http://schemas.microsoft.com/office/drawing/2014/main" xmlns="" id="{15144238-EF41-4A3E-89DB-603B09422A17}"/>
                </a:ext>
              </a:extLst>
            </p:cNvPr>
            <p:cNvSpPr txBox="1"/>
            <p:nvPr>
              <p:custDataLst>
                <p:tags r:id="rId2"/>
              </p:custDataLst>
            </p:nvPr>
          </p:nvSpPr>
          <p:spPr>
            <a:xfrm>
              <a:off x="1871683" y="3932175"/>
              <a:ext cx="7954422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CN" sz="6000" dirty="0" smtClean="0">
                  <a:solidFill>
                    <a:srgbClr val="132E4A"/>
                  </a:solidFill>
                  <a:latin typeface="等线 Light" panose="02010600030101010101" pitchFamily="2" charset="-122"/>
                  <a:ea typeface="等线 Light" panose="02010600030101010101" pitchFamily="2" charset="-122"/>
                  <a:sym typeface="iekie-Weilaiti" panose="02010601030101010101" pitchFamily="2" charset="-128"/>
                </a:rPr>
                <a:t>Thank You for Listening </a:t>
              </a:r>
              <a:endParaRPr lang="zh-CN" altLang="en-US" sz="6000" dirty="0">
                <a:solidFill>
                  <a:srgbClr val="132E4A"/>
                </a:solidFill>
                <a:latin typeface="等线 Light" panose="02010600030101010101" pitchFamily="2" charset="-122"/>
                <a:ea typeface="等线 Light" panose="02010600030101010101" pitchFamily="2" charset="-122"/>
                <a:sym typeface="iekie-Weilaiti" panose="02010601030101010101" pitchFamily="2" charset="-128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9926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9568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8750" y="1459667"/>
            <a:ext cx="2822424" cy="2218798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9819"/>
          <a:stretch/>
        </p:blipFill>
        <p:spPr>
          <a:xfrm>
            <a:off x="3008750" y="3623705"/>
            <a:ext cx="2822424" cy="2110414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7">
            <a:alphaModFix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1175" y="1459667"/>
            <a:ext cx="3091552" cy="2218798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3584"/>
          <a:stretch/>
        </p:blipFill>
        <p:spPr>
          <a:xfrm>
            <a:off x="5831174" y="3636999"/>
            <a:ext cx="3091552" cy="2097120"/>
          </a:xfrm>
          <a:prstGeom prst="rect">
            <a:avLst/>
          </a:prstGeom>
        </p:spPr>
      </p:pic>
      <p:grpSp>
        <p:nvGrpSpPr>
          <p:cNvPr id="37" name="组合 36">
            <a:extLst>
              <a:ext uri="{FF2B5EF4-FFF2-40B4-BE49-F238E27FC236}">
                <a16:creationId xmlns:a16="http://schemas.microsoft.com/office/drawing/2014/main" xmlns="" id="{1EA74151-B893-4E33-ADE9-4F92B7FA943A}"/>
              </a:ext>
            </a:extLst>
          </p:cNvPr>
          <p:cNvGrpSpPr/>
          <p:nvPr/>
        </p:nvGrpSpPr>
        <p:grpSpPr>
          <a:xfrm>
            <a:off x="143922" y="223365"/>
            <a:ext cx="11887200" cy="307777"/>
            <a:chOff x="143922" y="775815"/>
            <a:chExt cx="11887200" cy="307777"/>
          </a:xfrm>
        </p:grpSpPr>
        <p:sp>
          <p:nvSpPr>
            <p:cNvPr id="38" name="MH_Entry_1">
              <a:extLst>
                <a:ext uri="{FF2B5EF4-FFF2-40B4-BE49-F238E27FC236}">
                  <a16:creationId xmlns:a16="http://schemas.microsoft.com/office/drawing/2014/main" xmlns="" id="{E8DB6D77-11FF-4B3D-B64A-8673E368ABE0}"/>
                </a:ext>
              </a:extLst>
            </p:cNvPr>
            <p:cNvSpPr/>
            <p:nvPr>
              <p:custDataLst>
                <p:tags r:id="rId1"/>
              </p:custDataLst>
            </p:nvPr>
          </p:nvSpPr>
          <p:spPr>
            <a:xfrm>
              <a:off x="4539167" y="775815"/>
              <a:ext cx="2751619" cy="307777"/>
            </a:xfrm>
            <a:custGeom>
              <a:avLst/>
              <a:gdLst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2520280 w 2520280"/>
                <a:gd name="connsiteY7" fmla="*/ 288032 h 1872208"/>
                <a:gd name="connsiteX8" fmla="*/ 0 w 2520280"/>
                <a:gd name="connsiteY8" fmla="*/ 0 h 1872208"/>
                <a:gd name="connsiteX0-1" fmla="*/ 0 w 2520280"/>
                <a:gd name="connsiteY0-2" fmla="*/ 1584176 h 1872208"/>
                <a:gd name="connsiteX1-3" fmla="*/ 2520280 w 2520280"/>
                <a:gd name="connsiteY1-4" fmla="*/ 1584176 h 1872208"/>
                <a:gd name="connsiteX2-5" fmla="*/ 2520280 w 2520280"/>
                <a:gd name="connsiteY2-6" fmla="*/ 1872208 h 1872208"/>
                <a:gd name="connsiteX3-7" fmla="*/ 0 w 2520280"/>
                <a:gd name="connsiteY3-8" fmla="*/ 1872208 h 1872208"/>
                <a:gd name="connsiteX4-9" fmla="*/ 0 w 2520280"/>
                <a:gd name="connsiteY4-10" fmla="*/ 1584176 h 1872208"/>
                <a:gd name="connsiteX5-11" fmla="*/ 0 w 2520280"/>
                <a:gd name="connsiteY5-12" fmla="*/ 0 h 1872208"/>
                <a:gd name="connsiteX6-13" fmla="*/ 2520280 w 2520280"/>
                <a:gd name="connsiteY6-14" fmla="*/ 0 h 1872208"/>
                <a:gd name="connsiteX7-15" fmla="*/ 0 w 2520280"/>
                <a:gd name="connsiteY7-16" fmla="*/ 0 h 1872208"/>
                <a:gd name="connsiteX0-17" fmla="*/ 0 w 2520280"/>
                <a:gd name="connsiteY0-18" fmla="*/ 1872208 h 1872208"/>
                <a:gd name="connsiteX1-19" fmla="*/ 2520280 w 2520280"/>
                <a:gd name="connsiteY1-20" fmla="*/ 1584176 h 1872208"/>
                <a:gd name="connsiteX2-21" fmla="*/ 2520280 w 2520280"/>
                <a:gd name="connsiteY2-22" fmla="*/ 1872208 h 1872208"/>
                <a:gd name="connsiteX3-23" fmla="*/ 0 w 2520280"/>
                <a:gd name="connsiteY3-24" fmla="*/ 1872208 h 1872208"/>
                <a:gd name="connsiteX4-25" fmla="*/ 0 w 2520280"/>
                <a:gd name="connsiteY4-26" fmla="*/ 0 h 1872208"/>
                <a:gd name="connsiteX5-27" fmla="*/ 2520280 w 2520280"/>
                <a:gd name="connsiteY5-28" fmla="*/ 0 h 1872208"/>
                <a:gd name="connsiteX6-29" fmla="*/ 0 w 2520280"/>
                <a:gd name="connsiteY6-30" fmla="*/ 0 h 1872208"/>
                <a:gd name="connsiteX0-31" fmla="*/ 0 w 2520280"/>
                <a:gd name="connsiteY0-32" fmla="*/ 1872208 h 1872208"/>
                <a:gd name="connsiteX1-33" fmla="*/ 2520280 w 2520280"/>
                <a:gd name="connsiteY1-34" fmla="*/ 1872208 h 1872208"/>
                <a:gd name="connsiteX2-35" fmla="*/ 0 w 2520280"/>
                <a:gd name="connsiteY2-36" fmla="*/ 1872208 h 1872208"/>
                <a:gd name="connsiteX3-37" fmla="*/ 0 w 2520280"/>
                <a:gd name="connsiteY3-38" fmla="*/ 0 h 1872208"/>
                <a:gd name="connsiteX4-39" fmla="*/ 2520280 w 2520280"/>
                <a:gd name="connsiteY4-40" fmla="*/ 0 h 1872208"/>
                <a:gd name="connsiteX5-41" fmla="*/ 0 w 2520280"/>
                <a:gd name="connsiteY5-42" fmla="*/ 0 h 1872208"/>
                <a:gd name="connsiteX0-43" fmla="*/ 0 w 2520280"/>
                <a:gd name="connsiteY0-44" fmla="*/ 1872208 h 1872208"/>
                <a:gd name="connsiteX1-45" fmla="*/ 2520280 w 2520280"/>
                <a:gd name="connsiteY1-46" fmla="*/ 1872208 h 1872208"/>
                <a:gd name="connsiteX2-47" fmla="*/ 0 w 2520280"/>
                <a:gd name="connsiteY2-48" fmla="*/ 1872208 h 1872208"/>
                <a:gd name="connsiteX3-49" fmla="*/ 0 w 2520280"/>
                <a:gd name="connsiteY3-50" fmla="*/ 0 h 1872208"/>
                <a:gd name="connsiteX4-51" fmla="*/ 34255 w 2520280"/>
                <a:gd name="connsiteY4-52" fmla="*/ 0 h 1872208"/>
                <a:gd name="connsiteX5-53" fmla="*/ 0 w 2520280"/>
                <a:gd name="connsiteY5-54" fmla="*/ 0 h 1872208"/>
                <a:gd name="connsiteX0-55" fmla="*/ 0 w 2520280"/>
                <a:gd name="connsiteY0-56" fmla="*/ 1872208 h 1872208"/>
                <a:gd name="connsiteX1-57" fmla="*/ 2520280 w 2520280"/>
                <a:gd name="connsiteY1-58" fmla="*/ 1872208 h 1872208"/>
                <a:gd name="connsiteX2-59" fmla="*/ 0 w 2520280"/>
                <a:gd name="connsiteY2-60" fmla="*/ 1872208 h 1872208"/>
                <a:gd name="connsiteX3-61" fmla="*/ 0 w 2520280"/>
                <a:gd name="connsiteY3-62" fmla="*/ 0 h 1872208"/>
                <a:gd name="connsiteX4-63" fmla="*/ 917 w 2520280"/>
                <a:gd name="connsiteY4-64" fmla="*/ 6036 h 1872208"/>
                <a:gd name="connsiteX5-65" fmla="*/ 0 w 2520280"/>
                <a:gd name="connsiteY5-66" fmla="*/ 0 h 1872208"/>
                <a:gd name="connsiteX0-67" fmla="*/ 0 w 2520280"/>
                <a:gd name="connsiteY0-68" fmla="*/ 1890314 h 1890314"/>
                <a:gd name="connsiteX1-69" fmla="*/ 2520280 w 2520280"/>
                <a:gd name="connsiteY1-70" fmla="*/ 1890314 h 1890314"/>
                <a:gd name="connsiteX2-71" fmla="*/ 0 w 2520280"/>
                <a:gd name="connsiteY2-72" fmla="*/ 1890314 h 1890314"/>
                <a:gd name="connsiteX3-73" fmla="*/ 0 w 2520280"/>
                <a:gd name="connsiteY3-74" fmla="*/ 18106 h 1890314"/>
                <a:gd name="connsiteX4-75" fmla="*/ 53304 w 2520280"/>
                <a:gd name="connsiteY4-76" fmla="*/ 0 h 1890314"/>
                <a:gd name="connsiteX5-77" fmla="*/ 0 w 2520280"/>
                <a:gd name="connsiteY5-78" fmla="*/ 18106 h 1890314"/>
                <a:gd name="connsiteX0-79" fmla="*/ 0 w 2520280"/>
                <a:gd name="connsiteY0-80" fmla="*/ 1872208 h 1872208"/>
                <a:gd name="connsiteX1-81" fmla="*/ 2520280 w 2520280"/>
                <a:gd name="connsiteY1-82" fmla="*/ 1872208 h 1872208"/>
                <a:gd name="connsiteX2-83" fmla="*/ 0 w 2520280"/>
                <a:gd name="connsiteY2-84" fmla="*/ 1872208 h 1872208"/>
                <a:gd name="connsiteX3-85" fmla="*/ 0 w 2520280"/>
                <a:gd name="connsiteY3-86" fmla="*/ 0 h 1872208"/>
                <a:gd name="connsiteX4-87" fmla="*/ 916 w 2520280"/>
                <a:gd name="connsiteY4-88" fmla="*/ 0 h 1872208"/>
                <a:gd name="connsiteX5-89" fmla="*/ 0 w 2520280"/>
                <a:gd name="connsiteY5-90" fmla="*/ 0 h 187220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2520280" h="1872208">
                  <a:moveTo>
                    <a:pt x="0" y="1872208"/>
                  </a:moveTo>
                  <a:lnTo>
                    <a:pt x="2520280" y="1872208"/>
                  </a:lnTo>
                  <a:lnTo>
                    <a:pt x="0" y="1872208"/>
                  </a:lnTo>
                  <a:close/>
                  <a:moveTo>
                    <a:pt x="0" y="0"/>
                  </a:moveTo>
                  <a:lnTo>
                    <a:pt x="916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sq">
              <a:noFill/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spAutoFit/>
            </a:bodyPr>
            <a:lstStyle/>
            <a:p>
              <a:pPr algn="dist" defTabSz="1146358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dirty="0" smtClean="0">
                  <a:solidFill>
                    <a:schemeClr val="bg2">
                      <a:lumMod val="10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  <a:sym typeface="Arial" panose="020B0604020202020204" pitchFamily="34" charset="0"/>
                </a:rPr>
                <a:t>Introduction</a:t>
              </a:r>
              <a:endParaRPr lang="zh-CN" altLang="en-US" sz="2000" dirty="0">
                <a:solidFill>
                  <a:schemeClr val="bg2">
                    <a:lumMod val="1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sym typeface="Arial" panose="020B0604020202020204" pitchFamily="34" charset="0"/>
              </a:endParaRPr>
            </a:p>
          </p:txBody>
        </p:sp>
        <p:cxnSp>
          <p:nvCxnSpPr>
            <p:cNvPr id="39" name="直接连接符 3">
              <a:extLst>
                <a:ext uri="{FF2B5EF4-FFF2-40B4-BE49-F238E27FC236}">
                  <a16:creationId xmlns:a16="http://schemas.microsoft.com/office/drawing/2014/main" xmlns="" id="{35F2312A-767F-4F93-A531-D2A481F50F08}"/>
                </a:ext>
              </a:extLst>
            </p:cNvPr>
            <p:cNvCxnSpPr/>
            <p:nvPr/>
          </p:nvCxnSpPr>
          <p:spPr>
            <a:xfrm>
              <a:off x="143922" y="926390"/>
              <a:ext cx="4097867" cy="0"/>
            </a:xfrm>
            <a:prstGeom prst="line">
              <a:avLst/>
            </a:prstGeom>
            <a:ln w="12700"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4">
              <a:extLst>
                <a:ext uri="{FF2B5EF4-FFF2-40B4-BE49-F238E27FC236}">
                  <a16:creationId xmlns:a16="http://schemas.microsoft.com/office/drawing/2014/main" xmlns="" id="{811CD831-3AD1-4CC1-B737-C0F22E773639}"/>
                </a:ext>
              </a:extLst>
            </p:cNvPr>
            <p:cNvCxnSpPr/>
            <p:nvPr/>
          </p:nvCxnSpPr>
          <p:spPr>
            <a:xfrm>
              <a:off x="7658318" y="909703"/>
              <a:ext cx="4372804" cy="0"/>
            </a:xfrm>
            <a:prstGeom prst="line">
              <a:avLst/>
            </a:prstGeom>
            <a:ln w="12700"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椭圆 44"/>
          <p:cNvSpPr/>
          <p:nvPr/>
        </p:nvSpPr>
        <p:spPr>
          <a:xfrm>
            <a:off x="2441268" y="1277367"/>
            <a:ext cx="6945330" cy="2268050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/>
              </a:solidFill>
            </a:endParaRPr>
          </a:p>
        </p:txBody>
      </p:sp>
      <p:sp>
        <p:nvSpPr>
          <p:cNvPr id="46" name="椭圆 45"/>
          <p:cNvSpPr/>
          <p:nvPr/>
        </p:nvSpPr>
        <p:spPr>
          <a:xfrm>
            <a:off x="2300801" y="3616930"/>
            <a:ext cx="6945330" cy="2242894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4" name="椭圆 53"/>
          <p:cNvSpPr/>
          <p:nvPr/>
        </p:nvSpPr>
        <p:spPr>
          <a:xfrm rot="16200000">
            <a:off x="1380106" y="2557371"/>
            <a:ext cx="5736167" cy="2478877"/>
          </a:xfrm>
          <a:prstGeom prst="ellipse">
            <a:avLst/>
          </a:prstGeom>
          <a:noFill/>
          <a:ln w="38100">
            <a:solidFill>
              <a:schemeClr val="accent2"/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5" name="椭圆 54"/>
          <p:cNvSpPr/>
          <p:nvPr/>
        </p:nvSpPr>
        <p:spPr>
          <a:xfrm rot="16200000">
            <a:off x="4614436" y="2530008"/>
            <a:ext cx="5681441" cy="2478877"/>
          </a:xfrm>
          <a:prstGeom prst="ellipse">
            <a:avLst/>
          </a:prstGeom>
          <a:noFill/>
          <a:ln w="38100">
            <a:solidFill>
              <a:schemeClr val="accent2"/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801961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5" grpId="1" animBg="1"/>
      <p:bldP spid="45" grpId="2" animBg="1"/>
      <p:bldP spid="46" grpId="0" animBg="1"/>
      <p:bldP spid="46" grpId="1" animBg="1"/>
      <p:bldP spid="46" grpId="2" animBg="1"/>
      <p:bldP spid="54" grpId="0" animBg="1"/>
      <p:bldP spid="5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组合 36">
            <a:extLst>
              <a:ext uri="{FF2B5EF4-FFF2-40B4-BE49-F238E27FC236}">
                <a16:creationId xmlns:a16="http://schemas.microsoft.com/office/drawing/2014/main" xmlns="" id="{1EA74151-B893-4E33-ADE9-4F92B7FA943A}"/>
              </a:ext>
            </a:extLst>
          </p:cNvPr>
          <p:cNvGrpSpPr/>
          <p:nvPr/>
        </p:nvGrpSpPr>
        <p:grpSpPr>
          <a:xfrm>
            <a:off x="143922" y="223365"/>
            <a:ext cx="11887200" cy="307777"/>
            <a:chOff x="143922" y="775815"/>
            <a:chExt cx="11887200" cy="307777"/>
          </a:xfrm>
        </p:grpSpPr>
        <p:sp>
          <p:nvSpPr>
            <p:cNvPr id="38" name="MH_Entry_1">
              <a:extLst>
                <a:ext uri="{FF2B5EF4-FFF2-40B4-BE49-F238E27FC236}">
                  <a16:creationId xmlns:a16="http://schemas.microsoft.com/office/drawing/2014/main" xmlns="" id="{E8DB6D77-11FF-4B3D-B64A-8673E368ABE0}"/>
                </a:ext>
              </a:extLst>
            </p:cNvPr>
            <p:cNvSpPr/>
            <p:nvPr>
              <p:custDataLst>
                <p:tags r:id="rId1"/>
              </p:custDataLst>
            </p:nvPr>
          </p:nvSpPr>
          <p:spPr>
            <a:xfrm>
              <a:off x="4539167" y="775815"/>
              <a:ext cx="2751619" cy="307777"/>
            </a:xfrm>
            <a:custGeom>
              <a:avLst/>
              <a:gdLst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2520280 w 2520280"/>
                <a:gd name="connsiteY7" fmla="*/ 288032 h 1872208"/>
                <a:gd name="connsiteX8" fmla="*/ 0 w 2520280"/>
                <a:gd name="connsiteY8" fmla="*/ 0 h 1872208"/>
                <a:gd name="connsiteX0-1" fmla="*/ 0 w 2520280"/>
                <a:gd name="connsiteY0-2" fmla="*/ 1584176 h 1872208"/>
                <a:gd name="connsiteX1-3" fmla="*/ 2520280 w 2520280"/>
                <a:gd name="connsiteY1-4" fmla="*/ 1584176 h 1872208"/>
                <a:gd name="connsiteX2-5" fmla="*/ 2520280 w 2520280"/>
                <a:gd name="connsiteY2-6" fmla="*/ 1872208 h 1872208"/>
                <a:gd name="connsiteX3-7" fmla="*/ 0 w 2520280"/>
                <a:gd name="connsiteY3-8" fmla="*/ 1872208 h 1872208"/>
                <a:gd name="connsiteX4-9" fmla="*/ 0 w 2520280"/>
                <a:gd name="connsiteY4-10" fmla="*/ 1584176 h 1872208"/>
                <a:gd name="connsiteX5-11" fmla="*/ 0 w 2520280"/>
                <a:gd name="connsiteY5-12" fmla="*/ 0 h 1872208"/>
                <a:gd name="connsiteX6-13" fmla="*/ 2520280 w 2520280"/>
                <a:gd name="connsiteY6-14" fmla="*/ 0 h 1872208"/>
                <a:gd name="connsiteX7-15" fmla="*/ 0 w 2520280"/>
                <a:gd name="connsiteY7-16" fmla="*/ 0 h 1872208"/>
                <a:gd name="connsiteX0-17" fmla="*/ 0 w 2520280"/>
                <a:gd name="connsiteY0-18" fmla="*/ 1872208 h 1872208"/>
                <a:gd name="connsiteX1-19" fmla="*/ 2520280 w 2520280"/>
                <a:gd name="connsiteY1-20" fmla="*/ 1584176 h 1872208"/>
                <a:gd name="connsiteX2-21" fmla="*/ 2520280 w 2520280"/>
                <a:gd name="connsiteY2-22" fmla="*/ 1872208 h 1872208"/>
                <a:gd name="connsiteX3-23" fmla="*/ 0 w 2520280"/>
                <a:gd name="connsiteY3-24" fmla="*/ 1872208 h 1872208"/>
                <a:gd name="connsiteX4-25" fmla="*/ 0 w 2520280"/>
                <a:gd name="connsiteY4-26" fmla="*/ 0 h 1872208"/>
                <a:gd name="connsiteX5-27" fmla="*/ 2520280 w 2520280"/>
                <a:gd name="connsiteY5-28" fmla="*/ 0 h 1872208"/>
                <a:gd name="connsiteX6-29" fmla="*/ 0 w 2520280"/>
                <a:gd name="connsiteY6-30" fmla="*/ 0 h 1872208"/>
                <a:gd name="connsiteX0-31" fmla="*/ 0 w 2520280"/>
                <a:gd name="connsiteY0-32" fmla="*/ 1872208 h 1872208"/>
                <a:gd name="connsiteX1-33" fmla="*/ 2520280 w 2520280"/>
                <a:gd name="connsiteY1-34" fmla="*/ 1872208 h 1872208"/>
                <a:gd name="connsiteX2-35" fmla="*/ 0 w 2520280"/>
                <a:gd name="connsiteY2-36" fmla="*/ 1872208 h 1872208"/>
                <a:gd name="connsiteX3-37" fmla="*/ 0 w 2520280"/>
                <a:gd name="connsiteY3-38" fmla="*/ 0 h 1872208"/>
                <a:gd name="connsiteX4-39" fmla="*/ 2520280 w 2520280"/>
                <a:gd name="connsiteY4-40" fmla="*/ 0 h 1872208"/>
                <a:gd name="connsiteX5-41" fmla="*/ 0 w 2520280"/>
                <a:gd name="connsiteY5-42" fmla="*/ 0 h 1872208"/>
                <a:gd name="connsiteX0-43" fmla="*/ 0 w 2520280"/>
                <a:gd name="connsiteY0-44" fmla="*/ 1872208 h 1872208"/>
                <a:gd name="connsiteX1-45" fmla="*/ 2520280 w 2520280"/>
                <a:gd name="connsiteY1-46" fmla="*/ 1872208 h 1872208"/>
                <a:gd name="connsiteX2-47" fmla="*/ 0 w 2520280"/>
                <a:gd name="connsiteY2-48" fmla="*/ 1872208 h 1872208"/>
                <a:gd name="connsiteX3-49" fmla="*/ 0 w 2520280"/>
                <a:gd name="connsiteY3-50" fmla="*/ 0 h 1872208"/>
                <a:gd name="connsiteX4-51" fmla="*/ 34255 w 2520280"/>
                <a:gd name="connsiteY4-52" fmla="*/ 0 h 1872208"/>
                <a:gd name="connsiteX5-53" fmla="*/ 0 w 2520280"/>
                <a:gd name="connsiteY5-54" fmla="*/ 0 h 1872208"/>
                <a:gd name="connsiteX0-55" fmla="*/ 0 w 2520280"/>
                <a:gd name="connsiteY0-56" fmla="*/ 1872208 h 1872208"/>
                <a:gd name="connsiteX1-57" fmla="*/ 2520280 w 2520280"/>
                <a:gd name="connsiteY1-58" fmla="*/ 1872208 h 1872208"/>
                <a:gd name="connsiteX2-59" fmla="*/ 0 w 2520280"/>
                <a:gd name="connsiteY2-60" fmla="*/ 1872208 h 1872208"/>
                <a:gd name="connsiteX3-61" fmla="*/ 0 w 2520280"/>
                <a:gd name="connsiteY3-62" fmla="*/ 0 h 1872208"/>
                <a:gd name="connsiteX4-63" fmla="*/ 917 w 2520280"/>
                <a:gd name="connsiteY4-64" fmla="*/ 6036 h 1872208"/>
                <a:gd name="connsiteX5-65" fmla="*/ 0 w 2520280"/>
                <a:gd name="connsiteY5-66" fmla="*/ 0 h 1872208"/>
                <a:gd name="connsiteX0-67" fmla="*/ 0 w 2520280"/>
                <a:gd name="connsiteY0-68" fmla="*/ 1890314 h 1890314"/>
                <a:gd name="connsiteX1-69" fmla="*/ 2520280 w 2520280"/>
                <a:gd name="connsiteY1-70" fmla="*/ 1890314 h 1890314"/>
                <a:gd name="connsiteX2-71" fmla="*/ 0 w 2520280"/>
                <a:gd name="connsiteY2-72" fmla="*/ 1890314 h 1890314"/>
                <a:gd name="connsiteX3-73" fmla="*/ 0 w 2520280"/>
                <a:gd name="connsiteY3-74" fmla="*/ 18106 h 1890314"/>
                <a:gd name="connsiteX4-75" fmla="*/ 53304 w 2520280"/>
                <a:gd name="connsiteY4-76" fmla="*/ 0 h 1890314"/>
                <a:gd name="connsiteX5-77" fmla="*/ 0 w 2520280"/>
                <a:gd name="connsiteY5-78" fmla="*/ 18106 h 1890314"/>
                <a:gd name="connsiteX0-79" fmla="*/ 0 w 2520280"/>
                <a:gd name="connsiteY0-80" fmla="*/ 1872208 h 1872208"/>
                <a:gd name="connsiteX1-81" fmla="*/ 2520280 w 2520280"/>
                <a:gd name="connsiteY1-82" fmla="*/ 1872208 h 1872208"/>
                <a:gd name="connsiteX2-83" fmla="*/ 0 w 2520280"/>
                <a:gd name="connsiteY2-84" fmla="*/ 1872208 h 1872208"/>
                <a:gd name="connsiteX3-85" fmla="*/ 0 w 2520280"/>
                <a:gd name="connsiteY3-86" fmla="*/ 0 h 1872208"/>
                <a:gd name="connsiteX4-87" fmla="*/ 916 w 2520280"/>
                <a:gd name="connsiteY4-88" fmla="*/ 0 h 1872208"/>
                <a:gd name="connsiteX5-89" fmla="*/ 0 w 2520280"/>
                <a:gd name="connsiteY5-90" fmla="*/ 0 h 187220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2520280" h="1872208">
                  <a:moveTo>
                    <a:pt x="0" y="1872208"/>
                  </a:moveTo>
                  <a:lnTo>
                    <a:pt x="2520280" y="1872208"/>
                  </a:lnTo>
                  <a:lnTo>
                    <a:pt x="0" y="1872208"/>
                  </a:lnTo>
                  <a:close/>
                  <a:moveTo>
                    <a:pt x="0" y="0"/>
                  </a:moveTo>
                  <a:lnTo>
                    <a:pt x="916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sq">
              <a:noFill/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spAutoFit/>
            </a:bodyPr>
            <a:lstStyle/>
            <a:p>
              <a:pPr algn="dist" defTabSz="1146358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dirty="0" smtClean="0">
                  <a:solidFill>
                    <a:schemeClr val="bg2">
                      <a:lumMod val="10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  <a:sym typeface="Arial" panose="020B0604020202020204" pitchFamily="34" charset="0"/>
                </a:rPr>
                <a:t>Introduction</a:t>
              </a:r>
              <a:endParaRPr lang="zh-CN" altLang="en-US" sz="2000" dirty="0">
                <a:solidFill>
                  <a:schemeClr val="bg2">
                    <a:lumMod val="1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sym typeface="Arial" panose="020B0604020202020204" pitchFamily="34" charset="0"/>
              </a:endParaRPr>
            </a:p>
          </p:txBody>
        </p:sp>
        <p:cxnSp>
          <p:nvCxnSpPr>
            <p:cNvPr id="39" name="直接连接符 3">
              <a:extLst>
                <a:ext uri="{FF2B5EF4-FFF2-40B4-BE49-F238E27FC236}">
                  <a16:creationId xmlns:a16="http://schemas.microsoft.com/office/drawing/2014/main" xmlns="" id="{35F2312A-767F-4F93-A531-D2A481F50F08}"/>
                </a:ext>
              </a:extLst>
            </p:cNvPr>
            <p:cNvCxnSpPr/>
            <p:nvPr/>
          </p:nvCxnSpPr>
          <p:spPr>
            <a:xfrm>
              <a:off x="143922" y="926390"/>
              <a:ext cx="4097867" cy="0"/>
            </a:xfrm>
            <a:prstGeom prst="line">
              <a:avLst/>
            </a:prstGeom>
            <a:ln w="12700"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4">
              <a:extLst>
                <a:ext uri="{FF2B5EF4-FFF2-40B4-BE49-F238E27FC236}">
                  <a16:creationId xmlns:a16="http://schemas.microsoft.com/office/drawing/2014/main" xmlns="" id="{811CD831-3AD1-4CC1-B737-C0F22E773639}"/>
                </a:ext>
              </a:extLst>
            </p:cNvPr>
            <p:cNvCxnSpPr/>
            <p:nvPr/>
          </p:nvCxnSpPr>
          <p:spPr>
            <a:xfrm>
              <a:off x="7658318" y="909703"/>
              <a:ext cx="4372804" cy="0"/>
            </a:xfrm>
            <a:prstGeom prst="line">
              <a:avLst/>
            </a:prstGeom>
            <a:ln w="12700"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文本框 3"/>
          <p:cNvSpPr txBox="1"/>
          <p:nvPr/>
        </p:nvSpPr>
        <p:spPr>
          <a:xfrm>
            <a:off x="3397807" y="1388832"/>
            <a:ext cx="50343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200" dirty="0" smtClean="0"/>
              <a:t>Limits</a:t>
            </a:r>
            <a:endParaRPr kumimoji="1" lang="zh-CN" altLang="en-US" sz="3200" dirty="0"/>
          </a:p>
        </p:txBody>
      </p:sp>
      <p:sp>
        <p:nvSpPr>
          <p:cNvPr id="5" name="文本框 4"/>
          <p:cNvSpPr txBox="1"/>
          <p:nvPr/>
        </p:nvSpPr>
        <p:spPr>
          <a:xfrm>
            <a:off x="3081593" y="2312133"/>
            <a:ext cx="67631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/>
              <a:t>1. Two equally meaningful ways to group objects.</a:t>
            </a:r>
          </a:p>
          <a:p>
            <a:endParaRPr kumimoji="1" lang="en-US" altLang="zh-CN" sz="2400" dirty="0" smtClean="0"/>
          </a:p>
          <a:p>
            <a:r>
              <a:rPr kumimoji="1" lang="en-US" altLang="zh-CN" sz="2400" dirty="0" smtClean="0"/>
              <a:t>2. Fail due to the curse of dimensionality.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382581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组合 36">
            <a:extLst>
              <a:ext uri="{FF2B5EF4-FFF2-40B4-BE49-F238E27FC236}">
                <a16:creationId xmlns:a16="http://schemas.microsoft.com/office/drawing/2014/main" xmlns="" id="{1EA74151-B893-4E33-ADE9-4F92B7FA943A}"/>
              </a:ext>
            </a:extLst>
          </p:cNvPr>
          <p:cNvGrpSpPr/>
          <p:nvPr/>
        </p:nvGrpSpPr>
        <p:grpSpPr>
          <a:xfrm>
            <a:off x="143922" y="223365"/>
            <a:ext cx="11887200" cy="307777"/>
            <a:chOff x="143922" y="775815"/>
            <a:chExt cx="11887200" cy="307777"/>
          </a:xfrm>
        </p:grpSpPr>
        <p:sp>
          <p:nvSpPr>
            <p:cNvPr id="38" name="MH_Entry_1">
              <a:extLst>
                <a:ext uri="{FF2B5EF4-FFF2-40B4-BE49-F238E27FC236}">
                  <a16:creationId xmlns:a16="http://schemas.microsoft.com/office/drawing/2014/main" xmlns="" id="{E8DB6D77-11FF-4B3D-B64A-8673E368ABE0}"/>
                </a:ext>
              </a:extLst>
            </p:cNvPr>
            <p:cNvSpPr/>
            <p:nvPr>
              <p:custDataLst>
                <p:tags r:id="rId1"/>
              </p:custDataLst>
            </p:nvPr>
          </p:nvSpPr>
          <p:spPr>
            <a:xfrm>
              <a:off x="4539167" y="775815"/>
              <a:ext cx="2751619" cy="307777"/>
            </a:xfrm>
            <a:custGeom>
              <a:avLst/>
              <a:gdLst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2520280 w 2520280"/>
                <a:gd name="connsiteY7" fmla="*/ 288032 h 1872208"/>
                <a:gd name="connsiteX8" fmla="*/ 0 w 2520280"/>
                <a:gd name="connsiteY8" fmla="*/ 0 h 1872208"/>
                <a:gd name="connsiteX0-1" fmla="*/ 0 w 2520280"/>
                <a:gd name="connsiteY0-2" fmla="*/ 1584176 h 1872208"/>
                <a:gd name="connsiteX1-3" fmla="*/ 2520280 w 2520280"/>
                <a:gd name="connsiteY1-4" fmla="*/ 1584176 h 1872208"/>
                <a:gd name="connsiteX2-5" fmla="*/ 2520280 w 2520280"/>
                <a:gd name="connsiteY2-6" fmla="*/ 1872208 h 1872208"/>
                <a:gd name="connsiteX3-7" fmla="*/ 0 w 2520280"/>
                <a:gd name="connsiteY3-8" fmla="*/ 1872208 h 1872208"/>
                <a:gd name="connsiteX4-9" fmla="*/ 0 w 2520280"/>
                <a:gd name="connsiteY4-10" fmla="*/ 1584176 h 1872208"/>
                <a:gd name="connsiteX5-11" fmla="*/ 0 w 2520280"/>
                <a:gd name="connsiteY5-12" fmla="*/ 0 h 1872208"/>
                <a:gd name="connsiteX6-13" fmla="*/ 2520280 w 2520280"/>
                <a:gd name="connsiteY6-14" fmla="*/ 0 h 1872208"/>
                <a:gd name="connsiteX7-15" fmla="*/ 0 w 2520280"/>
                <a:gd name="connsiteY7-16" fmla="*/ 0 h 1872208"/>
                <a:gd name="connsiteX0-17" fmla="*/ 0 w 2520280"/>
                <a:gd name="connsiteY0-18" fmla="*/ 1872208 h 1872208"/>
                <a:gd name="connsiteX1-19" fmla="*/ 2520280 w 2520280"/>
                <a:gd name="connsiteY1-20" fmla="*/ 1584176 h 1872208"/>
                <a:gd name="connsiteX2-21" fmla="*/ 2520280 w 2520280"/>
                <a:gd name="connsiteY2-22" fmla="*/ 1872208 h 1872208"/>
                <a:gd name="connsiteX3-23" fmla="*/ 0 w 2520280"/>
                <a:gd name="connsiteY3-24" fmla="*/ 1872208 h 1872208"/>
                <a:gd name="connsiteX4-25" fmla="*/ 0 w 2520280"/>
                <a:gd name="connsiteY4-26" fmla="*/ 0 h 1872208"/>
                <a:gd name="connsiteX5-27" fmla="*/ 2520280 w 2520280"/>
                <a:gd name="connsiteY5-28" fmla="*/ 0 h 1872208"/>
                <a:gd name="connsiteX6-29" fmla="*/ 0 w 2520280"/>
                <a:gd name="connsiteY6-30" fmla="*/ 0 h 1872208"/>
                <a:gd name="connsiteX0-31" fmla="*/ 0 w 2520280"/>
                <a:gd name="connsiteY0-32" fmla="*/ 1872208 h 1872208"/>
                <a:gd name="connsiteX1-33" fmla="*/ 2520280 w 2520280"/>
                <a:gd name="connsiteY1-34" fmla="*/ 1872208 h 1872208"/>
                <a:gd name="connsiteX2-35" fmla="*/ 0 w 2520280"/>
                <a:gd name="connsiteY2-36" fmla="*/ 1872208 h 1872208"/>
                <a:gd name="connsiteX3-37" fmla="*/ 0 w 2520280"/>
                <a:gd name="connsiteY3-38" fmla="*/ 0 h 1872208"/>
                <a:gd name="connsiteX4-39" fmla="*/ 2520280 w 2520280"/>
                <a:gd name="connsiteY4-40" fmla="*/ 0 h 1872208"/>
                <a:gd name="connsiteX5-41" fmla="*/ 0 w 2520280"/>
                <a:gd name="connsiteY5-42" fmla="*/ 0 h 1872208"/>
                <a:gd name="connsiteX0-43" fmla="*/ 0 w 2520280"/>
                <a:gd name="connsiteY0-44" fmla="*/ 1872208 h 1872208"/>
                <a:gd name="connsiteX1-45" fmla="*/ 2520280 w 2520280"/>
                <a:gd name="connsiteY1-46" fmla="*/ 1872208 h 1872208"/>
                <a:gd name="connsiteX2-47" fmla="*/ 0 w 2520280"/>
                <a:gd name="connsiteY2-48" fmla="*/ 1872208 h 1872208"/>
                <a:gd name="connsiteX3-49" fmla="*/ 0 w 2520280"/>
                <a:gd name="connsiteY3-50" fmla="*/ 0 h 1872208"/>
                <a:gd name="connsiteX4-51" fmla="*/ 34255 w 2520280"/>
                <a:gd name="connsiteY4-52" fmla="*/ 0 h 1872208"/>
                <a:gd name="connsiteX5-53" fmla="*/ 0 w 2520280"/>
                <a:gd name="connsiteY5-54" fmla="*/ 0 h 1872208"/>
                <a:gd name="connsiteX0-55" fmla="*/ 0 w 2520280"/>
                <a:gd name="connsiteY0-56" fmla="*/ 1872208 h 1872208"/>
                <a:gd name="connsiteX1-57" fmla="*/ 2520280 w 2520280"/>
                <a:gd name="connsiteY1-58" fmla="*/ 1872208 h 1872208"/>
                <a:gd name="connsiteX2-59" fmla="*/ 0 w 2520280"/>
                <a:gd name="connsiteY2-60" fmla="*/ 1872208 h 1872208"/>
                <a:gd name="connsiteX3-61" fmla="*/ 0 w 2520280"/>
                <a:gd name="connsiteY3-62" fmla="*/ 0 h 1872208"/>
                <a:gd name="connsiteX4-63" fmla="*/ 917 w 2520280"/>
                <a:gd name="connsiteY4-64" fmla="*/ 6036 h 1872208"/>
                <a:gd name="connsiteX5-65" fmla="*/ 0 w 2520280"/>
                <a:gd name="connsiteY5-66" fmla="*/ 0 h 1872208"/>
                <a:gd name="connsiteX0-67" fmla="*/ 0 w 2520280"/>
                <a:gd name="connsiteY0-68" fmla="*/ 1890314 h 1890314"/>
                <a:gd name="connsiteX1-69" fmla="*/ 2520280 w 2520280"/>
                <a:gd name="connsiteY1-70" fmla="*/ 1890314 h 1890314"/>
                <a:gd name="connsiteX2-71" fmla="*/ 0 w 2520280"/>
                <a:gd name="connsiteY2-72" fmla="*/ 1890314 h 1890314"/>
                <a:gd name="connsiteX3-73" fmla="*/ 0 w 2520280"/>
                <a:gd name="connsiteY3-74" fmla="*/ 18106 h 1890314"/>
                <a:gd name="connsiteX4-75" fmla="*/ 53304 w 2520280"/>
                <a:gd name="connsiteY4-76" fmla="*/ 0 h 1890314"/>
                <a:gd name="connsiteX5-77" fmla="*/ 0 w 2520280"/>
                <a:gd name="connsiteY5-78" fmla="*/ 18106 h 1890314"/>
                <a:gd name="connsiteX0-79" fmla="*/ 0 w 2520280"/>
                <a:gd name="connsiteY0-80" fmla="*/ 1872208 h 1872208"/>
                <a:gd name="connsiteX1-81" fmla="*/ 2520280 w 2520280"/>
                <a:gd name="connsiteY1-82" fmla="*/ 1872208 h 1872208"/>
                <a:gd name="connsiteX2-83" fmla="*/ 0 w 2520280"/>
                <a:gd name="connsiteY2-84" fmla="*/ 1872208 h 1872208"/>
                <a:gd name="connsiteX3-85" fmla="*/ 0 w 2520280"/>
                <a:gd name="connsiteY3-86" fmla="*/ 0 h 1872208"/>
                <a:gd name="connsiteX4-87" fmla="*/ 916 w 2520280"/>
                <a:gd name="connsiteY4-88" fmla="*/ 0 h 1872208"/>
                <a:gd name="connsiteX5-89" fmla="*/ 0 w 2520280"/>
                <a:gd name="connsiteY5-90" fmla="*/ 0 h 187220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2520280" h="1872208">
                  <a:moveTo>
                    <a:pt x="0" y="1872208"/>
                  </a:moveTo>
                  <a:lnTo>
                    <a:pt x="2520280" y="1872208"/>
                  </a:lnTo>
                  <a:lnTo>
                    <a:pt x="0" y="1872208"/>
                  </a:lnTo>
                  <a:close/>
                  <a:moveTo>
                    <a:pt x="0" y="0"/>
                  </a:moveTo>
                  <a:lnTo>
                    <a:pt x="916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sq">
              <a:noFill/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spAutoFit/>
            </a:bodyPr>
            <a:lstStyle/>
            <a:p>
              <a:pPr algn="dist" defTabSz="1146358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dirty="0" smtClean="0">
                  <a:solidFill>
                    <a:schemeClr val="bg2">
                      <a:lumMod val="10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  <a:sym typeface="Arial" panose="020B0604020202020204" pitchFamily="34" charset="0"/>
                </a:rPr>
                <a:t>Introduction</a:t>
              </a:r>
              <a:endParaRPr lang="zh-CN" altLang="en-US" sz="2000" dirty="0">
                <a:solidFill>
                  <a:schemeClr val="bg2">
                    <a:lumMod val="1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sym typeface="Arial" panose="020B0604020202020204" pitchFamily="34" charset="0"/>
              </a:endParaRPr>
            </a:p>
          </p:txBody>
        </p:sp>
        <p:cxnSp>
          <p:nvCxnSpPr>
            <p:cNvPr id="39" name="直接连接符 3">
              <a:extLst>
                <a:ext uri="{FF2B5EF4-FFF2-40B4-BE49-F238E27FC236}">
                  <a16:creationId xmlns:a16="http://schemas.microsoft.com/office/drawing/2014/main" xmlns="" id="{35F2312A-767F-4F93-A531-D2A481F50F08}"/>
                </a:ext>
              </a:extLst>
            </p:cNvPr>
            <p:cNvCxnSpPr/>
            <p:nvPr/>
          </p:nvCxnSpPr>
          <p:spPr>
            <a:xfrm>
              <a:off x="143922" y="926390"/>
              <a:ext cx="4097867" cy="0"/>
            </a:xfrm>
            <a:prstGeom prst="line">
              <a:avLst/>
            </a:prstGeom>
            <a:ln w="12700"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4">
              <a:extLst>
                <a:ext uri="{FF2B5EF4-FFF2-40B4-BE49-F238E27FC236}">
                  <a16:creationId xmlns:a16="http://schemas.microsoft.com/office/drawing/2014/main" xmlns="" id="{811CD831-3AD1-4CC1-B737-C0F22E773639}"/>
                </a:ext>
              </a:extLst>
            </p:cNvPr>
            <p:cNvCxnSpPr/>
            <p:nvPr/>
          </p:nvCxnSpPr>
          <p:spPr>
            <a:xfrm>
              <a:off x="7658318" y="909703"/>
              <a:ext cx="4372804" cy="0"/>
            </a:xfrm>
            <a:prstGeom prst="line">
              <a:avLst/>
            </a:prstGeom>
            <a:ln w="12700"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文本框 14"/>
          <p:cNvSpPr txBox="1"/>
          <p:nvPr/>
        </p:nvSpPr>
        <p:spPr>
          <a:xfrm>
            <a:off x="1160434" y="1159604"/>
            <a:ext cx="95090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/>
              <a:t>High-dimensional data can often be clustered meaningful in multiple ways, each way can create a low-dimensional subspace. </a:t>
            </a:r>
            <a:endParaRPr kumimoji="1" lang="zh-CN" altLang="en-US" sz="2400" dirty="0"/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 radius="41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9432" y="2892434"/>
            <a:ext cx="1486440" cy="1114009"/>
          </a:xfrm>
          <a:prstGeom prst="rect">
            <a:avLst/>
          </a:prstGeom>
          <a:effectLst>
            <a:outerShdw dist="50800" dir="5400000" sx="1000" sy="1000" algn="ctr" rotWithShape="0">
              <a:srgbClr val="000000">
                <a:alpha val="43137"/>
              </a:srgbClr>
            </a:outerShdw>
          </a:effectLst>
        </p:spPr>
      </p:pic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Blur radius="41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9819"/>
          <a:stretch/>
        </p:blipFill>
        <p:spPr>
          <a:xfrm>
            <a:off x="8644456" y="4141427"/>
            <a:ext cx="1489854" cy="1016223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Blur radius="41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1492" y="2892433"/>
            <a:ext cx="1484392" cy="1111986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artisticBlur radius="41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3584"/>
          <a:stretch/>
        </p:blipFill>
        <p:spPr>
          <a:xfrm>
            <a:off x="10134310" y="4141426"/>
            <a:ext cx="1470824" cy="1016224"/>
          </a:xfrm>
          <a:prstGeom prst="rect">
            <a:avLst/>
          </a:prstGeom>
        </p:spPr>
      </p:pic>
      <p:pic>
        <p:nvPicPr>
          <p:cNvPr id="33" name="图片 32"/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9896" y="2838916"/>
            <a:ext cx="1486440" cy="1114009"/>
          </a:xfrm>
          <a:prstGeom prst="rect">
            <a:avLst/>
          </a:prstGeom>
        </p:spPr>
      </p:pic>
      <p:pic>
        <p:nvPicPr>
          <p:cNvPr id="34" name="图片 33"/>
          <p:cNvPicPr>
            <a:picLocks noChangeAspect="1"/>
          </p:cNvPicPr>
          <p:nvPr/>
        </p:nvPicPr>
        <p:blipFill rotWithShape="1">
          <a:blip r:embed="rId12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9819"/>
          <a:stretch/>
        </p:blipFill>
        <p:spPr>
          <a:xfrm>
            <a:off x="6268882" y="2838915"/>
            <a:ext cx="1489854" cy="1114010"/>
          </a:xfrm>
          <a:prstGeom prst="rect">
            <a:avLst/>
          </a:prstGeom>
        </p:spPr>
      </p:pic>
      <p:pic>
        <p:nvPicPr>
          <p:cNvPr id="35" name="图片 34"/>
          <p:cNvPicPr>
            <a:picLocks noChangeAspect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2694" y="4107232"/>
            <a:ext cx="1484392" cy="1053997"/>
          </a:xfrm>
          <a:prstGeom prst="rect">
            <a:avLst/>
          </a:prstGeom>
        </p:spPr>
      </p:pic>
      <p:pic>
        <p:nvPicPr>
          <p:cNvPr id="36" name="图片 35"/>
          <p:cNvPicPr>
            <a:picLocks noChangeAspect="1"/>
          </p:cNvPicPr>
          <p:nvPr/>
        </p:nvPicPr>
        <p:blipFill rotWithShape="1">
          <a:blip r:embed="rId14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3584"/>
          <a:stretch/>
        </p:blipFill>
        <p:spPr>
          <a:xfrm>
            <a:off x="6261052" y="4107231"/>
            <a:ext cx="1470824" cy="1053998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4548623" y="2778919"/>
            <a:ext cx="3343699" cy="2470455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369117" y="5344387"/>
            <a:ext cx="18101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 smtClean="0"/>
              <a:t>Subspace 1-shape</a:t>
            </a:r>
            <a:endParaRPr kumimoji="1" lang="zh-CN" altLang="en-US" sz="1600" dirty="0"/>
          </a:p>
        </p:txBody>
      </p:sp>
      <p:sp>
        <p:nvSpPr>
          <p:cNvPr id="42" name="文本框 41"/>
          <p:cNvSpPr txBox="1"/>
          <p:nvPr/>
        </p:nvSpPr>
        <p:spPr>
          <a:xfrm>
            <a:off x="9235710" y="5343322"/>
            <a:ext cx="17315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 smtClean="0"/>
              <a:t>Subspace 2-color</a:t>
            </a:r>
            <a:endParaRPr kumimoji="1" lang="zh-CN" altLang="en-US" sz="1600" dirty="0"/>
          </a:p>
        </p:txBody>
      </p:sp>
      <p:cxnSp>
        <p:nvCxnSpPr>
          <p:cNvPr id="46" name="直线连接符 45"/>
          <p:cNvCxnSpPr>
            <a:endCxn id="2" idx="3"/>
          </p:cNvCxnSpPr>
          <p:nvPr/>
        </p:nvCxnSpPr>
        <p:spPr>
          <a:xfrm flipV="1">
            <a:off x="4548623" y="4014147"/>
            <a:ext cx="3343699" cy="4622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/>
          <p:cNvSpPr/>
          <p:nvPr/>
        </p:nvSpPr>
        <p:spPr>
          <a:xfrm>
            <a:off x="8485334" y="2775331"/>
            <a:ext cx="3237746" cy="2470455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57" name="直线连接符 56"/>
          <p:cNvCxnSpPr/>
          <p:nvPr/>
        </p:nvCxnSpPr>
        <p:spPr>
          <a:xfrm>
            <a:off x="8517134" y="4059326"/>
            <a:ext cx="3205946" cy="1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/>
          <p:cNvPicPr>
            <a:picLocks noChangeAspect="1"/>
          </p:cNvPicPr>
          <p:nvPr/>
        </p:nvPicPr>
        <p:blipFill>
          <a:blip r:embed="rId15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748" y="2838916"/>
            <a:ext cx="1603349" cy="1220410"/>
          </a:xfrm>
          <a:prstGeom prst="rect">
            <a:avLst/>
          </a:prstGeom>
        </p:spPr>
      </p:pic>
      <p:pic>
        <p:nvPicPr>
          <p:cNvPr id="43" name="图片 42"/>
          <p:cNvPicPr>
            <a:picLocks noChangeAspect="1"/>
          </p:cNvPicPr>
          <p:nvPr/>
        </p:nvPicPr>
        <p:blipFill rotWithShape="1">
          <a:blip r:embed="rId16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9819"/>
          <a:stretch/>
        </p:blipFill>
        <p:spPr>
          <a:xfrm>
            <a:off x="616749" y="4043639"/>
            <a:ext cx="1603348" cy="1198873"/>
          </a:xfrm>
          <a:prstGeom prst="rect">
            <a:avLst/>
          </a:prstGeom>
        </p:spPr>
      </p:pic>
      <p:pic>
        <p:nvPicPr>
          <p:cNvPr id="44" name="图片 43"/>
          <p:cNvPicPr>
            <a:picLocks noChangeAspect="1"/>
          </p:cNvPicPr>
          <p:nvPr/>
        </p:nvPicPr>
        <p:blipFill>
          <a:blip r:embed="rId17">
            <a:alphaModFix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098" y="2838915"/>
            <a:ext cx="1720258" cy="1221474"/>
          </a:xfrm>
          <a:prstGeom prst="rect">
            <a:avLst/>
          </a:prstGeom>
        </p:spPr>
      </p:pic>
      <p:pic>
        <p:nvPicPr>
          <p:cNvPr id="45" name="图片 44"/>
          <p:cNvPicPr>
            <a:picLocks noChangeAspect="1"/>
          </p:cNvPicPr>
          <p:nvPr/>
        </p:nvPicPr>
        <p:blipFill rotWithShape="1">
          <a:blip r:embed="rId18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3584"/>
          <a:stretch/>
        </p:blipFill>
        <p:spPr>
          <a:xfrm>
            <a:off x="2210186" y="4036875"/>
            <a:ext cx="1730170" cy="1207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2318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42" grpId="0"/>
      <p:bldP spid="5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xmlns="" id="{3E9B3F58-5D35-423A-AE81-338DB6A3F7B9}"/>
              </a:ext>
            </a:extLst>
          </p:cNvPr>
          <p:cNvGrpSpPr/>
          <p:nvPr/>
        </p:nvGrpSpPr>
        <p:grpSpPr>
          <a:xfrm>
            <a:off x="143922" y="223365"/>
            <a:ext cx="11887200" cy="307777"/>
            <a:chOff x="143922" y="775815"/>
            <a:chExt cx="11887200" cy="307777"/>
          </a:xfrm>
        </p:grpSpPr>
        <p:sp>
          <p:nvSpPr>
            <p:cNvPr id="17" name="MH_Entry_1">
              <a:extLst>
                <a:ext uri="{FF2B5EF4-FFF2-40B4-BE49-F238E27FC236}">
                  <a16:creationId xmlns:a16="http://schemas.microsoft.com/office/drawing/2014/main" xmlns="" id="{0DD9D032-160B-42DF-9F3D-1A5D9FCC264F}"/>
                </a:ext>
              </a:extLst>
            </p:cNvPr>
            <p:cNvSpPr/>
            <p:nvPr>
              <p:custDataLst>
                <p:tags r:id="rId1"/>
              </p:custDataLst>
            </p:nvPr>
          </p:nvSpPr>
          <p:spPr>
            <a:xfrm>
              <a:off x="4539167" y="775815"/>
              <a:ext cx="2751619" cy="307777"/>
            </a:xfrm>
            <a:custGeom>
              <a:avLst/>
              <a:gdLst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2520280 w 2520280"/>
                <a:gd name="connsiteY7" fmla="*/ 288032 h 1872208"/>
                <a:gd name="connsiteX8" fmla="*/ 0 w 2520280"/>
                <a:gd name="connsiteY8" fmla="*/ 0 h 1872208"/>
                <a:gd name="connsiteX0-1" fmla="*/ 0 w 2520280"/>
                <a:gd name="connsiteY0-2" fmla="*/ 1584176 h 1872208"/>
                <a:gd name="connsiteX1-3" fmla="*/ 2520280 w 2520280"/>
                <a:gd name="connsiteY1-4" fmla="*/ 1584176 h 1872208"/>
                <a:gd name="connsiteX2-5" fmla="*/ 2520280 w 2520280"/>
                <a:gd name="connsiteY2-6" fmla="*/ 1872208 h 1872208"/>
                <a:gd name="connsiteX3-7" fmla="*/ 0 w 2520280"/>
                <a:gd name="connsiteY3-8" fmla="*/ 1872208 h 1872208"/>
                <a:gd name="connsiteX4-9" fmla="*/ 0 w 2520280"/>
                <a:gd name="connsiteY4-10" fmla="*/ 1584176 h 1872208"/>
                <a:gd name="connsiteX5-11" fmla="*/ 0 w 2520280"/>
                <a:gd name="connsiteY5-12" fmla="*/ 0 h 1872208"/>
                <a:gd name="connsiteX6-13" fmla="*/ 2520280 w 2520280"/>
                <a:gd name="connsiteY6-14" fmla="*/ 0 h 1872208"/>
                <a:gd name="connsiteX7-15" fmla="*/ 0 w 2520280"/>
                <a:gd name="connsiteY7-16" fmla="*/ 0 h 1872208"/>
                <a:gd name="connsiteX0-17" fmla="*/ 0 w 2520280"/>
                <a:gd name="connsiteY0-18" fmla="*/ 1872208 h 1872208"/>
                <a:gd name="connsiteX1-19" fmla="*/ 2520280 w 2520280"/>
                <a:gd name="connsiteY1-20" fmla="*/ 1584176 h 1872208"/>
                <a:gd name="connsiteX2-21" fmla="*/ 2520280 w 2520280"/>
                <a:gd name="connsiteY2-22" fmla="*/ 1872208 h 1872208"/>
                <a:gd name="connsiteX3-23" fmla="*/ 0 w 2520280"/>
                <a:gd name="connsiteY3-24" fmla="*/ 1872208 h 1872208"/>
                <a:gd name="connsiteX4-25" fmla="*/ 0 w 2520280"/>
                <a:gd name="connsiteY4-26" fmla="*/ 0 h 1872208"/>
                <a:gd name="connsiteX5-27" fmla="*/ 2520280 w 2520280"/>
                <a:gd name="connsiteY5-28" fmla="*/ 0 h 1872208"/>
                <a:gd name="connsiteX6-29" fmla="*/ 0 w 2520280"/>
                <a:gd name="connsiteY6-30" fmla="*/ 0 h 1872208"/>
                <a:gd name="connsiteX0-31" fmla="*/ 0 w 2520280"/>
                <a:gd name="connsiteY0-32" fmla="*/ 1872208 h 1872208"/>
                <a:gd name="connsiteX1-33" fmla="*/ 2520280 w 2520280"/>
                <a:gd name="connsiteY1-34" fmla="*/ 1872208 h 1872208"/>
                <a:gd name="connsiteX2-35" fmla="*/ 0 w 2520280"/>
                <a:gd name="connsiteY2-36" fmla="*/ 1872208 h 1872208"/>
                <a:gd name="connsiteX3-37" fmla="*/ 0 w 2520280"/>
                <a:gd name="connsiteY3-38" fmla="*/ 0 h 1872208"/>
                <a:gd name="connsiteX4-39" fmla="*/ 2520280 w 2520280"/>
                <a:gd name="connsiteY4-40" fmla="*/ 0 h 1872208"/>
                <a:gd name="connsiteX5-41" fmla="*/ 0 w 2520280"/>
                <a:gd name="connsiteY5-42" fmla="*/ 0 h 1872208"/>
                <a:gd name="connsiteX0-43" fmla="*/ 0 w 2520280"/>
                <a:gd name="connsiteY0-44" fmla="*/ 1872208 h 1872208"/>
                <a:gd name="connsiteX1-45" fmla="*/ 2520280 w 2520280"/>
                <a:gd name="connsiteY1-46" fmla="*/ 1872208 h 1872208"/>
                <a:gd name="connsiteX2-47" fmla="*/ 0 w 2520280"/>
                <a:gd name="connsiteY2-48" fmla="*/ 1872208 h 1872208"/>
                <a:gd name="connsiteX3-49" fmla="*/ 0 w 2520280"/>
                <a:gd name="connsiteY3-50" fmla="*/ 0 h 1872208"/>
                <a:gd name="connsiteX4-51" fmla="*/ 34255 w 2520280"/>
                <a:gd name="connsiteY4-52" fmla="*/ 0 h 1872208"/>
                <a:gd name="connsiteX5-53" fmla="*/ 0 w 2520280"/>
                <a:gd name="connsiteY5-54" fmla="*/ 0 h 1872208"/>
                <a:gd name="connsiteX0-55" fmla="*/ 0 w 2520280"/>
                <a:gd name="connsiteY0-56" fmla="*/ 1872208 h 1872208"/>
                <a:gd name="connsiteX1-57" fmla="*/ 2520280 w 2520280"/>
                <a:gd name="connsiteY1-58" fmla="*/ 1872208 h 1872208"/>
                <a:gd name="connsiteX2-59" fmla="*/ 0 w 2520280"/>
                <a:gd name="connsiteY2-60" fmla="*/ 1872208 h 1872208"/>
                <a:gd name="connsiteX3-61" fmla="*/ 0 w 2520280"/>
                <a:gd name="connsiteY3-62" fmla="*/ 0 h 1872208"/>
                <a:gd name="connsiteX4-63" fmla="*/ 917 w 2520280"/>
                <a:gd name="connsiteY4-64" fmla="*/ 6036 h 1872208"/>
                <a:gd name="connsiteX5-65" fmla="*/ 0 w 2520280"/>
                <a:gd name="connsiteY5-66" fmla="*/ 0 h 1872208"/>
                <a:gd name="connsiteX0-67" fmla="*/ 0 w 2520280"/>
                <a:gd name="connsiteY0-68" fmla="*/ 1890314 h 1890314"/>
                <a:gd name="connsiteX1-69" fmla="*/ 2520280 w 2520280"/>
                <a:gd name="connsiteY1-70" fmla="*/ 1890314 h 1890314"/>
                <a:gd name="connsiteX2-71" fmla="*/ 0 w 2520280"/>
                <a:gd name="connsiteY2-72" fmla="*/ 1890314 h 1890314"/>
                <a:gd name="connsiteX3-73" fmla="*/ 0 w 2520280"/>
                <a:gd name="connsiteY3-74" fmla="*/ 18106 h 1890314"/>
                <a:gd name="connsiteX4-75" fmla="*/ 53304 w 2520280"/>
                <a:gd name="connsiteY4-76" fmla="*/ 0 h 1890314"/>
                <a:gd name="connsiteX5-77" fmla="*/ 0 w 2520280"/>
                <a:gd name="connsiteY5-78" fmla="*/ 18106 h 1890314"/>
                <a:gd name="connsiteX0-79" fmla="*/ 0 w 2520280"/>
                <a:gd name="connsiteY0-80" fmla="*/ 1872208 h 1872208"/>
                <a:gd name="connsiteX1-81" fmla="*/ 2520280 w 2520280"/>
                <a:gd name="connsiteY1-82" fmla="*/ 1872208 h 1872208"/>
                <a:gd name="connsiteX2-83" fmla="*/ 0 w 2520280"/>
                <a:gd name="connsiteY2-84" fmla="*/ 1872208 h 1872208"/>
                <a:gd name="connsiteX3-85" fmla="*/ 0 w 2520280"/>
                <a:gd name="connsiteY3-86" fmla="*/ 0 h 1872208"/>
                <a:gd name="connsiteX4-87" fmla="*/ 916 w 2520280"/>
                <a:gd name="connsiteY4-88" fmla="*/ 0 h 1872208"/>
                <a:gd name="connsiteX5-89" fmla="*/ 0 w 2520280"/>
                <a:gd name="connsiteY5-90" fmla="*/ 0 h 187220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2520280" h="1872208">
                  <a:moveTo>
                    <a:pt x="0" y="1872208"/>
                  </a:moveTo>
                  <a:lnTo>
                    <a:pt x="2520280" y="1872208"/>
                  </a:lnTo>
                  <a:lnTo>
                    <a:pt x="0" y="1872208"/>
                  </a:lnTo>
                  <a:close/>
                  <a:moveTo>
                    <a:pt x="0" y="0"/>
                  </a:moveTo>
                  <a:lnTo>
                    <a:pt x="916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sq">
              <a:noFill/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spAutoFit/>
            </a:bodyPr>
            <a:lstStyle/>
            <a:p>
              <a:pPr algn="dist" defTabSz="1146358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dirty="0" smtClean="0">
                  <a:solidFill>
                    <a:schemeClr val="bg2">
                      <a:lumMod val="10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  <a:sym typeface="Arial" panose="020B0604020202020204" pitchFamily="34" charset="0"/>
                </a:rPr>
                <a:t>Introduction</a:t>
              </a:r>
              <a:endParaRPr lang="zh-CN" altLang="en-US" sz="2000" dirty="0">
                <a:solidFill>
                  <a:schemeClr val="bg2">
                    <a:lumMod val="1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sym typeface="Arial" panose="020B0604020202020204" pitchFamily="34" charset="0"/>
              </a:endParaRPr>
            </a:p>
          </p:txBody>
        </p:sp>
        <p:cxnSp>
          <p:nvCxnSpPr>
            <p:cNvPr id="19" name="直接连接符 3">
              <a:extLst>
                <a:ext uri="{FF2B5EF4-FFF2-40B4-BE49-F238E27FC236}">
                  <a16:creationId xmlns:a16="http://schemas.microsoft.com/office/drawing/2014/main" xmlns="" id="{8F04B22D-D315-477D-8C35-C835A287BADF}"/>
                </a:ext>
              </a:extLst>
            </p:cNvPr>
            <p:cNvCxnSpPr/>
            <p:nvPr/>
          </p:nvCxnSpPr>
          <p:spPr>
            <a:xfrm>
              <a:off x="143922" y="926390"/>
              <a:ext cx="4097867" cy="0"/>
            </a:xfrm>
            <a:prstGeom prst="line">
              <a:avLst/>
            </a:prstGeom>
            <a:ln w="12700"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4">
              <a:extLst>
                <a:ext uri="{FF2B5EF4-FFF2-40B4-BE49-F238E27FC236}">
                  <a16:creationId xmlns:a16="http://schemas.microsoft.com/office/drawing/2014/main" xmlns="" id="{2AF0B83B-B946-41C7-9A2C-8C12099FA3F5}"/>
                </a:ext>
              </a:extLst>
            </p:cNvPr>
            <p:cNvCxnSpPr/>
            <p:nvPr/>
          </p:nvCxnSpPr>
          <p:spPr>
            <a:xfrm>
              <a:off x="7658318" y="909703"/>
              <a:ext cx="4372804" cy="0"/>
            </a:xfrm>
            <a:prstGeom prst="line">
              <a:avLst/>
            </a:prstGeom>
            <a:ln w="12700"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/>
          <p:cNvSpPr txBox="1"/>
          <p:nvPr/>
        </p:nvSpPr>
        <p:spPr>
          <a:xfrm>
            <a:off x="3634763" y="1157468"/>
            <a:ext cx="45604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200" dirty="0" smtClean="0"/>
              <a:t>NR-</a:t>
            </a:r>
            <a:r>
              <a:rPr kumimoji="1" lang="en-US" altLang="zh-CN" sz="3200" dirty="0" err="1" smtClean="0"/>
              <a:t>Kmeans</a:t>
            </a:r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2564245" y="1742243"/>
            <a:ext cx="852006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charset="2"/>
              <a:buChar char="Ø"/>
            </a:pPr>
            <a:r>
              <a:rPr kumimoji="1" lang="en-US" altLang="zh-CN" sz="2400" dirty="0" smtClean="0"/>
              <a:t>Find multiple non-redundant clusterings</a:t>
            </a:r>
          </a:p>
          <a:p>
            <a:pPr marL="342900" indent="-342900">
              <a:lnSpc>
                <a:spcPct val="150000"/>
              </a:lnSpc>
              <a:buFont typeface="Wingdings" charset="2"/>
              <a:buChar char="Ø"/>
            </a:pPr>
            <a:r>
              <a:rPr kumimoji="1" lang="en-US" altLang="zh-CN" sz="2400" dirty="0" smtClean="0"/>
              <a:t>Orthogonal, arbitrarily oriented subspaces</a:t>
            </a:r>
          </a:p>
          <a:p>
            <a:pPr marL="342900" indent="-342900">
              <a:lnSpc>
                <a:spcPct val="150000"/>
              </a:lnSpc>
              <a:buFont typeface="Wingdings" charset="2"/>
              <a:buChar char="Ø"/>
            </a:pPr>
            <a:r>
              <a:rPr kumimoji="1" lang="en-US" altLang="zh-CN" sz="2400" dirty="0" smtClean="0"/>
              <a:t>Perform K-means clustering algorithm in each subspaces</a:t>
            </a:r>
          </a:p>
          <a:p>
            <a:pPr marL="342900" indent="-342900">
              <a:lnSpc>
                <a:spcPct val="150000"/>
              </a:lnSpc>
              <a:buFont typeface="Wingdings" charset="2"/>
              <a:buChar char="Ø"/>
            </a:pPr>
            <a:r>
              <a:rPr kumimoji="1" lang="en-US" altLang="zh-CN" sz="2400" dirty="0" smtClean="0"/>
              <a:t>Parameters: number of subspace and k for each subspace</a:t>
            </a:r>
          </a:p>
          <a:p>
            <a:pPr marL="342900" indent="-342900">
              <a:lnSpc>
                <a:spcPct val="150000"/>
              </a:lnSpc>
              <a:buFont typeface="Wingdings" charset="2"/>
              <a:buChar char="Ø"/>
            </a:pPr>
            <a:r>
              <a:rPr kumimoji="1" lang="en-US" altLang="zh-CN" sz="2400" dirty="0" smtClean="0"/>
              <a:t>Simultaneous optimization of all clusterings</a:t>
            </a:r>
          </a:p>
        </p:txBody>
      </p:sp>
    </p:spTree>
    <p:extLst>
      <p:ext uri="{BB962C8B-B14F-4D97-AF65-F5344CB8AC3E}">
        <p14:creationId xmlns:p14="http://schemas.microsoft.com/office/powerpoint/2010/main" val="199741723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"/>
          <p:cNvSpPr txBox="1"/>
          <p:nvPr/>
        </p:nvSpPr>
        <p:spPr>
          <a:xfrm>
            <a:off x="4656667" y="2070076"/>
            <a:ext cx="2878667" cy="7489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4267" dirty="0">
                <a:latin typeface="Myriad Pro Light" pitchFamily="34" charset="0"/>
              </a:rPr>
              <a:t>Part two</a:t>
            </a:r>
            <a:endParaRPr lang="zh-CN" altLang="en-US" sz="4267" dirty="0">
              <a:latin typeface="Myriad Pro Light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438400" y="3072617"/>
            <a:ext cx="7445829" cy="58477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3200" dirty="0">
                <a:latin typeface="+mn-ea"/>
              </a:rPr>
              <a:t>Non-Redundant K-means of 2 subspaces</a:t>
            </a:r>
            <a:endParaRPr lang="zh-CN" altLang="en-US" sz="3200" dirty="0">
              <a:latin typeface="+mn-ea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2438401" y="2444569"/>
            <a:ext cx="7445828" cy="920437"/>
            <a:chOff x="1828800" y="1818205"/>
            <a:chExt cx="5584368" cy="690326"/>
          </a:xfrm>
        </p:grpSpPr>
        <p:cxnSp>
          <p:nvCxnSpPr>
            <p:cNvPr id="7" name="肘形连接符 6"/>
            <p:cNvCxnSpPr>
              <a:cxnSpLocks/>
              <a:stCxn id="4" idx="3"/>
              <a:endCxn id="5" idx="3"/>
            </p:cNvCxnSpPr>
            <p:nvPr/>
          </p:nvCxnSpPr>
          <p:spPr>
            <a:xfrm>
              <a:off x="5651498" y="1818206"/>
              <a:ext cx="1761670" cy="690325"/>
            </a:xfrm>
            <a:prstGeom prst="bentConnector3">
              <a:avLst>
                <a:gd name="adj1" fmla="val 109732"/>
              </a:avLst>
            </a:prstGeom>
            <a:ln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肘形连接符 7"/>
            <p:cNvCxnSpPr>
              <a:cxnSpLocks/>
              <a:stCxn id="4" idx="1"/>
              <a:endCxn id="5" idx="1"/>
            </p:cNvCxnSpPr>
            <p:nvPr/>
          </p:nvCxnSpPr>
          <p:spPr>
            <a:xfrm rot="10800000" flipV="1">
              <a:off x="1828800" y="1818205"/>
              <a:ext cx="1663699" cy="690324"/>
            </a:xfrm>
            <a:prstGeom prst="bentConnector3">
              <a:avLst>
                <a:gd name="adj1" fmla="val 110305"/>
              </a:avLst>
            </a:prstGeom>
            <a:ln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" name="直接连接符 8"/>
          <p:cNvCxnSpPr/>
          <p:nvPr/>
        </p:nvCxnSpPr>
        <p:spPr>
          <a:xfrm rot="960000" flipH="1">
            <a:off x="3558693" y="3510130"/>
            <a:ext cx="1053892" cy="1053892"/>
          </a:xfrm>
          <a:prstGeom prst="line">
            <a:avLst/>
          </a:prstGeom>
          <a:ln w="9525">
            <a:solidFill>
              <a:srgbClr val="132E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H="1">
            <a:off x="2693439" y="3690256"/>
            <a:ext cx="2552199" cy="1414704"/>
          </a:xfrm>
          <a:prstGeom prst="line">
            <a:avLst/>
          </a:prstGeom>
          <a:ln w="12700">
            <a:solidFill>
              <a:srgbClr val="132E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H="1">
            <a:off x="7388774" y="908721"/>
            <a:ext cx="2233591" cy="1238100"/>
          </a:xfrm>
          <a:prstGeom prst="line">
            <a:avLst/>
          </a:prstGeom>
          <a:ln w="9525">
            <a:solidFill>
              <a:srgbClr val="132E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H="1">
            <a:off x="7896201" y="1733013"/>
            <a:ext cx="893679" cy="495377"/>
          </a:xfrm>
          <a:prstGeom prst="line">
            <a:avLst/>
          </a:prstGeom>
          <a:ln w="12700">
            <a:solidFill>
              <a:srgbClr val="132E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燕尾形 12"/>
          <p:cNvSpPr/>
          <p:nvPr/>
        </p:nvSpPr>
        <p:spPr>
          <a:xfrm rot="5400000">
            <a:off x="5885978" y="5394218"/>
            <a:ext cx="420047" cy="690077"/>
          </a:xfrm>
          <a:prstGeom prst="chevron">
            <a:avLst>
              <a:gd name="adj" fmla="val 92744"/>
            </a:avLst>
          </a:prstGeom>
          <a:solidFill>
            <a:srgbClr val="132E4A"/>
          </a:solidFill>
          <a:ln w="9525">
            <a:solidFill>
              <a:srgbClr val="132E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14" name="TextBox 39"/>
          <p:cNvSpPr txBox="1"/>
          <p:nvPr/>
        </p:nvSpPr>
        <p:spPr>
          <a:xfrm>
            <a:off x="3717324" y="5104960"/>
            <a:ext cx="4757351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Myriad Pro Light" pitchFamily="34" charset="0"/>
              </a:rPr>
              <a:t>Presented by Wang Dezhao </a:t>
            </a:r>
            <a:endParaRPr lang="zh-CN" altLang="en-US" sz="1600" dirty="0">
              <a:latin typeface="Myriad Pro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04371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="" xmlns:a16="http://schemas.microsoft.com/office/drawing/2014/main" id="{53E63866-0D49-43BC-983E-C600FBB658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6866" y="1670464"/>
            <a:ext cx="4344524" cy="1000557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="" xmlns:a16="http://schemas.microsoft.com/office/drawing/2014/main" id="{04208ECA-E340-43FB-AFE2-D91D6513CB10}"/>
              </a:ext>
            </a:extLst>
          </p:cNvPr>
          <p:cNvSpPr txBox="1"/>
          <p:nvPr/>
        </p:nvSpPr>
        <p:spPr>
          <a:xfrm>
            <a:off x="6095999" y="1670465"/>
            <a:ext cx="4375391" cy="1000556"/>
          </a:xfrm>
          <a:prstGeom prst="rect">
            <a:avLst/>
          </a:prstGeom>
          <a:noFill/>
          <a:ln w="12700"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grpSp>
        <p:nvGrpSpPr>
          <p:cNvPr id="16" name="组合 15">
            <a:extLst>
              <a:ext uri="{FF2B5EF4-FFF2-40B4-BE49-F238E27FC236}">
                <a16:creationId xmlns="" xmlns:a16="http://schemas.microsoft.com/office/drawing/2014/main" id="{E91B9790-859E-4551-9767-82C8E39A1D3F}"/>
              </a:ext>
            </a:extLst>
          </p:cNvPr>
          <p:cNvGrpSpPr/>
          <p:nvPr/>
        </p:nvGrpSpPr>
        <p:grpSpPr>
          <a:xfrm>
            <a:off x="143922" y="223365"/>
            <a:ext cx="11887200" cy="307777"/>
            <a:chOff x="143922" y="775815"/>
            <a:chExt cx="11887200" cy="307777"/>
          </a:xfrm>
        </p:grpSpPr>
        <p:sp>
          <p:nvSpPr>
            <p:cNvPr id="17" name="MH_Entry_1">
              <a:extLst>
                <a:ext uri="{FF2B5EF4-FFF2-40B4-BE49-F238E27FC236}">
                  <a16:creationId xmlns="" xmlns:a16="http://schemas.microsoft.com/office/drawing/2014/main" id="{3EA6CCAA-D534-4427-9CD2-99406F1DD94C}"/>
                </a:ext>
              </a:extLst>
            </p:cNvPr>
            <p:cNvSpPr/>
            <p:nvPr>
              <p:custDataLst>
                <p:tags r:id="rId1"/>
              </p:custDataLst>
            </p:nvPr>
          </p:nvSpPr>
          <p:spPr>
            <a:xfrm>
              <a:off x="4539167" y="775815"/>
              <a:ext cx="2751619" cy="307777"/>
            </a:xfrm>
            <a:custGeom>
              <a:avLst/>
              <a:gdLst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2520280 w 2520280"/>
                <a:gd name="connsiteY7" fmla="*/ 288032 h 1872208"/>
                <a:gd name="connsiteX8" fmla="*/ 0 w 2520280"/>
                <a:gd name="connsiteY8" fmla="*/ 0 h 1872208"/>
                <a:gd name="connsiteX0-1" fmla="*/ 0 w 2520280"/>
                <a:gd name="connsiteY0-2" fmla="*/ 1584176 h 1872208"/>
                <a:gd name="connsiteX1-3" fmla="*/ 2520280 w 2520280"/>
                <a:gd name="connsiteY1-4" fmla="*/ 1584176 h 1872208"/>
                <a:gd name="connsiteX2-5" fmla="*/ 2520280 w 2520280"/>
                <a:gd name="connsiteY2-6" fmla="*/ 1872208 h 1872208"/>
                <a:gd name="connsiteX3-7" fmla="*/ 0 w 2520280"/>
                <a:gd name="connsiteY3-8" fmla="*/ 1872208 h 1872208"/>
                <a:gd name="connsiteX4-9" fmla="*/ 0 w 2520280"/>
                <a:gd name="connsiteY4-10" fmla="*/ 1584176 h 1872208"/>
                <a:gd name="connsiteX5-11" fmla="*/ 0 w 2520280"/>
                <a:gd name="connsiteY5-12" fmla="*/ 0 h 1872208"/>
                <a:gd name="connsiteX6-13" fmla="*/ 2520280 w 2520280"/>
                <a:gd name="connsiteY6-14" fmla="*/ 0 h 1872208"/>
                <a:gd name="connsiteX7-15" fmla="*/ 0 w 2520280"/>
                <a:gd name="connsiteY7-16" fmla="*/ 0 h 1872208"/>
                <a:gd name="connsiteX0-17" fmla="*/ 0 w 2520280"/>
                <a:gd name="connsiteY0-18" fmla="*/ 1872208 h 1872208"/>
                <a:gd name="connsiteX1-19" fmla="*/ 2520280 w 2520280"/>
                <a:gd name="connsiteY1-20" fmla="*/ 1584176 h 1872208"/>
                <a:gd name="connsiteX2-21" fmla="*/ 2520280 w 2520280"/>
                <a:gd name="connsiteY2-22" fmla="*/ 1872208 h 1872208"/>
                <a:gd name="connsiteX3-23" fmla="*/ 0 w 2520280"/>
                <a:gd name="connsiteY3-24" fmla="*/ 1872208 h 1872208"/>
                <a:gd name="connsiteX4-25" fmla="*/ 0 w 2520280"/>
                <a:gd name="connsiteY4-26" fmla="*/ 0 h 1872208"/>
                <a:gd name="connsiteX5-27" fmla="*/ 2520280 w 2520280"/>
                <a:gd name="connsiteY5-28" fmla="*/ 0 h 1872208"/>
                <a:gd name="connsiteX6-29" fmla="*/ 0 w 2520280"/>
                <a:gd name="connsiteY6-30" fmla="*/ 0 h 1872208"/>
                <a:gd name="connsiteX0-31" fmla="*/ 0 w 2520280"/>
                <a:gd name="connsiteY0-32" fmla="*/ 1872208 h 1872208"/>
                <a:gd name="connsiteX1-33" fmla="*/ 2520280 w 2520280"/>
                <a:gd name="connsiteY1-34" fmla="*/ 1872208 h 1872208"/>
                <a:gd name="connsiteX2-35" fmla="*/ 0 w 2520280"/>
                <a:gd name="connsiteY2-36" fmla="*/ 1872208 h 1872208"/>
                <a:gd name="connsiteX3-37" fmla="*/ 0 w 2520280"/>
                <a:gd name="connsiteY3-38" fmla="*/ 0 h 1872208"/>
                <a:gd name="connsiteX4-39" fmla="*/ 2520280 w 2520280"/>
                <a:gd name="connsiteY4-40" fmla="*/ 0 h 1872208"/>
                <a:gd name="connsiteX5-41" fmla="*/ 0 w 2520280"/>
                <a:gd name="connsiteY5-42" fmla="*/ 0 h 1872208"/>
                <a:gd name="connsiteX0-43" fmla="*/ 0 w 2520280"/>
                <a:gd name="connsiteY0-44" fmla="*/ 1872208 h 1872208"/>
                <a:gd name="connsiteX1-45" fmla="*/ 2520280 w 2520280"/>
                <a:gd name="connsiteY1-46" fmla="*/ 1872208 h 1872208"/>
                <a:gd name="connsiteX2-47" fmla="*/ 0 w 2520280"/>
                <a:gd name="connsiteY2-48" fmla="*/ 1872208 h 1872208"/>
                <a:gd name="connsiteX3-49" fmla="*/ 0 w 2520280"/>
                <a:gd name="connsiteY3-50" fmla="*/ 0 h 1872208"/>
                <a:gd name="connsiteX4-51" fmla="*/ 34255 w 2520280"/>
                <a:gd name="connsiteY4-52" fmla="*/ 0 h 1872208"/>
                <a:gd name="connsiteX5-53" fmla="*/ 0 w 2520280"/>
                <a:gd name="connsiteY5-54" fmla="*/ 0 h 1872208"/>
                <a:gd name="connsiteX0-55" fmla="*/ 0 w 2520280"/>
                <a:gd name="connsiteY0-56" fmla="*/ 1872208 h 1872208"/>
                <a:gd name="connsiteX1-57" fmla="*/ 2520280 w 2520280"/>
                <a:gd name="connsiteY1-58" fmla="*/ 1872208 h 1872208"/>
                <a:gd name="connsiteX2-59" fmla="*/ 0 w 2520280"/>
                <a:gd name="connsiteY2-60" fmla="*/ 1872208 h 1872208"/>
                <a:gd name="connsiteX3-61" fmla="*/ 0 w 2520280"/>
                <a:gd name="connsiteY3-62" fmla="*/ 0 h 1872208"/>
                <a:gd name="connsiteX4-63" fmla="*/ 917 w 2520280"/>
                <a:gd name="connsiteY4-64" fmla="*/ 6036 h 1872208"/>
                <a:gd name="connsiteX5-65" fmla="*/ 0 w 2520280"/>
                <a:gd name="connsiteY5-66" fmla="*/ 0 h 1872208"/>
                <a:gd name="connsiteX0-67" fmla="*/ 0 w 2520280"/>
                <a:gd name="connsiteY0-68" fmla="*/ 1890314 h 1890314"/>
                <a:gd name="connsiteX1-69" fmla="*/ 2520280 w 2520280"/>
                <a:gd name="connsiteY1-70" fmla="*/ 1890314 h 1890314"/>
                <a:gd name="connsiteX2-71" fmla="*/ 0 w 2520280"/>
                <a:gd name="connsiteY2-72" fmla="*/ 1890314 h 1890314"/>
                <a:gd name="connsiteX3-73" fmla="*/ 0 w 2520280"/>
                <a:gd name="connsiteY3-74" fmla="*/ 18106 h 1890314"/>
                <a:gd name="connsiteX4-75" fmla="*/ 53304 w 2520280"/>
                <a:gd name="connsiteY4-76" fmla="*/ 0 h 1890314"/>
                <a:gd name="connsiteX5-77" fmla="*/ 0 w 2520280"/>
                <a:gd name="connsiteY5-78" fmla="*/ 18106 h 1890314"/>
                <a:gd name="connsiteX0-79" fmla="*/ 0 w 2520280"/>
                <a:gd name="connsiteY0-80" fmla="*/ 1872208 h 1872208"/>
                <a:gd name="connsiteX1-81" fmla="*/ 2520280 w 2520280"/>
                <a:gd name="connsiteY1-82" fmla="*/ 1872208 h 1872208"/>
                <a:gd name="connsiteX2-83" fmla="*/ 0 w 2520280"/>
                <a:gd name="connsiteY2-84" fmla="*/ 1872208 h 1872208"/>
                <a:gd name="connsiteX3-85" fmla="*/ 0 w 2520280"/>
                <a:gd name="connsiteY3-86" fmla="*/ 0 h 1872208"/>
                <a:gd name="connsiteX4-87" fmla="*/ 916 w 2520280"/>
                <a:gd name="connsiteY4-88" fmla="*/ 0 h 1872208"/>
                <a:gd name="connsiteX5-89" fmla="*/ 0 w 2520280"/>
                <a:gd name="connsiteY5-90" fmla="*/ 0 h 187220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2520280" h="1872208">
                  <a:moveTo>
                    <a:pt x="0" y="1872208"/>
                  </a:moveTo>
                  <a:lnTo>
                    <a:pt x="2520280" y="1872208"/>
                  </a:lnTo>
                  <a:lnTo>
                    <a:pt x="0" y="1872208"/>
                  </a:lnTo>
                  <a:close/>
                  <a:moveTo>
                    <a:pt x="0" y="0"/>
                  </a:moveTo>
                  <a:lnTo>
                    <a:pt x="916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sq">
              <a:noFill/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spAutoFit/>
            </a:bodyPr>
            <a:lstStyle/>
            <a:p>
              <a:pPr algn="ctr" defTabSz="1146358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dirty="0">
                  <a:solidFill>
                    <a:schemeClr val="bg2">
                      <a:lumMod val="10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  <a:sym typeface="Arial" panose="020B0604020202020204" pitchFamily="34" charset="0"/>
                </a:rPr>
                <a:t>Cost Function</a:t>
              </a:r>
              <a:endParaRPr lang="zh-CN" altLang="en-US" sz="2000" dirty="0">
                <a:solidFill>
                  <a:schemeClr val="bg2">
                    <a:lumMod val="1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sym typeface="Arial" panose="020B0604020202020204" pitchFamily="34" charset="0"/>
              </a:endParaRPr>
            </a:p>
          </p:txBody>
        </p:sp>
        <p:cxnSp>
          <p:nvCxnSpPr>
            <p:cNvPr id="18" name="直接连接符 3">
              <a:extLst>
                <a:ext uri="{FF2B5EF4-FFF2-40B4-BE49-F238E27FC236}">
                  <a16:creationId xmlns="" xmlns:a16="http://schemas.microsoft.com/office/drawing/2014/main" id="{616A7946-B564-41CA-89F3-BFBBB2840685}"/>
                </a:ext>
              </a:extLst>
            </p:cNvPr>
            <p:cNvCxnSpPr/>
            <p:nvPr/>
          </p:nvCxnSpPr>
          <p:spPr>
            <a:xfrm>
              <a:off x="143922" y="926390"/>
              <a:ext cx="4097867" cy="0"/>
            </a:xfrm>
            <a:prstGeom prst="line">
              <a:avLst/>
            </a:prstGeom>
            <a:ln w="12700"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4">
              <a:extLst>
                <a:ext uri="{FF2B5EF4-FFF2-40B4-BE49-F238E27FC236}">
                  <a16:creationId xmlns="" xmlns:a16="http://schemas.microsoft.com/office/drawing/2014/main" id="{B8ED999C-ED27-4131-B5DD-1B4CEE357823}"/>
                </a:ext>
              </a:extLst>
            </p:cNvPr>
            <p:cNvCxnSpPr/>
            <p:nvPr/>
          </p:nvCxnSpPr>
          <p:spPr>
            <a:xfrm>
              <a:off x="7658318" y="909703"/>
              <a:ext cx="4372804" cy="0"/>
            </a:xfrm>
            <a:prstGeom prst="line">
              <a:avLst/>
            </a:prstGeom>
            <a:ln w="12700"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图片 6">
            <a:extLst>
              <a:ext uri="{FF2B5EF4-FFF2-40B4-BE49-F238E27FC236}">
                <a16:creationId xmlns="" xmlns:a16="http://schemas.microsoft.com/office/drawing/2014/main" id="{8A3C544E-BE12-411C-8B00-8F69554968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3647" y="1903707"/>
            <a:ext cx="4505325" cy="3552825"/>
          </a:xfrm>
          <a:prstGeom prst="rect">
            <a:avLst/>
          </a:prstGeom>
        </p:spPr>
      </p:pic>
      <p:grpSp>
        <p:nvGrpSpPr>
          <p:cNvPr id="9" name="组合 8">
            <a:extLst>
              <a:ext uri="{FF2B5EF4-FFF2-40B4-BE49-F238E27FC236}">
                <a16:creationId xmlns="" xmlns:a16="http://schemas.microsoft.com/office/drawing/2014/main" id="{71DF1663-4E2F-44D7-B829-74C7216E8EBD}"/>
              </a:ext>
            </a:extLst>
          </p:cNvPr>
          <p:cNvGrpSpPr/>
          <p:nvPr/>
        </p:nvGrpSpPr>
        <p:grpSpPr>
          <a:xfrm>
            <a:off x="6096000" y="3093608"/>
            <a:ext cx="4375390" cy="2362924"/>
            <a:chOff x="6096000" y="3093608"/>
            <a:chExt cx="4375390" cy="2362924"/>
          </a:xfrm>
        </p:grpSpPr>
        <p:sp>
          <p:nvSpPr>
            <p:cNvPr id="4" name="文本框 3">
              <a:extLst>
                <a:ext uri="{FF2B5EF4-FFF2-40B4-BE49-F238E27FC236}">
                  <a16:creationId xmlns="" xmlns:a16="http://schemas.microsoft.com/office/drawing/2014/main" id="{A9A51735-731F-41DD-883B-9814AF061B2B}"/>
                </a:ext>
              </a:extLst>
            </p:cNvPr>
            <p:cNvSpPr txBox="1"/>
            <p:nvPr/>
          </p:nvSpPr>
          <p:spPr>
            <a:xfrm>
              <a:off x="6096000" y="4090404"/>
              <a:ext cx="4375389" cy="64633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lgDash"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V: orthogonal matrix of a rigid transformation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="" xmlns:a16="http://schemas.microsoft.com/office/drawing/2014/main" id="{B9EB58A0-1F01-4111-9C35-49EE5B985006}"/>
                </a:ext>
              </a:extLst>
            </p:cNvPr>
            <p:cNvSpPr txBox="1"/>
            <p:nvPr/>
          </p:nvSpPr>
          <p:spPr>
            <a:xfrm>
              <a:off x="6096000" y="5087200"/>
              <a:ext cx="4375389" cy="36933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lgDash"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Pj</a:t>
              </a:r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 Projection onto the </a:t>
              </a:r>
              <a:r>
                <a:rPr lang="en-US" altLang="zh-CN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j’th</a:t>
              </a:r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subspace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="" xmlns:a16="http://schemas.microsoft.com/office/drawing/2014/main" id="{D041B95C-A37D-4C7D-B067-733C54F223DF}"/>
                </a:ext>
              </a:extLst>
            </p:cNvPr>
            <p:cNvSpPr txBox="1"/>
            <p:nvPr/>
          </p:nvSpPr>
          <p:spPr>
            <a:xfrm>
              <a:off x="6096001" y="3093608"/>
              <a:ext cx="4375389" cy="64633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lgDash"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μ(j , </a:t>
              </a:r>
              <a:r>
                <a:rPr lang="en-US" altLang="zh-CN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): Original space mean of cluster </a:t>
              </a:r>
              <a:r>
                <a:rPr lang="en-US" altLang="zh-CN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in subspace j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303019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="" xmlns:a16="http://schemas.microsoft.com/office/drawing/2014/main" id="{69D86ADA-592D-4BA5-B0F7-CDD82909CF2F}"/>
              </a:ext>
            </a:extLst>
          </p:cNvPr>
          <p:cNvSpPr/>
          <p:nvPr/>
        </p:nvSpPr>
        <p:spPr>
          <a:xfrm>
            <a:off x="933183" y="801664"/>
            <a:ext cx="10518587" cy="58329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5" name="组合 34">
            <a:extLst>
              <a:ext uri="{FF2B5EF4-FFF2-40B4-BE49-F238E27FC236}">
                <a16:creationId xmlns="" xmlns:a16="http://schemas.microsoft.com/office/drawing/2014/main" id="{241F6EED-51C1-4BC7-AB38-2FEC7F6C0A4B}"/>
              </a:ext>
            </a:extLst>
          </p:cNvPr>
          <p:cNvGrpSpPr/>
          <p:nvPr/>
        </p:nvGrpSpPr>
        <p:grpSpPr>
          <a:xfrm>
            <a:off x="143922" y="223365"/>
            <a:ext cx="11887200" cy="307777"/>
            <a:chOff x="143922" y="775815"/>
            <a:chExt cx="11887200" cy="307777"/>
          </a:xfrm>
        </p:grpSpPr>
        <p:sp>
          <p:nvSpPr>
            <p:cNvPr id="38" name="MH_Entry_1">
              <a:extLst>
                <a:ext uri="{FF2B5EF4-FFF2-40B4-BE49-F238E27FC236}">
                  <a16:creationId xmlns="" xmlns:a16="http://schemas.microsoft.com/office/drawing/2014/main" id="{9BFBB467-D2B1-4C42-B0C3-FCF7C3624E4D}"/>
                </a:ext>
              </a:extLst>
            </p:cNvPr>
            <p:cNvSpPr/>
            <p:nvPr>
              <p:custDataLst>
                <p:tags r:id="rId1"/>
              </p:custDataLst>
            </p:nvPr>
          </p:nvSpPr>
          <p:spPr>
            <a:xfrm>
              <a:off x="4539167" y="775815"/>
              <a:ext cx="2751619" cy="307777"/>
            </a:xfrm>
            <a:custGeom>
              <a:avLst/>
              <a:gdLst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2520280 w 2520280"/>
                <a:gd name="connsiteY7" fmla="*/ 288032 h 1872208"/>
                <a:gd name="connsiteX8" fmla="*/ 0 w 2520280"/>
                <a:gd name="connsiteY8" fmla="*/ 0 h 1872208"/>
                <a:gd name="connsiteX0-1" fmla="*/ 0 w 2520280"/>
                <a:gd name="connsiteY0-2" fmla="*/ 1584176 h 1872208"/>
                <a:gd name="connsiteX1-3" fmla="*/ 2520280 w 2520280"/>
                <a:gd name="connsiteY1-4" fmla="*/ 1584176 h 1872208"/>
                <a:gd name="connsiteX2-5" fmla="*/ 2520280 w 2520280"/>
                <a:gd name="connsiteY2-6" fmla="*/ 1872208 h 1872208"/>
                <a:gd name="connsiteX3-7" fmla="*/ 0 w 2520280"/>
                <a:gd name="connsiteY3-8" fmla="*/ 1872208 h 1872208"/>
                <a:gd name="connsiteX4-9" fmla="*/ 0 w 2520280"/>
                <a:gd name="connsiteY4-10" fmla="*/ 1584176 h 1872208"/>
                <a:gd name="connsiteX5-11" fmla="*/ 0 w 2520280"/>
                <a:gd name="connsiteY5-12" fmla="*/ 0 h 1872208"/>
                <a:gd name="connsiteX6-13" fmla="*/ 2520280 w 2520280"/>
                <a:gd name="connsiteY6-14" fmla="*/ 0 h 1872208"/>
                <a:gd name="connsiteX7-15" fmla="*/ 0 w 2520280"/>
                <a:gd name="connsiteY7-16" fmla="*/ 0 h 1872208"/>
                <a:gd name="connsiteX0-17" fmla="*/ 0 w 2520280"/>
                <a:gd name="connsiteY0-18" fmla="*/ 1872208 h 1872208"/>
                <a:gd name="connsiteX1-19" fmla="*/ 2520280 w 2520280"/>
                <a:gd name="connsiteY1-20" fmla="*/ 1584176 h 1872208"/>
                <a:gd name="connsiteX2-21" fmla="*/ 2520280 w 2520280"/>
                <a:gd name="connsiteY2-22" fmla="*/ 1872208 h 1872208"/>
                <a:gd name="connsiteX3-23" fmla="*/ 0 w 2520280"/>
                <a:gd name="connsiteY3-24" fmla="*/ 1872208 h 1872208"/>
                <a:gd name="connsiteX4-25" fmla="*/ 0 w 2520280"/>
                <a:gd name="connsiteY4-26" fmla="*/ 0 h 1872208"/>
                <a:gd name="connsiteX5-27" fmla="*/ 2520280 w 2520280"/>
                <a:gd name="connsiteY5-28" fmla="*/ 0 h 1872208"/>
                <a:gd name="connsiteX6-29" fmla="*/ 0 w 2520280"/>
                <a:gd name="connsiteY6-30" fmla="*/ 0 h 1872208"/>
                <a:gd name="connsiteX0-31" fmla="*/ 0 w 2520280"/>
                <a:gd name="connsiteY0-32" fmla="*/ 1872208 h 1872208"/>
                <a:gd name="connsiteX1-33" fmla="*/ 2520280 w 2520280"/>
                <a:gd name="connsiteY1-34" fmla="*/ 1872208 h 1872208"/>
                <a:gd name="connsiteX2-35" fmla="*/ 0 w 2520280"/>
                <a:gd name="connsiteY2-36" fmla="*/ 1872208 h 1872208"/>
                <a:gd name="connsiteX3-37" fmla="*/ 0 w 2520280"/>
                <a:gd name="connsiteY3-38" fmla="*/ 0 h 1872208"/>
                <a:gd name="connsiteX4-39" fmla="*/ 2520280 w 2520280"/>
                <a:gd name="connsiteY4-40" fmla="*/ 0 h 1872208"/>
                <a:gd name="connsiteX5-41" fmla="*/ 0 w 2520280"/>
                <a:gd name="connsiteY5-42" fmla="*/ 0 h 1872208"/>
                <a:gd name="connsiteX0-43" fmla="*/ 0 w 2520280"/>
                <a:gd name="connsiteY0-44" fmla="*/ 1872208 h 1872208"/>
                <a:gd name="connsiteX1-45" fmla="*/ 2520280 w 2520280"/>
                <a:gd name="connsiteY1-46" fmla="*/ 1872208 h 1872208"/>
                <a:gd name="connsiteX2-47" fmla="*/ 0 w 2520280"/>
                <a:gd name="connsiteY2-48" fmla="*/ 1872208 h 1872208"/>
                <a:gd name="connsiteX3-49" fmla="*/ 0 w 2520280"/>
                <a:gd name="connsiteY3-50" fmla="*/ 0 h 1872208"/>
                <a:gd name="connsiteX4-51" fmla="*/ 34255 w 2520280"/>
                <a:gd name="connsiteY4-52" fmla="*/ 0 h 1872208"/>
                <a:gd name="connsiteX5-53" fmla="*/ 0 w 2520280"/>
                <a:gd name="connsiteY5-54" fmla="*/ 0 h 1872208"/>
                <a:gd name="connsiteX0-55" fmla="*/ 0 w 2520280"/>
                <a:gd name="connsiteY0-56" fmla="*/ 1872208 h 1872208"/>
                <a:gd name="connsiteX1-57" fmla="*/ 2520280 w 2520280"/>
                <a:gd name="connsiteY1-58" fmla="*/ 1872208 h 1872208"/>
                <a:gd name="connsiteX2-59" fmla="*/ 0 w 2520280"/>
                <a:gd name="connsiteY2-60" fmla="*/ 1872208 h 1872208"/>
                <a:gd name="connsiteX3-61" fmla="*/ 0 w 2520280"/>
                <a:gd name="connsiteY3-62" fmla="*/ 0 h 1872208"/>
                <a:gd name="connsiteX4-63" fmla="*/ 917 w 2520280"/>
                <a:gd name="connsiteY4-64" fmla="*/ 6036 h 1872208"/>
                <a:gd name="connsiteX5-65" fmla="*/ 0 w 2520280"/>
                <a:gd name="connsiteY5-66" fmla="*/ 0 h 1872208"/>
                <a:gd name="connsiteX0-67" fmla="*/ 0 w 2520280"/>
                <a:gd name="connsiteY0-68" fmla="*/ 1890314 h 1890314"/>
                <a:gd name="connsiteX1-69" fmla="*/ 2520280 w 2520280"/>
                <a:gd name="connsiteY1-70" fmla="*/ 1890314 h 1890314"/>
                <a:gd name="connsiteX2-71" fmla="*/ 0 w 2520280"/>
                <a:gd name="connsiteY2-72" fmla="*/ 1890314 h 1890314"/>
                <a:gd name="connsiteX3-73" fmla="*/ 0 w 2520280"/>
                <a:gd name="connsiteY3-74" fmla="*/ 18106 h 1890314"/>
                <a:gd name="connsiteX4-75" fmla="*/ 53304 w 2520280"/>
                <a:gd name="connsiteY4-76" fmla="*/ 0 h 1890314"/>
                <a:gd name="connsiteX5-77" fmla="*/ 0 w 2520280"/>
                <a:gd name="connsiteY5-78" fmla="*/ 18106 h 1890314"/>
                <a:gd name="connsiteX0-79" fmla="*/ 0 w 2520280"/>
                <a:gd name="connsiteY0-80" fmla="*/ 1872208 h 1872208"/>
                <a:gd name="connsiteX1-81" fmla="*/ 2520280 w 2520280"/>
                <a:gd name="connsiteY1-82" fmla="*/ 1872208 h 1872208"/>
                <a:gd name="connsiteX2-83" fmla="*/ 0 w 2520280"/>
                <a:gd name="connsiteY2-84" fmla="*/ 1872208 h 1872208"/>
                <a:gd name="connsiteX3-85" fmla="*/ 0 w 2520280"/>
                <a:gd name="connsiteY3-86" fmla="*/ 0 h 1872208"/>
                <a:gd name="connsiteX4-87" fmla="*/ 916 w 2520280"/>
                <a:gd name="connsiteY4-88" fmla="*/ 0 h 1872208"/>
                <a:gd name="connsiteX5-89" fmla="*/ 0 w 2520280"/>
                <a:gd name="connsiteY5-90" fmla="*/ 0 h 187220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2520280" h="1872208">
                  <a:moveTo>
                    <a:pt x="0" y="1872208"/>
                  </a:moveTo>
                  <a:lnTo>
                    <a:pt x="2520280" y="1872208"/>
                  </a:lnTo>
                  <a:lnTo>
                    <a:pt x="0" y="1872208"/>
                  </a:lnTo>
                  <a:close/>
                  <a:moveTo>
                    <a:pt x="0" y="0"/>
                  </a:moveTo>
                  <a:lnTo>
                    <a:pt x="916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sq">
              <a:noFill/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spAutoFit/>
            </a:bodyPr>
            <a:lstStyle/>
            <a:p>
              <a:pPr algn="ctr" defTabSz="1146358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dirty="0">
                  <a:solidFill>
                    <a:schemeClr val="bg2">
                      <a:lumMod val="10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  <a:sym typeface="Arial" panose="020B0604020202020204" pitchFamily="34" charset="0"/>
                </a:rPr>
                <a:t>Optimization Algorithm</a:t>
              </a:r>
              <a:endParaRPr lang="zh-CN" altLang="en-US" sz="2000" dirty="0">
                <a:solidFill>
                  <a:schemeClr val="bg2">
                    <a:lumMod val="1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sym typeface="Arial" panose="020B0604020202020204" pitchFamily="34" charset="0"/>
              </a:endParaRPr>
            </a:p>
          </p:txBody>
        </p:sp>
        <p:cxnSp>
          <p:nvCxnSpPr>
            <p:cNvPr id="39" name="直接连接符 3">
              <a:extLst>
                <a:ext uri="{FF2B5EF4-FFF2-40B4-BE49-F238E27FC236}">
                  <a16:creationId xmlns="" xmlns:a16="http://schemas.microsoft.com/office/drawing/2014/main" id="{B36EA434-2DE6-49FD-B5B1-960F9FFF4446}"/>
                </a:ext>
              </a:extLst>
            </p:cNvPr>
            <p:cNvCxnSpPr/>
            <p:nvPr/>
          </p:nvCxnSpPr>
          <p:spPr>
            <a:xfrm>
              <a:off x="143922" y="926390"/>
              <a:ext cx="4097867" cy="0"/>
            </a:xfrm>
            <a:prstGeom prst="line">
              <a:avLst/>
            </a:prstGeom>
            <a:ln w="12700"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4">
              <a:extLst>
                <a:ext uri="{FF2B5EF4-FFF2-40B4-BE49-F238E27FC236}">
                  <a16:creationId xmlns="" xmlns:a16="http://schemas.microsoft.com/office/drawing/2014/main" id="{8285E52C-8BF9-4109-AC88-146C5DE37124}"/>
                </a:ext>
              </a:extLst>
            </p:cNvPr>
            <p:cNvCxnSpPr/>
            <p:nvPr/>
          </p:nvCxnSpPr>
          <p:spPr>
            <a:xfrm>
              <a:off x="7658318" y="909703"/>
              <a:ext cx="4372804" cy="0"/>
            </a:xfrm>
            <a:prstGeom prst="line">
              <a:avLst/>
            </a:prstGeom>
            <a:ln w="12700"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文本框 3">
            <a:extLst>
              <a:ext uri="{FF2B5EF4-FFF2-40B4-BE49-F238E27FC236}">
                <a16:creationId xmlns="" xmlns:a16="http://schemas.microsoft.com/office/drawing/2014/main" id="{C639E7F7-6F92-4690-8A10-608C772D9855}"/>
              </a:ext>
            </a:extLst>
          </p:cNvPr>
          <p:cNvSpPr txBox="1"/>
          <p:nvPr/>
        </p:nvSpPr>
        <p:spPr>
          <a:xfrm>
            <a:off x="1266361" y="903584"/>
            <a:ext cx="97911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case of 2 subspaces (</a:t>
            </a:r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400" b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the dimensionality of the </a:t>
            </a:r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j’th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subspace)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B3E51C79-5ACB-4C14-A56F-EF49EFF563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3715" y="1467168"/>
            <a:ext cx="3679678" cy="1749180"/>
          </a:xfrm>
          <a:prstGeom prst="rect">
            <a:avLst/>
          </a:prstGeom>
        </p:spPr>
      </p:pic>
      <p:grpSp>
        <p:nvGrpSpPr>
          <p:cNvPr id="11" name="组合 10">
            <a:extLst>
              <a:ext uri="{FF2B5EF4-FFF2-40B4-BE49-F238E27FC236}">
                <a16:creationId xmlns="" xmlns:a16="http://schemas.microsoft.com/office/drawing/2014/main" id="{724CF32C-7A4F-41C1-903D-4DC6E73C9EA1}"/>
              </a:ext>
            </a:extLst>
          </p:cNvPr>
          <p:cNvGrpSpPr/>
          <p:nvPr/>
        </p:nvGrpSpPr>
        <p:grpSpPr>
          <a:xfrm>
            <a:off x="5355771" y="1863270"/>
            <a:ext cx="5701717" cy="1914901"/>
            <a:chOff x="5355771" y="1863270"/>
            <a:chExt cx="5701717" cy="1914901"/>
          </a:xfrm>
        </p:grpSpPr>
        <p:sp>
          <p:nvSpPr>
            <p:cNvPr id="6" name="箭头: 虚尾 5">
              <a:extLst>
                <a:ext uri="{FF2B5EF4-FFF2-40B4-BE49-F238E27FC236}">
                  <a16:creationId xmlns="" xmlns:a16="http://schemas.microsoft.com/office/drawing/2014/main" id="{B57A529F-3C52-43B1-87CB-28E17A554DB8}"/>
                </a:ext>
              </a:extLst>
            </p:cNvPr>
            <p:cNvSpPr/>
            <p:nvPr/>
          </p:nvSpPr>
          <p:spPr>
            <a:xfrm>
              <a:off x="5355771" y="1993424"/>
              <a:ext cx="1190172" cy="696668"/>
            </a:xfrm>
            <a:prstGeom prst="striped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0" name="组合 9">
              <a:extLst>
                <a:ext uri="{FF2B5EF4-FFF2-40B4-BE49-F238E27FC236}">
                  <a16:creationId xmlns="" xmlns:a16="http://schemas.microsoft.com/office/drawing/2014/main" id="{8DF7E162-048C-4D34-8CA6-ABFE5F02A79C}"/>
                </a:ext>
              </a:extLst>
            </p:cNvPr>
            <p:cNvGrpSpPr/>
            <p:nvPr/>
          </p:nvGrpSpPr>
          <p:grpSpPr>
            <a:xfrm>
              <a:off x="6988321" y="1863270"/>
              <a:ext cx="4069167" cy="1914901"/>
              <a:chOff x="6988321" y="1863270"/>
              <a:chExt cx="4069167" cy="1914901"/>
            </a:xfrm>
          </p:grpSpPr>
          <p:pic>
            <p:nvPicPr>
              <p:cNvPr id="7" name="图片 6">
                <a:extLst>
                  <a:ext uri="{FF2B5EF4-FFF2-40B4-BE49-F238E27FC236}">
                    <a16:creationId xmlns="" xmlns:a16="http://schemas.microsoft.com/office/drawing/2014/main" id="{6E4F6A7F-7385-4A36-8C71-C1C72EC1ABD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988321" y="1863270"/>
                <a:ext cx="4069167" cy="957451"/>
              </a:xfrm>
              <a:prstGeom prst="rect">
                <a:avLst/>
              </a:prstGeom>
            </p:spPr>
          </p:pic>
          <p:pic>
            <p:nvPicPr>
              <p:cNvPr id="8" name="图片 7">
                <a:extLst>
                  <a:ext uri="{FF2B5EF4-FFF2-40B4-BE49-F238E27FC236}">
                    <a16:creationId xmlns="" xmlns:a16="http://schemas.microsoft.com/office/drawing/2014/main" id="{4AB362CD-C56C-4794-ABD9-0E7604D138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988321" y="2820721"/>
                <a:ext cx="3716418" cy="957450"/>
              </a:xfrm>
              <a:prstGeom prst="rect">
                <a:avLst/>
              </a:prstGeom>
            </p:spPr>
          </p:pic>
        </p:grpSp>
      </p:grpSp>
      <p:sp>
        <p:nvSpPr>
          <p:cNvPr id="36" name="矩形 35">
            <a:extLst>
              <a:ext uri="{FF2B5EF4-FFF2-40B4-BE49-F238E27FC236}">
                <a16:creationId xmlns="" xmlns:a16="http://schemas.microsoft.com/office/drawing/2014/main" id="{6466CA70-9962-43DD-912C-CF2EFF01B02F}"/>
              </a:ext>
            </a:extLst>
          </p:cNvPr>
          <p:cNvSpPr/>
          <p:nvPr/>
        </p:nvSpPr>
        <p:spPr>
          <a:xfrm>
            <a:off x="1134512" y="801665"/>
            <a:ext cx="99203" cy="583297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>
            <a:extLst>
              <a:ext uri="{FF2B5EF4-FFF2-40B4-BE49-F238E27FC236}">
                <a16:creationId xmlns="" xmlns:a16="http://schemas.microsoft.com/office/drawing/2014/main" id="{ECEE18EA-28B2-421F-8E86-873BABAE6291}"/>
              </a:ext>
            </a:extLst>
          </p:cNvPr>
          <p:cNvGrpSpPr/>
          <p:nvPr/>
        </p:nvGrpSpPr>
        <p:grpSpPr>
          <a:xfrm>
            <a:off x="1752600" y="4510217"/>
            <a:ext cx="6099628" cy="2107751"/>
            <a:chOff x="1752600" y="4510217"/>
            <a:chExt cx="6099628" cy="2107751"/>
          </a:xfrm>
        </p:grpSpPr>
        <p:sp>
          <p:nvSpPr>
            <p:cNvPr id="16" name="标注: 双弯曲线形 15">
              <a:extLst>
                <a:ext uri="{FF2B5EF4-FFF2-40B4-BE49-F238E27FC236}">
                  <a16:creationId xmlns="" xmlns:a16="http://schemas.microsoft.com/office/drawing/2014/main" id="{B581CE54-EB62-4F88-A155-F85BC36E89A1}"/>
                </a:ext>
              </a:extLst>
            </p:cNvPr>
            <p:cNvSpPr/>
            <p:nvPr/>
          </p:nvSpPr>
          <p:spPr>
            <a:xfrm rot="5400000">
              <a:off x="3871637" y="2391180"/>
              <a:ext cx="1861554" cy="6099628"/>
            </a:xfrm>
            <a:prstGeom prst="borderCallout3">
              <a:avLst>
                <a:gd name="adj1" fmla="val 49878"/>
                <a:gd name="adj2" fmla="val -13077"/>
                <a:gd name="adj3" fmla="val 49907"/>
                <a:gd name="adj4" fmla="val -65935"/>
                <a:gd name="adj5" fmla="val -10178"/>
                <a:gd name="adj6" fmla="val -104421"/>
                <a:gd name="adj7" fmla="val -10073"/>
                <a:gd name="adj8" fmla="val -120788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ss</a:t>
              </a:r>
              <a:endParaRPr lang="zh-CN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文本框 17">
                  <a:extLst>
                    <a:ext uri="{FF2B5EF4-FFF2-40B4-BE49-F238E27FC236}">
                      <a16:creationId xmlns="" xmlns:a16="http://schemas.microsoft.com/office/drawing/2014/main" id="{FE751B0C-41F0-4232-B9F2-5AED815BE7CB}"/>
                    </a:ext>
                  </a:extLst>
                </p:cNvPr>
                <p:cNvSpPr txBox="1"/>
                <p:nvPr/>
              </p:nvSpPr>
              <p:spPr>
                <a:xfrm>
                  <a:off x="1847805" y="4570100"/>
                  <a:ext cx="5907935" cy="204786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(1)The trace function yields the sum of the eigenvalues</a:t>
                  </a:r>
                </a:p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zh-CN" altLang="en-US" b="1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zh-CN" altLang="en-US" b="1" i="1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zh-CN" altLang="en-US" b="1" i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bSup>
                        <m:sSubSupPr>
                          <m:ctrlPr>
                            <a:rPr lang="zh-CN" altLang="en-US" b="1" i="1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zh-CN" altLang="en-US" b="1" i="1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zh-CN" altLang="en-US" b="1" i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zh-CN" altLang="en-US" b="1" i="1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bSup>
                    </m:oMath>
                  </a14:m>
                  <a:r>
                    <a:rPr lang="en-US" altLang="zh-CN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--diagonal matrix, it leaves the upper left m</a:t>
                  </a:r>
                  <a:r>
                    <a:rPr lang="en-US" altLang="zh-CN" b="1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:r>
                    <a:rPr lang="en-US" altLang="zh-CN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*m</a:t>
                  </a:r>
                  <a:r>
                    <a:rPr lang="en-US" altLang="zh-CN" b="1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:r>
                    <a:rPr lang="en-US" altLang="zh-CN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entries of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b="1" i="1" dirty="0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CN" b="1" i="1" dirty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altLang="zh-CN" b="1" i="1" dirty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altLang="zh-CN" b="1" i="1" dirty="0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1" i="1" dirty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dirty="0">
                                  <a:latin typeface="Cambria Math" panose="02040503050406030204" pitchFamily="18" charset="0"/>
                                </a:rPr>
                                <m:t>𝛴</m:t>
                              </m:r>
                            </m:e>
                            <m:sub>
                              <m:r>
                                <a:rPr lang="en-US" altLang="zh-CN" b="1" i="0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1" i="0" dirty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b="1" i="1" dirty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dirty="0">
                                  <a:latin typeface="Cambria Math" panose="02040503050406030204" pitchFamily="18" charset="0"/>
                                </a:rPr>
                                <m:t>𝛴</m:t>
                              </m:r>
                            </m:e>
                            <m:sub>
                              <m:r>
                                <a:rPr lang="en-US" altLang="zh-CN" b="1" i="0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b="1" i="1" dirty="0">
                          <a:latin typeface="Cambria Math" panose="02040503050406030204" pitchFamily="18" charset="0"/>
                        </a:rPr>
                        <m:t>𝑉</m:t>
                      </m:r>
                    </m:oMath>
                  </a14:m>
                  <a:endPara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r>
                    <a:rPr lang="en-US" altLang="zh-CN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Thus, it is possible to minimize the cost function by projecting the m</a:t>
                  </a:r>
                  <a:r>
                    <a:rPr lang="en-US" altLang="zh-CN" b="1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:r>
                    <a:rPr lang="en-US" altLang="zh-CN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-smallest eigenvalues onto the first subspace</a:t>
                  </a:r>
                </a:p>
                <a:p>
                  <a:endParaRPr lang="zh-CN" alt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FE751B0C-41F0-4232-B9F2-5AED815BE7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47805" y="4570100"/>
                  <a:ext cx="5907935" cy="2047868"/>
                </a:xfrm>
                <a:prstGeom prst="rect">
                  <a:avLst/>
                </a:prstGeom>
                <a:blipFill>
                  <a:blip r:embed="rId7"/>
                  <a:stretch>
                    <a:fillRect l="-826" t="-178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" name="组合 8">
            <a:extLst>
              <a:ext uri="{FF2B5EF4-FFF2-40B4-BE49-F238E27FC236}">
                <a16:creationId xmlns="" xmlns:a16="http://schemas.microsoft.com/office/drawing/2014/main" id="{6DBF0D5E-ABE4-4A53-83C3-A873A8F0249A}"/>
              </a:ext>
            </a:extLst>
          </p:cNvPr>
          <p:cNvGrpSpPr/>
          <p:nvPr/>
        </p:nvGrpSpPr>
        <p:grpSpPr>
          <a:xfrm>
            <a:off x="8360228" y="4510218"/>
            <a:ext cx="2697259" cy="1861555"/>
            <a:chOff x="8360228" y="4510218"/>
            <a:chExt cx="2697259" cy="1861555"/>
          </a:xfrm>
        </p:grpSpPr>
        <p:sp>
          <p:nvSpPr>
            <p:cNvPr id="19" name="标注: 弯曲线形 18">
              <a:extLst>
                <a:ext uri="{FF2B5EF4-FFF2-40B4-BE49-F238E27FC236}">
                  <a16:creationId xmlns="" xmlns:a16="http://schemas.microsoft.com/office/drawing/2014/main" id="{2E6C8D1C-BA37-40AA-8213-98CB3C9B98C9}"/>
                </a:ext>
              </a:extLst>
            </p:cNvPr>
            <p:cNvSpPr/>
            <p:nvPr/>
          </p:nvSpPr>
          <p:spPr>
            <a:xfrm rot="5400000">
              <a:off x="8778080" y="4092366"/>
              <a:ext cx="1861555" cy="2697259"/>
            </a:xfrm>
            <a:prstGeom prst="borderCallout2">
              <a:avLst>
                <a:gd name="adj1" fmla="val 18750"/>
                <a:gd name="adj2" fmla="val -8333"/>
                <a:gd name="adj3" fmla="val 1275"/>
                <a:gd name="adj4" fmla="val -22018"/>
                <a:gd name="adj5" fmla="val 1820"/>
                <a:gd name="adj6" fmla="val -91762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="" xmlns:a16="http://schemas.microsoft.com/office/drawing/2014/main" id="{828DB75A-C4A8-43A4-83A9-33D2A837D8D2}"/>
                </a:ext>
              </a:extLst>
            </p:cNvPr>
            <p:cNvSpPr txBox="1"/>
            <p:nvPr/>
          </p:nvSpPr>
          <p:spPr>
            <a:xfrm>
              <a:off x="8645459" y="4761998"/>
              <a:ext cx="21267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 is defined as an orthogonal matrix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箭头: 虚尾 20">
              <a:extLst>
                <a:ext uri="{FF2B5EF4-FFF2-40B4-BE49-F238E27FC236}">
                  <a16:creationId xmlns="" xmlns:a16="http://schemas.microsoft.com/office/drawing/2014/main" id="{AA9CFEB4-640B-454B-98E4-750E7DA4C340}"/>
                </a:ext>
              </a:extLst>
            </p:cNvPr>
            <p:cNvSpPr/>
            <p:nvPr/>
          </p:nvSpPr>
          <p:spPr>
            <a:xfrm>
              <a:off x="8456848" y="5689600"/>
              <a:ext cx="465146" cy="333375"/>
            </a:xfrm>
            <a:prstGeom prst="striped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pic>
          <p:nvPicPr>
            <p:cNvPr id="22" name="图片 21">
              <a:extLst>
                <a:ext uri="{FF2B5EF4-FFF2-40B4-BE49-F238E27FC236}">
                  <a16:creationId xmlns="" xmlns:a16="http://schemas.microsoft.com/office/drawing/2014/main" id="{F65F9E6C-2235-4529-8F11-C59E6995FC9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974318" y="5660109"/>
              <a:ext cx="2030844" cy="4038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377597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1.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1.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1.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1.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1.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1375</TotalTime>
  <Words>694</Words>
  <Application>Microsoft Macintosh PowerPoint</Application>
  <PresentationFormat>宽屏</PresentationFormat>
  <Paragraphs>239</Paragraphs>
  <Slides>27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9" baseType="lpstr">
      <vt:lpstr>Calibri</vt:lpstr>
      <vt:lpstr>Cambria Math</vt:lpstr>
      <vt:lpstr>iekie-Weilaiti</vt:lpstr>
      <vt:lpstr>Myriad Pro Light</vt:lpstr>
      <vt:lpstr>Times</vt:lpstr>
      <vt:lpstr>Times New Roman</vt:lpstr>
      <vt:lpstr>Wingdings</vt:lpstr>
      <vt:lpstr>等线</vt:lpstr>
      <vt:lpstr>等线 Light</vt:lpstr>
      <vt:lpstr>宋体</vt:lpstr>
      <vt:lpstr>Arial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点线商务模板</dc:title>
  <dc:creator>第一PPT</dc:creator>
  <cp:keywords>www.1ppt.com</cp:keywords>
  <dc:description>第一PPT，www.1ppt.com</dc:description>
  <cp:lastModifiedBy>Microsoft Office 用户</cp:lastModifiedBy>
  <cp:revision>80</cp:revision>
  <dcterms:created xsi:type="dcterms:W3CDTF">2018-05-08T08:49:27Z</dcterms:created>
  <dcterms:modified xsi:type="dcterms:W3CDTF">2018-11-28T08:22:56Z</dcterms:modified>
</cp:coreProperties>
</file>