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7443" r:id="rId3"/>
    <p:sldId id="280" r:id="rId4"/>
    <p:sldId id="7529" r:id="rId5"/>
    <p:sldId id="7530" r:id="rId6"/>
    <p:sldId id="312" r:id="rId7"/>
    <p:sldId id="7545" r:id="rId8"/>
    <p:sldId id="7546" r:id="rId9"/>
    <p:sldId id="7547" r:id="rId10"/>
    <p:sldId id="7531" r:id="rId11"/>
    <p:sldId id="7532" r:id="rId12"/>
    <p:sldId id="7533" r:id="rId13"/>
    <p:sldId id="7548" r:id="rId14"/>
    <p:sldId id="7549" r:id="rId15"/>
    <p:sldId id="7550" r:id="rId16"/>
    <p:sldId id="7534" r:id="rId17"/>
    <p:sldId id="7535" r:id="rId18"/>
    <p:sldId id="7536" r:id="rId19"/>
    <p:sldId id="7537" r:id="rId20"/>
    <p:sldId id="7538" r:id="rId21"/>
    <p:sldId id="7539" r:id="rId22"/>
    <p:sldId id="7540" r:id="rId23"/>
    <p:sldId id="7541" r:id="rId24"/>
    <p:sldId id="7542" r:id="rId25"/>
    <p:sldId id="7543" r:id="rId26"/>
    <p:sldId id="7544" r:id="rId27"/>
    <p:sldId id="752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607" autoAdjust="0"/>
  </p:normalViewPr>
  <p:slideViewPr>
    <p:cSldViewPr snapToGrid="0">
      <p:cViewPr>
        <p:scale>
          <a:sx n="169" d="100"/>
          <a:sy n="169" d="100"/>
        </p:scale>
        <p:origin x="-2376" y="-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9244848"/>
        <c:axId val="-999243488"/>
      </c:lineChart>
      <c:catAx>
        <c:axId val="-9992448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9243488"/>
        <c:crosses val="autoZero"/>
        <c:auto val="1"/>
        <c:lblAlgn val="ctr"/>
        <c:lblOffset val="100"/>
        <c:noMultiLvlLbl val="0"/>
      </c:catAx>
      <c:valAx>
        <c:axId val="-999243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92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9134704"/>
        <c:axId val="-999133072"/>
      </c:lineChart>
      <c:catAx>
        <c:axId val="-9991347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9133072"/>
        <c:crosses val="autoZero"/>
        <c:auto val="1"/>
        <c:lblAlgn val="ctr"/>
        <c:lblOffset val="100"/>
        <c:noMultiLvlLbl val="0"/>
      </c:catAx>
      <c:valAx>
        <c:axId val="-999133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913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02902816"/>
        <c:axId val="-602949728"/>
      </c:lineChart>
      <c:catAx>
        <c:axId val="-6029028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02949728"/>
        <c:crosses val="autoZero"/>
        <c:auto val="1"/>
        <c:lblAlgn val="ctr"/>
        <c:lblOffset val="100"/>
        <c:noMultiLvlLbl val="0"/>
      </c:catAx>
      <c:valAx>
        <c:axId val="-602949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0290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61238240"/>
        <c:axId val="-561739792"/>
      </c:lineChart>
      <c:catAx>
        <c:axId val="-5612382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61739792"/>
        <c:crosses val="autoZero"/>
        <c:auto val="1"/>
        <c:lblAlgn val="ctr"/>
        <c:lblOffset val="100"/>
        <c:noMultiLvlLbl val="0"/>
      </c:catAx>
      <c:valAx>
        <c:axId val="-561739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6123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7735780304155"/>
          <c:y val="0.125285639984565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01900928"/>
        <c:axId val="-674231968"/>
      </c:lineChart>
      <c:catAx>
        <c:axId val="-10019009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74231968"/>
        <c:crossesAt val="0.0"/>
        <c:auto val="1"/>
        <c:lblAlgn val="ctr"/>
        <c:lblOffset val="100"/>
        <c:noMultiLvlLbl val="0"/>
      </c:catAx>
      <c:valAx>
        <c:axId val="-674231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1900928"/>
        <c:crosses val="autoZero"/>
        <c:crossBetween val="between"/>
        <c:dispUnits>
          <c:builtInUnit val="ten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6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6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0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7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2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Relationship Id="rId11" Type="http://schemas.openxmlformats.org/officeDocument/2006/relationships/image" Target="../media/image37.emf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3.emf"/><Relationship Id="rId5" Type="http://schemas.openxmlformats.org/officeDocument/2006/relationships/image" Target="../media/image36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Relationship Id="rId11" Type="http://schemas.openxmlformats.org/officeDocument/2006/relationships/image" Target="../media/image37.emf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Relationship Id="rId11" Type="http://schemas.openxmlformats.org/officeDocument/2006/relationships/image" Target="../media/image37.emf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image" Target="../media/image37.emf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chart" Target="../charts/chart1.xml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chart" Target="../charts/chart2.xml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chart" Target="../charts/chart3.xml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chart" Target="../charts/chart4.xm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9.emf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jpeg"/><Relationship Id="rId8" Type="http://schemas.microsoft.com/office/2007/relationships/hdphoto" Target="../media/hdphoto3.wdp"/><Relationship Id="rId9" Type="http://schemas.openxmlformats.org/officeDocument/2006/relationships/image" Target="../media/image5.jpeg"/><Relationship Id="rId10" Type="http://schemas.microsoft.com/office/2007/relationships/hdphoto" Target="../media/hdphoto4.wdp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7" Type="http://schemas.openxmlformats.org/officeDocument/2006/relationships/image" Target="../media/image4.jpeg"/><Relationship Id="rId18" Type="http://schemas.openxmlformats.org/officeDocument/2006/relationships/image" Target="../media/image5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4" Type="http://schemas.microsoft.com/office/2007/relationships/hdphoto" Target="../media/hdphoto1.wdp"/><Relationship Id="rId5" Type="http://schemas.openxmlformats.org/officeDocument/2006/relationships/image" Target="../media/image7.jpeg"/><Relationship Id="rId6" Type="http://schemas.microsoft.com/office/2007/relationships/hdphoto" Target="../media/hdphoto2.wdp"/><Relationship Id="rId7" Type="http://schemas.openxmlformats.org/officeDocument/2006/relationships/image" Target="../media/image8.jpeg"/><Relationship Id="rId8" Type="http://schemas.microsoft.com/office/2007/relationships/hdphoto" Target="../media/hdphoto3.wdp"/><Relationship Id="rId9" Type="http://schemas.openxmlformats.org/officeDocument/2006/relationships/image" Target="../media/image9.jpeg"/><Relationship Id="rId10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NULL"/><Relationship Id="rId8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3402812" y="1968332"/>
            <a:ext cx="8427307" cy="4125070"/>
            <a:chOff x="1624829" y="2969817"/>
            <a:chExt cx="8427307" cy="4125070"/>
          </a:xfrm>
        </p:grpSpPr>
        <p:sp>
          <p:nvSpPr>
            <p:cNvPr id="14" name="PA_文本框 11">
              <a:extLst>
                <a:ext uri="{FF2B5EF4-FFF2-40B4-BE49-F238E27FC236}">
                  <a16:creationId xmlns=""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17875" y="3649519"/>
              <a:ext cx="72346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Clusterings in Optimal </a:t>
              </a:r>
              <a:r>
                <a:rPr lang="en-US" altLang="zh-CN" sz="4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S</a:t>
              </a:r>
              <a:r>
                <a:rPr lang="en-US" altLang="zh-CN" sz="4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ubspaces</a:t>
              </a:r>
              <a:endParaRPr lang="zh-CN" altLang="en-US" sz="4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=""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4509564"/>
              <a:ext cx="2931847" cy="258532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Reporter: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Bai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Lu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Zhao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Peiyao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Yao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Xiaoying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Wang</a:t>
              </a: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Dezhao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Zhang Zixuan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Report Time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29/11/2018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      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=""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624829" y="2969817"/>
              <a:ext cx="8427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Discovering Non-Redundant K-means</a:t>
              </a:r>
              <a:endParaRPr lang="zh-CN" altLang="en-US" sz="4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510107" y="2077287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</a:t>
            </a:r>
            <a:r>
              <a:rPr lang="en-US" altLang="zh-CN" sz="4267" dirty="0" smtClean="0">
                <a:latin typeface="Myriad Pro Light" pitchFamily="34" charset="0"/>
              </a:rPr>
              <a:t>3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2746" y="2632842"/>
            <a:ext cx="5582823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smtClean="0">
                <a:latin typeface="+mn-ea"/>
              </a:rPr>
              <a:t>Optimization of V in the general case: S&gt;2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22747" y="2451780"/>
            <a:ext cx="5582822" cy="719671"/>
            <a:chOff x="2192060" y="1838840"/>
            <a:chExt cx="4187115" cy="539755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541579" y="1838841"/>
              <a:ext cx="837596" cy="539754"/>
            </a:xfrm>
            <a:prstGeom prst="bentConnector3">
              <a:avLst>
                <a:gd name="adj1" fmla="val 120469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192060" y="1838840"/>
              <a:ext cx="1190520" cy="539754"/>
            </a:xfrm>
            <a:prstGeom prst="bentConnector3">
              <a:avLst>
                <a:gd name="adj1" fmla="val 114401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4850862" y="5111827"/>
            <a:ext cx="24902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Myriad Pro Light" pitchFamily="34" charset="0"/>
              </a:rPr>
              <a:t>Presented</a:t>
            </a:r>
            <a:r>
              <a:rPr lang="zh-CN" altLang="en-US" sz="1600" dirty="0" smtClean="0">
                <a:latin typeface="Myriad Pro Light" pitchFamily="34" charset="0"/>
              </a:rPr>
              <a:t> </a:t>
            </a:r>
            <a:r>
              <a:rPr lang="en-US" altLang="zh-CN" sz="1600" dirty="0" smtClean="0">
                <a:latin typeface="Myriad Pro Light" pitchFamily="34" charset="0"/>
              </a:rPr>
              <a:t>by Zhao </a:t>
            </a:r>
            <a:r>
              <a:rPr lang="en-US" altLang="zh-CN" sz="1600" dirty="0" err="1" smtClean="0">
                <a:latin typeface="Myriad Pro Light" pitchFamily="34" charset="0"/>
              </a:rPr>
              <a:t>Peiyao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20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xmlns="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General</a:t>
              </a:r>
              <a:r>
                <a:rPr lang="zh-CN" altLang="en-US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Case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:a16="http://schemas.microsoft.com/office/drawing/2014/main" xmlns="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1" y="3060249"/>
            <a:ext cx="3805339" cy="8485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77" y="3000490"/>
            <a:ext cx="2776706" cy="66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6" y="3021272"/>
            <a:ext cx="3776805" cy="5810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4751" y="786808"/>
            <a:ext cx="105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Optimization of V in the general case S&gt;2</a:t>
            </a:r>
            <a:endParaRPr kumimoji="1"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4751" y="1575837"/>
            <a:ext cx="105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Trick: We consider the </a:t>
            </a:r>
            <a:r>
              <a:rPr kumimoji="1" lang="en-US" altLang="zh-CN" sz="2800" dirty="0" err="1"/>
              <a:t>clusterings</a:t>
            </a:r>
            <a:r>
              <a:rPr kumimoji="1" lang="en-US" altLang="zh-CN" sz="2800" dirty="0"/>
              <a:t> pair-wise as the S=2 special case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5843" y="4967374"/>
            <a:ext cx="49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Rotation matrix within the combined space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2105724" y="5413582"/>
            <a:ext cx="351252" cy="50571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1471" y="5411130"/>
            <a:ext cx="145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mapping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5843" y="5919296"/>
            <a:ext cx="38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Rotation matrix in the original space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55" y="5205446"/>
            <a:ext cx="4714875" cy="9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9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xmlns="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Accelerating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:a16="http://schemas.microsoft.com/office/drawing/2014/main" xmlns="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12491" y="1141065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Further: Combined space 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150023" y="1141064"/>
            <a:ext cx="603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dirty="0" smtClean="0"/>
              <a:t>an be calculated from full space</a:t>
            </a:r>
            <a:endParaRPr kumimoji="1" lang="zh-CN" altLang="en-US" sz="2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93" y="1169547"/>
            <a:ext cx="585299" cy="5295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666" y="1141063"/>
            <a:ext cx="588775" cy="574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491" y="2466753"/>
            <a:ext cx="91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# Pre-compute</a:t>
            </a:r>
            <a:endParaRPr kumimoji="1"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3" y="2466753"/>
            <a:ext cx="588775" cy="57441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12491" y="3320416"/>
            <a:ext cx="91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# Perform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70" y="3277886"/>
            <a:ext cx="4812808" cy="71935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996715" y="4174079"/>
            <a:ext cx="306615" cy="5528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9167" y="4916649"/>
            <a:ext cx="245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Update V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769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Pseudocode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Yao </a:t>
            </a:r>
            <a:r>
              <a:rPr lang="en-US" altLang="zh-CN" sz="1600" dirty="0" err="1">
                <a:latin typeface="Myriad Pro Light" pitchFamily="34" charset="0"/>
              </a:rPr>
              <a:t>Xiaoying</a:t>
            </a:r>
            <a:r>
              <a:rPr lang="en-US" altLang="zh-CN" sz="1600" dirty="0">
                <a:latin typeface="Myriad Pro Light" pitchFamily="34" charset="0"/>
              </a:rPr>
              <a:t>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63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xmlns="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Pseudocode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:a16="http://schemas.microsoft.com/office/drawing/2014/main" xmlns="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C1EE4D3-D548-614A-883E-EB112566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942" y="373939"/>
            <a:ext cx="3900200" cy="639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1061A8-F5EB-2449-B967-135C127BB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8" y="1670464"/>
            <a:ext cx="3979843" cy="3517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151A3A0-DFAD-5A43-9F65-632782094B22}"/>
              </a:ext>
            </a:extLst>
          </p:cNvPr>
          <p:cNvSpPr/>
          <p:nvPr/>
        </p:nvSpPr>
        <p:spPr>
          <a:xfrm>
            <a:off x="6981568" y="729049"/>
            <a:ext cx="3299254" cy="185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F49AFD-731E-1D42-84AA-ECF8CFE0AD27}"/>
              </a:ext>
            </a:extLst>
          </p:cNvPr>
          <p:cNvSpPr/>
          <p:nvPr/>
        </p:nvSpPr>
        <p:spPr>
          <a:xfrm>
            <a:off x="6981568" y="1577788"/>
            <a:ext cx="3299254" cy="1140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3E1715D-8E3C-AF44-BDCA-E2E1D4CAE4FE}"/>
              </a:ext>
            </a:extLst>
          </p:cNvPr>
          <p:cNvSpPr/>
          <p:nvPr/>
        </p:nvSpPr>
        <p:spPr>
          <a:xfrm>
            <a:off x="6981568" y="3061940"/>
            <a:ext cx="3299254" cy="1140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79009-41C2-554B-A32B-E8102FA9D758}"/>
              </a:ext>
            </a:extLst>
          </p:cNvPr>
          <p:cNvSpPr/>
          <p:nvPr/>
        </p:nvSpPr>
        <p:spPr>
          <a:xfrm>
            <a:off x="6981568" y="4202640"/>
            <a:ext cx="3299254" cy="2210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8FBD2EE-4D84-794A-BADC-2AE7A349A8EC}"/>
              </a:ext>
            </a:extLst>
          </p:cNvPr>
          <p:cNvSpPr/>
          <p:nvPr/>
        </p:nvSpPr>
        <p:spPr>
          <a:xfrm>
            <a:off x="6981568" y="932935"/>
            <a:ext cx="3299254" cy="66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1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5527A81-253B-2645-830D-D7800E79333E}"/>
              </a:ext>
            </a:extLst>
          </p:cNvPr>
          <p:cNvGrpSpPr/>
          <p:nvPr/>
        </p:nvGrpSpPr>
        <p:grpSpPr>
          <a:xfrm>
            <a:off x="2994212" y="591188"/>
            <a:ext cx="6203576" cy="6069097"/>
            <a:chOff x="3721685" y="1913156"/>
            <a:chExt cx="4487964" cy="4128629"/>
          </a:xfrm>
        </p:grpSpPr>
        <p:grpSp>
          <p:nvGrpSpPr>
            <p:cNvPr id="23" name="组合 22"/>
            <p:cNvGrpSpPr/>
            <p:nvPr/>
          </p:nvGrpSpPr>
          <p:grpSpPr>
            <a:xfrm>
              <a:off x="3982351" y="2267048"/>
              <a:ext cx="4227298" cy="665721"/>
              <a:chOff x="7523107" y="3331677"/>
              <a:chExt cx="4227298" cy="66572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Lloyd’s Algorithm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𝐼𝑑𝑘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oMath>
                      </m:oMathPara>
                    </a14:m>
                    <a:endParaRPr lang="en-HK" sz="280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2" b="-16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/>
            <p:cNvGrpSpPr/>
            <p:nvPr/>
          </p:nvGrpSpPr>
          <p:grpSpPr>
            <a:xfrm>
              <a:off x="3982351" y="3232398"/>
              <a:ext cx="4227298" cy="665721"/>
              <a:chOff x="7523107" y="3331677"/>
              <a:chExt cx="4227298" cy="66572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Scatter Matrices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HK" sz="280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2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3982351" y="4197748"/>
              <a:ext cx="4227298" cy="665721"/>
              <a:chOff x="7523107" y="3331677"/>
              <a:chExt cx="4227298" cy="66572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Eigen- Decomposition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HK" sz="2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/>
            <p:cNvGrpSpPr/>
            <p:nvPr/>
          </p:nvGrpSpPr>
          <p:grpSpPr>
            <a:xfrm>
              <a:off x="3982351" y="5163098"/>
              <a:ext cx="4227298" cy="665721"/>
              <a:chOff x="7523107" y="3331677"/>
              <a:chExt cx="4227298" cy="66572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Total Complexity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HK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69D86ADA-592D-4BA5-B0F7-CDD82909CF2F}"/>
                </a:ext>
              </a:extLst>
            </p:cNvPr>
            <p:cNvSpPr/>
            <p:nvPr/>
          </p:nvSpPr>
          <p:spPr>
            <a:xfrm>
              <a:off x="3721685" y="1913156"/>
              <a:ext cx="45719" cy="4128629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241F6EED-51C1-4BC7-AB38-2FEC7F6C0A4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9BFBB467-D2B1-4C42-B0C3-FCF7C3624E4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Complexity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B36EA434-2DE6-49FD-B5B1-960F9FFF44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285E52C-8BF9-4109-AC88-146C5DE37124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40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</a:t>
            </a:r>
            <a:r>
              <a:rPr lang="en-US" altLang="zh-CN" sz="4267" dirty="0" smtClean="0">
                <a:latin typeface="Myriad Pro Light" pitchFamily="34" charset="0"/>
              </a:rPr>
              <a:t>5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EXPERIMENTS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6" y="2444568"/>
            <a:ext cx="4295963" cy="871810"/>
            <a:chOff x="2906486" y="1833427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9" y="1833429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6" y="1833427"/>
              <a:ext cx="586015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</a:t>
            </a:r>
            <a:r>
              <a:rPr lang="en-US" altLang="zh-CN" sz="1600" dirty="0" smtClean="0">
                <a:latin typeface="Myriad Pro Light" pitchFamily="34" charset="0"/>
              </a:rPr>
              <a:t>Zhang </a:t>
            </a:r>
            <a:r>
              <a:rPr lang="en-US" altLang="zh-CN" sz="1600" dirty="0" err="1" smtClean="0">
                <a:latin typeface="Myriad Pro Light" pitchFamily="34" charset="0"/>
              </a:rPr>
              <a:t>Zixuan</a:t>
            </a:r>
            <a:r>
              <a:rPr lang="en-US" altLang="zh-CN" sz="1600" dirty="0" smtClean="0">
                <a:latin typeface="Myriad Pro Light" pitchFamily="34" charset="0"/>
              </a:rPr>
              <a:t>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0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43922" y="3439154"/>
            <a:ext cx="990712" cy="990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7015327" y="3439156"/>
            <a:ext cx="990712" cy="9907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3603895" y="3439156"/>
            <a:ext cx="990712" cy="990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4741837" y="3444322"/>
            <a:ext cx="989515" cy="989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1306375" y="3440353"/>
            <a:ext cx="989515" cy="989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8152072" y="3440353"/>
            <a:ext cx="989515" cy="989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9287620" y="3439154"/>
            <a:ext cx="990713" cy="990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2467631" y="3441976"/>
            <a:ext cx="987892" cy="9879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878582" y="3440353"/>
            <a:ext cx="989515" cy="98954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278333" y="3642135"/>
            <a:ext cx="166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66377" y="1317836"/>
            <a:ext cx="581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Dancing </a:t>
            </a:r>
            <a:r>
              <a:rPr lang="en-US" altLang="zh-CN" sz="3600" dirty="0" err="1" smtClean="0"/>
              <a:t>Stickfigures</a:t>
            </a:r>
            <a:r>
              <a:rPr lang="en-US" altLang="zh-CN" sz="3600" dirty="0" smtClean="0"/>
              <a:t> Dataset</a:t>
            </a:r>
            <a:endParaRPr lang="zh-CN" altLang="en-US" sz="36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2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98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697303" y="1030055"/>
            <a:ext cx="218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82978" y="3767067"/>
            <a:ext cx="133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Upper Body</a:t>
            </a:r>
            <a:endParaRPr lang="zh-CN" altLang="en-US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43937"/>
          <a:stretch/>
        </p:blipFill>
        <p:spPr>
          <a:xfrm>
            <a:off x="2825897" y="2793061"/>
            <a:ext cx="900460" cy="5048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45508"/>
          <a:stretch/>
        </p:blipFill>
        <p:spPr>
          <a:xfrm>
            <a:off x="2825897" y="4253293"/>
            <a:ext cx="899372" cy="4900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45585"/>
          <a:stretch/>
        </p:blipFill>
        <p:spPr>
          <a:xfrm>
            <a:off x="2825897" y="5620368"/>
            <a:ext cx="897897" cy="4885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56684" y="2538769"/>
            <a:ext cx="5540619" cy="12282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156684" y="3879956"/>
            <a:ext cx="5540619" cy="122829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156684" y="5250518"/>
            <a:ext cx="5540619" cy="122829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5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6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91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555 L 0.34974 0.2738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1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1412 L 0.26628 0.468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204 L 0.17748 0.6576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322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21315 0.2743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13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021 0.46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234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4688 0.6601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330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08307 0.2743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1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0182 0.4687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34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45 0.660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3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82978" y="3767067"/>
            <a:ext cx="133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Lower Body</a:t>
            </a:r>
            <a:endParaRPr lang="zh-CN" altLang="en-US" sz="28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56684" y="2538769"/>
            <a:ext cx="5540619" cy="1228298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156684" y="3879956"/>
            <a:ext cx="5540619" cy="1228298"/>
          </a:xfrm>
          <a:prstGeom prst="round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156684" y="5250518"/>
            <a:ext cx="5540619" cy="1228298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 t="40875"/>
          <a:stretch/>
        </p:blipFill>
        <p:spPr>
          <a:xfrm>
            <a:off x="2620458" y="2881746"/>
            <a:ext cx="900460" cy="53241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rcRect t="40312"/>
          <a:stretch/>
        </p:blipFill>
        <p:spPr>
          <a:xfrm>
            <a:off x="2620458" y="4225363"/>
            <a:ext cx="900460" cy="53748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</a:blip>
          <a:srcRect t="44191"/>
          <a:stretch/>
        </p:blipFill>
        <p:spPr>
          <a:xfrm>
            <a:off x="2620458" y="5613394"/>
            <a:ext cx="900460" cy="502546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2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3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9697303" y="1030055"/>
            <a:ext cx="218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7737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555 L 0.34974 0.2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13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1412 L 0.37956 0.2773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71" y="1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204 L 0.41394 0.275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90" y="131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0039 0.470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235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242 0.4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2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6289 0.4747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237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15091 0.6798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33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11758 0.675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337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685 0.6798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3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 smtClean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atin typeface="+mn-ea"/>
              </a:rPr>
              <a:t>Introduction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156773" y="5186452"/>
            <a:ext cx="1878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Myriad Pro Light" pitchFamily="34" charset="0"/>
              </a:rPr>
              <a:t>Presented by Bai </a:t>
            </a:r>
            <a:r>
              <a:rPr lang="en-US" altLang="zh-CN" sz="1600" dirty="0" smtClean="0">
                <a:latin typeface="Myriad Pro Light" pitchFamily="34" charset="0"/>
              </a:rPr>
              <a:t>Lu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/>
          </a:blip>
          <a:srcRect l="6975" t="6536" r="-165" b="1938"/>
          <a:stretch/>
        </p:blipFill>
        <p:spPr>
          <a:xfrm>
            <a:off x="2192855" y="1971784"/>
            <a:ext cx="7719355" cy="4686294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6" name="文本框 15"/>
          <p:cNvSpPr txBox="1"/>
          <p:nvPr/>
        </p:nvSpPr>
        <p:spPr>
          <a:xfrm>
            <a:off x="9912210" y="955810"/>
            <a:ext cx="217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8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Expected results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9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/>
          </a:blip>
          <a:srcRect r="22361"/>
          <a:stretch/>
        </p:blipFill>
        <p:spPr>
          <a:xfrm>
            <a:off x="143922" y="805906"/>
            <a:ext cx="11360164" cy="5317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9469406" y="1249251"/>
            <a:ext cx="1073088" cy="399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9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Researcher’s results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885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(2, 3)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31773" y="3453362"/>
            <a:ext cx="3219719" cy="203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7036907" y="5281922"/>
            <a:ext cx="4541200" cy="132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78515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15" grpId="0" animBg="1"/>
      <p:bldP spid="15" grpId="1" animBg="1"/>
      <p:bldP spid="16" grpId="0" animBg="1"/>
      <p:bldP spid="10" grpId="0"/>
      <p:bldP spid="18" grpId="0"/>
      <p:bldP spid="25" grpId="0" animBg="1"/>
      <p:bldP spid="26" grpId="0" animBg="1"/>
      <p:bldP spid="26" grpId="1" animBg="1"/>
      <p:bldP spid="20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8986744" y="4373216"/>
            <a:ext cx="2589962" cy="12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4260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7.40741E-7 L 0.06159 0.0157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28" grpId="0" animBg="1"/>
      <p:bldP spid="29" grpId="0"/>
      <p:bldP spid="30" grpId="0"/>
      <p:bldP spid="31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5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739606" y="4373216"/>
            <a:ext cx="2589962" cy="12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(3, 3)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242141" y="4712709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(3, 4)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67920" y="539112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13484040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11940" y="4712709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(3, 3, 2)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102113" y="5401273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5294973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16866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7.40741E-7 L 0.06159 0.0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5" grpId="0"/>
      <p:bldP spid="44" grpId="0" animBg="1"/>
      <p:bldP spid="44" grpId="1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0498373" y="4932607"/>
            <a:ext cx="1531239" cy="68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(3, 3)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242141" y="4712709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(3, 4)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67920" y="539112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13484040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11940" y="4712709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(3, 3, 2)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102113" y="5401273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5294973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20552" y="5775310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10725" y="6450622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4078077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242141" y="576589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(4, 3, 2)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88715" y="6450621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5239988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413754" y="5759001"/>
            <a:ext cx="1222278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(3, 3, 2,2)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12760" y="645062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5261319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34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1.11022E-16 L 0.07539 0.0203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4" grpId="1" animBg="1"/>
      <p:bldP spid="36" grpId="0"/>
      <p:bldP spid="46" grpId="0" animBg="1"/>
      <p:bldP spid="47" grpId="0"/>
      <p:bldP spid="48" grpId="0" animBg="1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Questions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表 5"/>
          <p:cNvGraphicFramePr>
            <a:graphicFrameLocks/>
          </p:cNvGraphicFramePr>
          <p:nvPr>
            <p:extLst/>
          </p:nvPr>
        </p:nvGraphicFramePr>
        <p:xfrm>
          <a:off x="266337" y="1870306"/>
          <a:ext cx="3853036" cy="29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lum/>
          </a:blip>
          <a:srcRect r="22361"/>
          <a:stretch/>
        </p:blipFill>
        <p:spPr>
          <a:xfrm>
            <a:off x="4516726" y="1614477"/>
            <a:ext cx="7514396" cy="3517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2678804" y="4224270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3,3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97765" y="4224270"/>
            <a:ext cx="91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3,3,3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793813" y="2215166"/>
            <a:ext cx="7463" cy="24956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974297" y="1614477"/>
            <a:ext cx="2069704" cy="36641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44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3649666" y="2930690"/>
            <a:ext cx="7954422" cy="2102870"/>
            <a:chOff x="1871683" y="3932175"/>
            <a:chExt cx="7954422" cy="2102870"/>
          </a:xfrm>
        </p:grpSpPr>
        <p:sp>
          <p:nvSpPr>
            <p:cNvPr id="16" name="PA_文本框 29">
              <a:extLst>
                <a:ext uri="{FF2B5EF4-FFF2-40B4-BE49-F238E27FC236}">
                  <a16:creationId xmlns=""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894258" y="5569405"/>
              <a:ext cx="2931847" cy="46564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=""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871683" y="3932175"/>
              <a:ext cx="79544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0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Thank You for Listening </a:t>
              </a:r>
              <a:endParaRPr lang="zh-CN" altLang="en-US" sz="60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0" y="1459667"/>
            <a:ext cx="2822424" cy="22187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3008750" y="3623705"/>
            <a:ext cx="2822424" cy="21104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5" y="1459667"/>
            <a:ext cx="3091552" cy="2218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5831174" y="3636999"/>
            <a:ext cx="3091552" cy="209712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椭圆 44"/>
          <p:cNvSpPr/>
          <p:nvPr/>
        </p:nvSpPr>
        <p:spPr>
          <a:xfrm>
            <a:off x="2441268" y="1277367"/>
            <a:ext cx="6945330" cy="22680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00801" y="3616930"/>
            <a:ext cx="6945330" cy="22428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1380106" y="2557371"/>
            <a:ext cx="5736167" cy="247887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6200000">
            <a:off x="4614436" y="2530008"/>
            <a:ext cx="5681441" cy="247887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3397807" y="1388832"/>
            <a:ext cx="503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/>
              <a:t>Limits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081593" y="2312133"/>
            <a:ext cx="676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 Two equally meaningful ways to group objects.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2. Fail due to the curse of dimensionality.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25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160434" y="1159604"/>
            <a:ext cx="9509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High-dimensional data can often be clustered meaningful in multiple ways, each way can create a low-dimensional subspace. </a:t>
            </a:r>
            <a:endParaRPr kumimoji="1"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32" y="2892434"/>
            <a:ext cx="1486440" cy="1114009"/>
          </a:xfrm>
          <a:prstGeom prst="rect">
            <a:avLst/>
          </a:prstGeom>
          <a:effectLst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8644456" y="4141427"/>
            <a:ext cx="1489854" cy="10162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92" y="2892433"/>
            <a:ext cx="1484392" cy="111198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10134310" y="4141426"/>
            <a:ext cx="1470824" cy="10162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96" y="2838916"/>
            <a:ext cx="1486440" cy="11140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6268882" y="2838915"/>
            <a:ext cx="1489854" cy="111401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94" y="4107232"/>
            <a:ext cx="1484392" cy="105399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6261052" y="4107231"/>
            <a:ext cx="1470824" cy="10539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48623" y="2778919"/>
            <a:ext cx="3343699" cy="2470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69117" y="5344387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Subspace 1-shape</a:t>
            </a:r>
            <a:endParaRPr kumimoji="1"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235710" y="5343322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Subspace 2-color</a:t>
            </a:r>
            <a:endParaRPr kumimoji="1" lang="zh-CN" altLang="en-US" sz="1600" dirty="0"/>
          </a:p>
        </p:txBody>
      </p:sp>
      <p:cxnSp>
        <p:nvCxnSpPr>
          <p:cNvPr id="46" name="直线连接符 45"/>
          <p:cNvCxnSpPr>
            <a:endCxn id="2" idx="3"/>
          </p:cNvCxnSpPr>
          <p:nvPr/>
        </p:nvCxnSpPr>
        <p:spPr>
          <a:xfrm flipV="1">
            <a:off x="4548623" y="4014147"/>
            <a:ext cx="3343699" cy="46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485334" y="2775331"/>
            <a:ext cx="3237746" cy="2470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/>
          <p:cNvCxnSpPr/>
          <p:nvPr/>
        </p:nvCxnSpPr>
        <p:spPr>
          <a:xfrm>
            <a:off x="8517134" y="4059326"/>
            <a:ext cx="320594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8" y="2838916"/>
            <a:ext cx="1603349" cy="12204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616749" y="4043639"/>
            <a:ext cx="1603348" cy="119887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98" y="2838915"/>
            <a:ext cx="1720258" cy="122147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2210186" y="4036875"/>
            <a:ext cx="1730170" cy="12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2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=""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=""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=""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634763" y="1157468"/>
            <a:ext cx="4560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/>
              <a:t>NR-</a:t>
            </a:r>
            <a:r>
              <a:rPr kumimoji="1" lang="en-US" altLang="zh-CN" sz="3200" dirty="0" err="1" smtClean="0"/>
              <a:t>Kmeans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4245" y="1742243"/>
            <a:ext cx="852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Find multiple non-redundant clusterings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Orthogonal, arbitrarily oriented subspaces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Perform K-means clustering algorithm in each subspaces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Parameters: number of subspace and k for each subspace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Simultaneous optimization of all clusterings</a:t>
            </a:r>
          </a:p>
        </p:txBody>
      </p:sp>
    </p:spTree>
    <p:extLst>
      <p:ext uri="{BB962C8B-B14F-4D97-AF65-F5344CB8AC3E}">
        <p14:creationId xmlns:p14="http://schemas.microsoft.com/office/powerpoint/2010/main" val="199741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3072617"/>
            <a:ext cx="744582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Non-Redundant K-means of 2 subspaces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38401" y="2444569"/>
            <a:ext cx="7445828" cy="920437"/>
            <a:chOff x="1828800" y="1818205"/>
            <a:chExt cx="5584368" cy="690326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18206"/>
              <a:ext cx="1761670" cy="690325"/>
            </a:xfrm>
            <a:prstGeom prst="bentConnector3">
              <a:avLst>
                <a:gd name="adj1" fmla="val 109732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1828800" y="1818205"/>
              <a:ext cx="1663699" cy="690324"/>
            </a:xfrm>
            <a:prstGeom prst="bentConnector3">
              <a:avLst>
                <a:gd name="adj1" fmla="val 110305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Wang Dezhao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E63866-0D49-43BC-983E-C600FBB6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66" y="1670464"/>
            <a:ext cx="4344524" cy="1000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4208ECA-E340-43FB-AFE2-D91D6513CB10}"/>
              </a:ext>
            </a:extLst>
          </p:cNvPr>
          <p:cNvSpPr txBox="1"/>
          <p:nvPr/>
        </p:nvSpPr>
        <p:spPr>
          <a:xfrm>
            <a:off x="6095999" y="1670465"/>
            <a:ext cx="4375391" cy="100055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xmlns="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Cost Function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:a16="http://schemas.microsoft.com/office/drawing/2014/main" xmlns="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xmlns="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A3C544E-BE12-411C-8B00-8F695549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47" y="1903707"/>
            <a:ext cx="4505325" cy="355282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1DF1663-4E2F-44D7-B829-74C7216E8EBD}"/>
              </a:ext>
            </a:extLst>
          </p:cNvPr>
          <p:cNvGrpSpPr/>
          <p:nvPr/>
        </p:nvGrpSpPr>
        <p:grpSpPr>
          <a:xfrm>
            <a:off x="6096000" y="3093608"/>
            <a:ext cx="4375390" cy="2362924"/>
            <a:chOff x="6096000" y="3093608"/>
            <a:chExt cx="4375390" cy="236292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A9A51735-731F-41DD-883B-9814AF061B2B}"/>
                </a:ext>
              </a:extLst>
            </p:cNvPr>
            <p:cNvSpPr txBox="1"/>
            <p:nvPr/>
          </p:nvSpPr>
          <p:spPr>
            <a:xfrm>
              <a:off x="6096000" y="4090404"/>
              <a:ext cx="4375389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V: orthogonal matrix of a rigid transformation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B9EB58A0-1F01-4111-9C35-49EE5B985006}"/>
                </a:ext>
              </a:extLst>
            </p:cNvPr>
            <p:cNvSpPr txBox="1"/>
            <p:nvPr/>
          </p:nvSpPr>
          <p:spPr>
            <a:xfrm>
              <a:off x="6096000" y="5087200"/>
              <a:ext cx="43753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Pj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Projection onto the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j’th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subspace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D041B95C-A37D-4C7D-B067-733C54F223DF}"/>
                </a:ext>
              </a:extLst>
            </p:cNvPr>
            <p:cNvSpPr txBox="1"/>
            <p:nvPr/>
          </p:nvSpPr>
          <p:spPr>
            <a:xfrm>
              <a:off x="6096001" y="3093608"/>
              <a:ext cx="4375389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μ(j 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Original space mean of cluster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subspace j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301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9D86ADA-592D-4BA5-B0F7-CDD82909CF2F}"/>
              </a:ext>
            </a:extLst>
          </p:cNvPr>
          <p:cNvSpPr/>
          <p:nvPr/>
        </p:nvSpPr>
        <p:spPr>
          <a:xfrm>
            <a:off x="933183" y="801664"/>
            <a:ext cx="10518587" cy="58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241F6EED-51C1-4BC7-AB38-2FEC7F6C0A4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9BFBB467-D2B1-4C42-B0C3-FCF7C3624E4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Optimization Algorithm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B36EA434-2DE6-49FD-B5B1-960F9FFF44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285E52C-8BF9-4109-AC88-146C5DE37124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39E7F7-6F92-4690-8A10-608C772D9855}"/>
              </a:ext>
            </a:extLst>
          </p:cNvPr>
          <p:cNvSpPr txBox="1"/>
          <p:nvPr/>
        </p:nvSpPr>
        <p:spPr>
          <a:xfrm>
            <a:off x="1266361" y="903584"/>
            <a:ext cx="979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2 subspaces 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dimensionality of the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j’th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subspace)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E51C79-5ACB-4C14-A56F-EF49EFF5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5" y="1467168"/>
            <a:ext cx="3679678" cy="174918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24CF32C-7A4F-41C1-903D-4DC6E73C9EA1}"/>
              </a:ext>
            </a:extLst>
          </p:cNvPr>
          <p:cNvGrpSpPr/>
          <p:nvPr/>
        </p:nvGrpSpPr>
        <p:grpSpPr>
          <a:xfrm>
            <a:off x="5355771" y="1863270"/>
            <a:ext cx="5701717" cy="1914901"/>
            <a:chOff x="5355771" y="1863270"/>
            <a:chExt cx="5701717" cy="1914901"/>
          </a:xfrm>
        </p:grpSpPr>
        <p:sp>
          <p:nvSpPr>
            <p:cNvPr id="6" name="箭头: 虚尾 5">
              <a:extLst>
                <a:ext uri="{FF2B5EF4-FFF2-40B4-BE49-F238E27FC236}">
                  <a16:creationId xmlns:a16="http://schemas.microsoft.com/office/drawing/2014/main" xmlns="" id="{B57A529F-3C52-43B1-87CB-28E17A554DB8}"/>
                </a:ext>
              </a:extLst>
            </p:cNvPr>
            <p:cNvSpPr/>
            <p:nvPr/>
          </p:nvSpPr>
          <p:spPr>
            <a:xfrm>
              <a:off x="5355771" y="1993424"/>
              <a:ext cx="1190172" cy="696668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8DF7E162-048C-4D34-8CA6-ABFE5F02A79C}"/>
                </a:ext>
              </a:extLst>
            </p:cNvPr>
            <p:cNvGrpSpPr/>
            <p:nvPr/>
          </p:nvGrpSpPr>
          <p:grpSpPr>
            <a:xfrm>
              <a:off x="6988321" y="1863270"/>
              <a:ext cx="4069167" cy="1914901"/>
              <a:chOff x="6988321" y="1863270"/>
              <a:chExt cx="4069167" cy="191490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6E4F6A7F-7385-4A36-8C71-C1C72EC1A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8321" y="1863270"/>
                <a:ext cx="4069167" cy="95745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AB362CD-C56C-4794-ABD9-0E7604D13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8321" y="2820721"/>
                <a:ext cx="3716418" cy="957450"/>
              </a:xfrm>
              <a:prstGeom prst="rect">
                <a:avLst/>
              </a:prstGeom>
            </p:spPr>
          </p:pic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6466CA70-9962-43DD-912C-CF2EFF01B02F}"/>
              </a:ext>
            </a:extLst>
          </p:cNvPr>
          <p:cNvSpPr/>
          <p:nvPr/>
        </p:nvSpPr>
        <p:spPr>
          <a:xfrm>
            <a:off x="1134512" y="801665"/>
            <a:ext cx="99203" cy="58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CEE18EA-28B2-421F-8E86-873BABAE6291}"/>
              </a:ext>
            </a:extLst>
          </p:cNvPr>
          <p:cNvGrpSpPr/>
          <p:nvPr/>
        </p:nvGrpSpPr>
        <p:grpSpPr>
          <a:xfrm>
            <a:off x="1752600" y="4510217"/>
            <a:ext cx="6099628" cy="2107751"/>
            <a:chOff x="1752600" y="4510217"/>
            <a:chExt cx="6099628" cy="2107751"/>
          </a:xfrm>
        </p:grpSpPr>
        <p:sp>
          <p:nvSpPr>
            <p:cNvPr id="16" name="标注: 双弯曲线形 15">
              <a:extLst>
                <a:ext uri="{FF2B5EF4-FFF2-40B4-BE49-F238E27FC236}">
                  <a16:creationId xmlns:a16="http://schemas.microsoft.com/office/drawing/2014/main" xmlns="" id="{B581CE54-EB62-4F88-A155-F85BC36E89A1}"/>
                </a:ext>
              </a:extLst>
            </p:cNvPr>
            <p:cNvSpPr/>
            <p:nvPr/>
          </p:nvSpPr>
          <p:spPr>
            <a:xfrm rot="5400000">
              <a:off x="3871637" y="2391180"/>
              <a:ext cx="1861554" cy="6099628"/>
            </a:xfrm>
            <a:prstGeom prst="borderCallout3">
              <a:avLst>
                <a:gd name="adj1" fmla="val 49878"/>
                <a:gd name="adj2" fmla="val -13077"/>
                <a:gd name="adj3" fmla="val 49907"/>
                <a:gd name="adj4" fmla="val -65935"/>
                <a:gd name="adj5" fmla="val -10178"/>
                <a:gd name="adj6" fmla="val -104421"/>
                <a:gd name="adj7" fmla="val -10073"/>
                <a:gd name="adj8" fmla="val -1207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ss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xmlns="" id="{FE751B0C-41F0-4232-B9F2-5AED815BE7CB}"/>
                    </a:ext>
                  </a:extLst>
                </p:cNvPr>
                <p:cNvSpPr txBox="1"/>
                <p:nvPr/>
              </p:nvSpPr>
              <p:spPr>
                <a:xfrm>
                  <a:off x="1847805" y="4570100"/>
                  <a:ext cx="5907935" cy="2047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(1)The trace function yields the sum of the eigenvalues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zh-CN" altLang="en-US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--diagonal matrix, it leaves the upper left 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entries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b="1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b="1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it is possible to minimize the cost function by projecting the 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-smallest eigenvalues onto the first subspace</a:t>
                  </a:r>
                </a:p>
                <a:p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E751B0C-41F0-4232-B9F2-5AED815BE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805" y="4570100"/>
                  <a:ext cx="5907935" cy="2047868"/>
                </a:xfrm>
                <a:prstGeom prst="rect">
                  <a:avLst/>
                </a:prstGeom>
                <a:blipFill>
                  <a:blip r:embed="rId7"/>
                  <a:stretch>
                    <a:fillRect l="-826" t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DBF0D5E-ABE4-4A53-83C3-A873A8F0249A}"/>
              </a:ext>
            </a:extLst>
          </p:cNvPr>
          <p:cNvGrpSpPr/>
          <p:nvPr/>
        </p:nvGrpSpPr>
        <p:grpSpPr>
          <a:xfrm>
            <a:off x="8360228" y="4510218"/>
            <a:ext cx="2697259" cy="1861555"/>
            <a:chOff x="8360228" y="4510218"/>
            <a:chExt cx="2697259" cy="1861555"/>
          </a:xfrm>
        </p:grpSpPr>
        <p:sp>
          <p:nvSpPr>
            <p:cNvPr id="19" name="标注: 弯曲线形 18">
              <a:extLst>
                <a:ext uri="{FF2B5EF4-FFF2-40B4-BE49-F238E27FC236}">
                  <a16:creationId xmlns:a16="http://schemas.microsoft.com/office/drawing/2014/main" xmlns="" id="{2E6C8D1C-BA37-40AA-8213-98CB3C9B98C9}"/>
                </a:ext>
              </a:extLst>
            </p:cNvPr>
            <p:cNvSpPr/>
            <p:nvPr/>
          </p:nvSpPr>
          <p:spPr>
            <a:xfrm rot="5400000">
              <a:off x="8778080" y="4092366"/>
              <a:ext cx="1861555" cy="2697259"/>
            </a:xfrm>
            <a:prstGeom prst="borderCallout2">
              <a:avLst>
                <a:gd name="adj1" fmla="val 18750"/>
                <a:gd name="adj2" fmla="val -8333"/>
                <a:gd name="adj3" fmla="val 1275"/>
                <a:gd name="adj4" fmla="val -22018"/>
                <a:gd name="adj5" fmla="val 1820"/>
                <a:gd name="adj6" fmla="val -9176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828DB75A-C4A8-43A4-83A9-33D2A837D8D2}"/>
                </a:ext>
              </a:extLst>
            </p:cNvPr>
            <p:cNvSpPr txBox="1"/>
            <p:nvPr/>
          </p:nvSpPr>
          <p:spPr>
            <a:xfrm>
              <a:off x="8645459" y="4761998"/>
              <a:ext cx="2126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is defined as an orthogonal matrix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虚尾 20">
              <a:extLst>
                <a:ext uri="{FF2B5EF4-FFF2-40B4-BE49-F238E27FC236}">
                  <a16:creationId xmlns:a16="http://schemas.microsoft.com/office/drawing/2014/main" xmlns="" id="{AA9CFEB4-640B-454B-98E4-750E7DA4C340}"/>
                </a:ext>
              </a:extLst>
            </p:cNvPr>
            <p:cNvSpPr/>
            <p:nvPr/>
          </p:nvSpPr>
          <p:spPr>
            <a:xfrm>
              <a:off x="8456848" y="5689600"/>
              <a:ext cx="465146" cy="33337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F65F9E6C-2235-4529-8F11-C59E6995F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4318" y="5660109"/>
              <a:ext cx="2030844" cy="403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693</Words>
  <Application>Microsoft Macintosh PowerPoint</Application>
  <PresentationFormat>宽屏</PresentationFormat>
  <Paragraphs>238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Calibri</vt:lpstr>
      <vt:lpstr>Cambria Math</vt:lpstr>
      <vt:lpstr>iekie-Weilaiti</vt:lpstr>
      <vt:lpstr>Myriad Pro Light</vt:lpstr>
      <vt:lpstr>Times</vt:lpstr>
      <vt:lpstr>Times New Roman</vt:lpstr>
      <vt:lpstr>Wingdings</vt:lpstr>
      <vt:lpstr>等线</vt:lpstr>
      <vt:lpstr>等线 Light</vt:lpstr>
      <vt:lpstr>宋体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Microsoft Office 用户</cp:lastModifiedBy>
  <cp:revision>77</cp:revision>
  <dcterms:created xsi:type="dcterms:W3CDTF">2018-05-08T08:49:27Z</dcterms:created>
  <dcterms:modified xsi:type="dcterms:W3CDTF">2018-11-28T07:34:05Z</dcterms:modified>
</cp:coreProperties>
</file>