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Old Standard TT"/>
      <p:regular r:id="rId25"/>
      <p:bold r:id="rId26"/>
      <p: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E22D0F-E93B-49F0-8912-BDF81260265E}">
  <a:tblStyle styleId="{29E22D0F-E93B-49F0-8912-BDF8126026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ldStandardTT-bold.fntdata"/><Relationship Id="rId25" Type="http://schemas.openxmlformats.org/officeDocument/2006/relationships/font" Target="fonts/OldStandardTT-regular.fntdata"/><Relationship Id="rId27" Type="http://schemas.openxmlformats.org/officeDocument/2006/relationships/font" Target="fonts/OldStandardT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8912ae06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8912ae06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8912ae06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8912ae06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209e05cd4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209e05cd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209e05cd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209e05cd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209e05cd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209e05cd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209e05cd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209e05cd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20deb259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20deb259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20deb25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20deb25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98cb2faf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98cb2fa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20deb259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20deb259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8912ae06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8912ae06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8912ae06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8912ae06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8912ae062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8912ae06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Relationship Id="rId5" Type="http://schemas.openxmlformats.org/officeDocument/2006/relationships/image" Target="../media/image24.png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10.png"/><Relationship Id="rId5" Type="http://schemas.openxmlformats.org/officeDocument/2006/relationships/image" Target="../media/image28.png"/><Relationship Id="rId6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26.png"/><Relationship Id="rId5" Type="http://schemas.openxmlformats.org/officeDocument/2006/relationships/image" Target="../media/image21.png"/><Relationship Id="rId6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Relationship Id="rId5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Relationship Id="rId5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Relationship Id="rId4" Type="http://schemas.openxmlformats.org/officeDocument/2006/relationships/image" Target="../media/image31.png"/><Relationship Id="rId5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iopscience.iop.org/article/10.1088/1742-6596/1265/1/012021/pdf" TargetMode="External"/><Relationship Id="rId4" Type="http://schemas.openxmlformats.org/officeDocument/2006/relationships/hyperlink" Target="https://arxiv.org/pdf/1509.09169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image" Target="../media/image17.png"/><Relationship Id="rId7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the </a:t>
            </a:r>
            <a:r>
              <a:rPr lang="en"/>
              <a:t>monster</a:t>
            </a:r>
            <a:r>
              <a:rPr lang="en"/>
              <a:t> of collinearity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Alejandro Mahecha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June  25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3100"/>
            <a:ext cx="3036151" cy="24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8650" y="1557676"/>
            <a:ext cx="2866700" cy="213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5350" y="1479530"/>
            <a:ext cx="3036151" cy="22864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sigma = 0.2" id="135" name="Google Shape;135;p22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30350" y="364275"/>
            <a:ext cx="1708650" cy="42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772425" y="364275"/>
            <a:ext cx="21735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ld Standard TT"/>
                <a:ea typeface="Old Standard TT"/>
                <a:cs typeface="Old Standard TT"/>
                <a:sym typeface="Old Standard TT"/>
              </a:rPr>
              <a:t>Low collinearity</a:t>
            </a:r>
            <a:endParaRPr sz="1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5" y="1264950"/>
            <a:ext cx="3015726" cy="2764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4138" y="1609950"/>
            <a:ext cx="3015726" cy="218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0275" y="1434438"/>
            <a:ext cx="2871451" cy="2425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sigma = 0.05" id="144" name="Google Shape;144;p23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77200" y="172450"/>
            <a:ext cx="1927324" cy="46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0" y="225075"/>
            <a:ext cx="21735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ld Standard TT"/>
                <a:ea typeface="Old Standard TT"/>
                <a:cs typeface="Old Standard TT"/>
                <a:sym typeface="Old Standard TT"/>
              </a:rPr>
              <a:t>High</a:t>
            </a:r>
            <a:r>
              <a:rPr lang="en" sz="1900">
                <a:latin typeface="Old Standard TT"/>
                <a:ea typeface="Old Standard TT"/>
                <a:cs typeface="Old Standard TT"/>
                <a:sym typeface="Old Standard TT"/>
              </a:rPr>
              <a:t> collinearity</a:t>
            </a:r>
            <a:endParaRPr sz="1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Regularization</a:t>
            </a:r>
            <a:endParaRPr/>
          </a:p>
        </p:txBody>
      </p:sp>
      <p:sp>
        <p:nvSpPr>
          <p:cNvPr id="151" name="Google Shape;151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Ridge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Lasso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ElasticNet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/>
        </p:nvSpPr>
        <p:spPr>
          <a:xfrm>
            <a:off x="128500" y="225075"/>
            <a:ext cx="21735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ld Standard TT"/>
                <a:ea typeface="Old Standard TT"/>
                <a:cs typeface="Old Standard TT"/>
                <a:sym typeface="Old Standard TT"/>
              </a:rPr>
              <a:t>Ridge:</a:t>
            </a:r>
            <a:endParaRPr sz="3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descr="(Y-X\beta)^{2}+\lambda\beta^{2}" id="157" name="Google Shape;157;p2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750" y="332150"/>
            <a:ext cx="3681160" cy="63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8" name="Google Shape;158;p25"/>
          <p:cNvGraphicFramePr/>
          <p:nvPr/>
        </p:nvGraphicFramePr>
        <p:xfrm>
          <a:off x="5792200" y="33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{29E22D0F-E93B-49F0-8912-BDF81260265E}</a:tableStyleId>
              </a:tblPr>
              <a:tblGrid>
                <a:gridCol w="632975"/>
                <a:gridCol w="632975"/>
                <a:gridCol w="632975"/>
                <a:gridCol w="632975"/>
                <a:gridCol w="632975"/>
              </a:tblGrid>
              <a:tr h="34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</a:tbl>
          </a:graphicData>
        </a:graphic>
      </p:graphicFrame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500" y="1830950"/>
            <a:ext cx="4873799" cy="3184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lambda" id="160" name="Google Shape;160;p25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2000" y="4819525"/>
            <a:ext cx="214200" cy="32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4699" y="2461790"/>
            <a:ext cx="3701712" cy="25293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lambda" id="162" name="Google Shape;162;p25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2850" y="4819525"/>
            <a:ext cx="214200" cy="32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(Y-X\beta)^{2}+\lambda \left|\beta\right|" id="167" name="Google Shape;167;p2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750" y="343654"/>
            <a:ext cx="3819548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/>
        </p:nvSpPr>
        <p:spPr>
          <a:xfrm>
            <a:off x="128500" y="225075"/>
            <a:ext cx="21735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ld Standard TT"/>
                <a:ea typeface="Old Standard TT"/>
                <a:cs typeface="Old Standard TT"/>
                <a:sym typeface="Old Standard TT"/>
              </a:rPr>
              <a:t>Lasso</a:t>
            </a:r>
            <a:r>
              <a:rPr lang="en" sz="3600">
                <a:latin typeface="Old Standard TT"/>
                <a:ea typeface="Old Standard TT"/>
                <a:cs typeface="Old Standard TT"/>
                <a:sym typeface="Old Standard TT"/>
              </a:rPr>
              <a:t>:</a:t>
            </a:r>
            <a:endParaRPr sz="3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25" y="1518975"/>
            <a:ext cx="4740825" cy="310807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￼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4675" y="1606101"/>
            <a:ext cx="4268351" cy="2779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￼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ElasticNet: </a:t>
            </a:r>
            <a:endParaRPr/>
          </a:p>
        </p:txBody>
      </p:sp>
      <p:pic>
        <p:nvPicPr>
          <p:cNvPr descr="(Y-X\beta)^{2}+\lambda(\epsilon \left|\beta\right| + (1-\epsilon)\beta^{2})" id="178" name="Google Shape;178;p27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550" y="484425"/>
            <a:ext cx="5856450" cy="53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50" y="1595375"/>
            <a:ext cx="4738500" cy="306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1400" y="1595375"/>
            <a:ext cx="4303750" cy="291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 Regression model</a:t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300" y="2635400"/>
            <a:ext cx="725805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0988" y="1277575"/>
            <a:ext cx="24860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1738" y="4062225"/>
            <a:ext cx="59245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 Linear regression</a:t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Pymc3</a:t>
            </a:r>
            <a:endParaRPr sz="1800"/>
          </a:p>
        </p:txBody>
      </p:sp>
      <p:sp>
        <p:nvSpPr>
          <p:cNvPr id="196" name="Google Shape;196;p29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scikit-learn</a:t>
            </a:r>
            <a:endParaRPr sz="1800"/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375" y="1809382"/>
            <a:ext cx="3372326" cy="235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8200" y="2149675"/>
            <a:ext cx="4515126" cy="17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 txBox="1"/>
          <p:nvPr/>
        </p:nvSpPr>
        <p:spPr>
          <a:xfrm>
            <a:off x="1737425" y="-687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https://iopscience.iop.org/article/10.1088/1742-6596/1265/1/012021/pdf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https://arxiv.org/pdf/1509.09169.pdf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85725" y="170900"/>
            <a:ext cx="56040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Definition and collinearity examples.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Synthetic data simulation OLS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Simulation Ridge, Lasso and elastic-net.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 Bayesian regression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Conclusions and next steps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Multicollinearity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 = \beta_{0} +  \beta_{1}X_{1} + \beta_{2}X_{2} + ..." id="75" name="Google Shape;75;p1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475" y="1110024"/>
            <a:ext cx="7294064" cy="674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 = \beta_{0} +  \beta_{1}X_{1} + \beta_{2}X_{2} + ..." id="76" name="Google Shape;76;p1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4800" y="3765125"/>
            <a:ext cx="7294050" cy="6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1285875" y="209075"/>
            <a:ext cx="61263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volume_sales(price, %_diff_price, …….)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78" name="Google Shape;78;p16"/>
          <p:cNvCxnSpPr/>
          <p:nvPr/>
        </p:nvCxnSpPr>
        <p:spPr>
          <a:xfrm>
            <a:off x="3648550" y="689975"/>
            <a:ext cx="784200" cy="44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6"/>
          <p:cNvCxnSpPr/>
          <p:nvPr/>
        </p:nvCxnSpPr>
        <p:spPr>
          <a:xfrm>
            <a:off x="5143500" y="742250"/>
            <a:ext cx="1338300" cy="39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6"/>
          <p:cNvSpPr txBox="1"/>
          <p:nvPr/>
        </p:nvSpPr>
        <p:spPr>
          <a:xfrm>
            <a:off x="2064788" y="2755525"/>
            <a:ext cx="61263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salary(age, years￼_experience, …….)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81" name="Google Shape;81;p16"/>
          <p:cNvCxnSpPr/>
          <p:nvPr/>
        </p:nvCxnSpPr>
        <p:spPr>
          <a:xfrm>
            <a:off x="3470825" y="3230375"/>
            <a:ext cx="972300" cy="50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6"/>
          <p:cNvCxnSpPr/>
          <p:nvPr/>
        </p:nvCxnSpPr>
        <p:spPr>
          <a:xfrm>
            <a:off x="5383950" y="3251275"/>
            <a:ext cx="1191900" cy="49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\beta_{1}, \beta_{2}" id="83" name="Google Shape;83;p1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4475" y="2058375"/>
            <a:ext cx="1415042" cy="63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6"/>
          <p:cNvCxnSpPr/>
          <p:nvPr/>
        </p:nvCxnSpPr>
        <p:spPr>
          <a:xfrm flipH="1">
            <a:off x="3640375" y="2152150"/>
            <a:ext cx="10800" cy="47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6"/>
          <p:cNvCxnSpPr/>
          <p:nvPr/>
        </p:nvCxnSpPr>
        <p:spPr>
          <a:xfrm rot="10800000">
            <a:off x="5396375" y="2152000"/>
            <a:ext cx="10800" cy="50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6"/>
          <p:cNvCxnSpPr/>
          <p:nvPr/>
        </p:nvCxnSpPr>
        <p:spPr>
          <a:xfrm flipH="1">
            <a:off x="1381275" y="706675"/>
            <a:ext cx="203400" cy="3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6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cxnSp>
        <p:nvCxnSpPr>
          <p:cNvPr id="89" name="Google Shape;89;p16"/>
          <p:cNvCxnSpPr/>
          <p:nvPr/>
        </p:nvCxnSpPr>
        <p:spPr>
          <a:xfrm flipH="1">
            <a:off x="1595375" y="3340675"/>
            <a:ext cx="588900" cy="3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050" y="2025263"/>
            <a:ext cx="5118699" cy="2838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7900" y="211300"/>
            <a:ext cx="3563379" cy="1720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_{2} = x_{1} + \epsilon" id="100" name="Google Shape;100;p1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25" y="182000"/>
            <a:ext cx="2872330" cy="506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{1}, \epsilon \sim \mathcal{N}(\mu,\,\sigma^{2})\,." id="101" name="Google Shape;101;p18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125" y="803050"/>
            <a:ext cx="3000000" cy="5062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 = x_{1} + x_{2}" id="102" name="Google Shape;102;p18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123" y="1424100"/>
            <a:ext cx="3000000" cy="55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68000" y="556113"/>
            <a:ext cx="533400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34050" y="1975351"/>
            <a:ext cx="6484100" cy="286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Predictors have to be independent(pearson corr).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Probability distributions of predictors has influence on coefficients </a:t>
            </a:r>
            <a:r>
              <a:rPr lang="en"/>
              <a:t>precision. 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350" y="971550"/>
            <a:ext cx="290512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60050"/>
            <a:ext cx="4086225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6350" y="4164700"/>
            <a:ext cx="3420175" cy="4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￼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6225" y="2912325"/>
            <a:ext cx="3228975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% </a:t>
            </a:r>
            <a:r>
              <a:rPr lang="en"/>
              <a:t>opposite</a:t>
            </a:r>
            <a:r>
              <a:rPr lang="en"/>
              <a:t> sign coeff dist?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R_2 dist?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Coeffs dists?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