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Fira Sans Extra Condensed Medium"/>
      <p:regular r:id="rId28"/>
      <p:bold r:id="rId29"/>
      <p:italic r:id="rId30"/>
      <p:boldItalic r:id="rId31"/>
    </p:embeddedFont>
    <p:embeddedFont>
      <p:font typeface="Roboto Condensed"/>
      <p:regular r:id="rId32"/>
      <p:bold r:id="rId33"/>
      <p:italic r:id="rId34"/>
      <p:boldItalic r:id="rId35"/>
    </p:embeddedFont>
    <p:embeddedFont>
      <p:font typeface="Squada One"/>
      <p:regular r:id="rId36"/>
    </p:embeddedFont>
    <p:embeddedFont>
      <p:font typeface="Roboto Condensed Light"/>
      <p:regular r:id="rId37"/>
      <p:bold r:id="rId38"/>
      <p:italic r:id="rId39"/>
      <p:boldItalic r:id="rId40"/>
    </p:embeddedFont>
    <p:embeddedFont>
      <p:font typeface="Exo 2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Exo2-bold.fntdata"/><Relationship Id="rId41" Type="http://schemas.openxmlformats.org/officeDocument/2006/relationships/font" Target="fonts/Exo2-regular.fntdata"/><Relationship Id="rId22" Type="http://schemas.openxmlformats.org/officeDocument/2006/relationships/slide" Target="slides/slide17.xml"/><Relationship Id="rId44" Type="http://schemas.openxmlformats.org/officeDocument/2006/relationships/font" Target="fonts/Exo2-boldItalic.fntdata"/><Relationship Id="rId21" Type="http://schemas.openxmlformats.org/officeDocument/2006/relationships/slide" Target="slides/slide16.xml"/><Relationship Id="rId43" Type="http://schemas.openxmlformats.org/officeDocument/2006/relationships/font" Target="fonts/Exo2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FiraSansExtraCondensedMedium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-bold.fntdata"/><Relationship Id="rId10" Type="http://schemas.openxmlformats.org/officeDocument/2006/relationships/slide" Target="slides/slide5.xml"/><Relationship Id="rId32" Type="http://schemas.openxmlformats.org/officeDocument/2006/relationships/font" Target="fonts/Roboto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Roboto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Condensed-italic.fntdata"/><Relationship Id="rId15" Type="http://schemas.openxmlformats.org/officeDocument/2006/relationships/slide" Target="slides/slide10.xml"/><Relationship Id="rId37" Type="http://schemas.openxmlformats.org/officeDocument/2006/relationships/font" Target="fonts/RobotoCondensedLight-regular.fntdata"/><Relationship Id="rId14" Type="http://schemas.openxmlformats.org/officeDocument/2006/relationships/slide" Target="slides/slide9.xml"/><Relationship Id="rId36" Type="http://schemas.openxmlformats.org/officeDocument/2006/relationships/font" Target="fonts/SquadaOne-regular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Light-italic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f697ac5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2f697ac5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2f697ac5f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2f697ac5f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After this: why isn’t everyone a Bayesian?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2f697ac5f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2f697ac5f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2f697ac5f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2f697ac5f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Using the previous eqns...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Likelihood: frequentist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Posterior: Bayesian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f697ac5f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2f697ac5f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Difficult bcz parameter (hypothesis) space can be very complex for analytical integration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2f697ac5f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2f697ac5f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MCMC includes autocorrelation, but controls its effect with CLT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2f697ac5f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2f697ac5f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f697ac5f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2f697ac5f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2f697ac5f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2f697ac5f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f697ac5f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2f697ac5f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2f697ac5f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2f697ac5f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2f697ac5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2f697ac5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2f697ac5f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2f697ac5f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2f697ac5f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2f697ac5f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2f697ac5f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2f697ac5f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f697ac5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f697ac5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f697ac5f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f697ac5f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f697ac5f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2f697ac5f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f697ac5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f697ac5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f697ac5f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2f697ac5f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f697ac5f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2f697ac5f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f697ac5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f697ac5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6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6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6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29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s-419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-419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s-419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-419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s-419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-419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-419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3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30" name="Google Shape;130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" name="Google Shape;47;p8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9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9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9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ymc3.readthedocs.io/en/latest/api.html" TargetMode="External"/><Relationship Id="rId4" Type="http://schemas.openxmlformats.org/officeDocument/2006/relationships/image" Target="../media/image28.png"/><Relationship Id="rId5" Type="http://schemas.openxmlformats.org/officeDocument/2006/relationships/hyperlink" Target="https://github.com/tensorflow/probability/blob/master/tensorflow_probability/examples/jupyter_notebooks/A_Tour_of_TensorFlow_Probability.ipynb" TargetMode="External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tensorflow/probability/blob/master/tensorflow_probability/examples/jupyter_notebooks/A_Tour_of_TensorFlow_Probability.ipynb" TargetMode="External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mc.io/notebooks/getting_started.html" TargetMode="External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lab.research.google.com/drive/1iBBDY7y77DplUpn0M4vB3GD7wLi0eJu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Fundamentals of Bayesian Analysis with PyMC3 and TFP</a:t>
            </a:r>
            <a:endParaRPr/>
          </a:p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670681" y="3353797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 Condensed"/>
                <a:ea typeface="Roboto Condensed"/>
                <a:cs typeface="Roboto Condensed"/>
                <a:sym typeface="Roboto Condensed"/>
              </a:rPr>
              <a:t>TW:</a:t>
            </a:r>
            <a:r>
              <a:rPr lang="es-419" sz="2000"/>
              <a:t> @charangostation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 Condensed"/>
                <a:ea typeface="Roboto Condensed"/>
                <a:cs typeface="Roboto Condensed"/>
                <a:sym typeface="Roboto Condensed"/>
              </a:rPr>
              <a:t>IG:</a:t>
            </a:r>
            <a:r>
              <a:rPr lang="es-419" sz="2000"/>
              <a:t> @sebasarango118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idx="4294967295" type="body"/>
          </p:nvPr>
        </p:nvSpPr>
        <p:spPr>
          <a:xfrm>
            <a:off x="629350" y="1677000"/>
            <a:ext cx="36252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More intuitive, less used though.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Parameters (𝚹) are unknown.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Evidence data (</a:t>
            </a: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s-419" sz="1800">
                <a:solidFill>
                  <a:srgbClr val="000000"/>
                </a:solidFill>
              </a:rPr>
              <a:t>) are known.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Posterior 𝒑(</a:t>
            </a:r>
            <a:r>
              <a:rPr lang="es-419" sz="1800">
                <a:solidFill>
                  <a:srgbClr val="000000"/>
                </a:solidFill>
              </a:rPr>
              <a:t>𝚹 </a:t>
            </a:r>
            <a:r>
              <a:rPr lang="es-419" sz="1800">
                <a:solidFill>
                  <a:srgbClr val="000000"/>
                </a:solidFill>
              </a:rPr>
              <a:t>| </a:t>
            </a: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s-419" sz="1800">
                <a:solidFill>
                  <a:srgbClr val="000000"/>
                </a:solidFill>
              </a:rPr>
              <a:t>) summarizes everything about </a:t>
            </a:r>
            <a:r>
              <a:rPr lang="es-419" sz="1800">
                <a:solidFill>
                  <a:srgbClr val="000000"/>
                </a:solidFill>
              </a:rPr>
              <a:t>𝚹</a:t>
            </a:r>
            <a:r>
              <a:rPr lang="es-419" sz="1800">
                <a:solidFill>
                  <a:srgbClr val="000000"/>
                </a:solidFill>
              </a:rPr>
              <a:t>. </a:t>
            </a: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MAP</a:t>
            </a:r>
            <a:r>
              <a:rPr lang="es-419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Credible</a:t>
            </a:r>
            <a:r>
              <a:rPr lang="es-419" sz="1800">
                <a:solidFill>
                  <a:srgbClr val="000000"/>
                </a:solidFill>
              </a:rPr>
              <a:t> Intervals (uncertainty relates to </a:t>
            </a:r>
            <a:r>
              <a:rPr lang="es-419" sz="1800">
                <a:solidFill>
                  <a:srgbClr val="000000"/>
                </a:solidFill>
              </a:rPr>
              <a:t>𝚹</a:t>
            </a:r>
            <a:r>
              <a:rPr lang="es-419" sz="1800">
                <a:solidFill>
                  <a:srgbClr val="000000"/>
                </a:solidFill>
              </a:rPr>
              <a:t>).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8" name="Google Shape;208;p37"/>
          <p:cNvSpPr txBox="1"/>
          <p:nvPr>
            <p:ph type="ctrTitle"/>
          </p:nvPr>
        </p:nvSpPr>
        <p:spPr>
          <a:xfrm>
            <a:off x="629350" y="911650"/>
            <a:ext cx="362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Bayesian</a:t>
            </a:r>
            <a:endParaRPr/>
          </a:p>
        </p:txBody>
      </p:sp>
      <p:sp>
        <p:nvSpPr>
          <p:cNvPr id="209" name="Google Shape;209;p37"/>
          <p:cNvSpPr txBox="1"/>
          <p:nvPr>
            <p:ph idx="4294967295" type="body"/>
          </p:nvPr>
        </p:nvSpPr>
        <p:spPr>
          <a:xfrm>
            <a:off x="4629850" y="1677000"/>
            <a:ext cx="36252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Less</a:t>
            </a:r>
            <a:r>
              <a:rPr lang="es-419" sz="1800">
                <a:solidFill>
                  <a:srgbClr val="000000"/>
                </a:solidFill>
              </a:rPr>
              <a:t> intuitive.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Parameters (𝚹) are not RV.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Evidence data (</a:t>
            </a: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s-419" sz="1800">
                <a:solidFill>
                  <a:srgbClr val="000000"/>
                </a:solidFill>
              </a:rPr>
              <a:t>) are unknown.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Likelihood 𝒑(</a:t>
            </a: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 </a:t>
            </a:r>
            <a:r>
              <a:rPr lang="es-419" sz="1800">
                <a:solidFill>
                  <a:srgbClr val="000000"/>
                </a:solidFill>
              </a:rPr>
              <a:t>| 𝚹) explains the evidence. </a:t>
            </a: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MLE</a:t>
            </a:r>
            <a:r>
              <a:rPr lang="es-419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Confidence</a:t>
            </a:r>
            <a:r>
              <a:rPr lang="es-419" sz="1800">
                <a:solidFill>
                  <a:srgbClr val="000000"/>
                </a:solidFill>
              </a:rPr>
              <a:t> Intervals (uncertainty relates to interval itself).</a:t>
            </a:r>
            <a:endParaRPr b="1" sz="18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37"/>
          <p:cNvSpPr txBox="1"/>
          <p:nvPr>
            <p:ph type="ctrTitle"/>
          </p:nvPr>
        </p:nvSpPr>
        <p:spPr>
          <a:xfrm>
            <a:off x="4629850" y="911650"/>
            <a:ext cx="362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Frequentist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idx="4294967295" type="ctrTitle"/>
          </p:nvPr>
        </p:nvSpPr>
        <p:spPr>
          <a:xfrm>
            <a:off x="2817600" y="308150"/>
            <a:ext cx="3508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Probability Rules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00" y="1451450"/>
            <a:ext cx="34575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0" y="2175350"/>
            <a:ext cx="33147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400" y="2896075"/>
            <a:ext cx="37719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400" y="3592988"/>
            <a:ext cx="2893951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8"/>
          <p:cNvCxnSpPr/>
          <p:nvPr/>
        </p:nvCxnSpPr>
        <p:spPr>
          <a:xfrm flipH="1" rot="10800000">
            <a:off x="4727575" y="1810700"/>
            <a:ext cx="1266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8"/>
          <p:cNvCxnSpPr/>
          <p:nvPr/>
        </p:nvCxnSpPr>
        <p:spPr>
          <a:xfrm flipH="1" rot="10800000">
            <a:off x="4727575" y="2464513"/>
            <a:ext cx="1266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8"/>
          <p:cNvCxnSpPr/>
          <p:nvPr/>
        </p:nvCxnSpPr>
        <p:spPr>
          <a:xfrm flipH="1" rot="10800000">
            <a:off x="4727575" y="3194763"/>
            <a:ext cx="1266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8"/>
          <p:cNvCxnSpPr/>
          <p:nvPr/>
        </p:nvCxnSpPr>
        <p:spPr>
          <a:xfrm flipH="1" rot="10800000">
            <a:off x="4727575" y="3882150"/>
            <a:ext cx="1266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8"/>
          <p:cNvSpPr txBox="1"/>
          <p:nvPr/>
        </p:nvSpPr>
        <p:spPr>
          <a:xfrm>
            <a:off x="6197600" y="1646900"/>
            <a:ext cx="1266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Prob. of </a:t>
            </a: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Union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6197600" y="2259763"/>
            <a:ext cx="100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Joint </a:t>
            </a:r>
            <a:r>
              <a:rPr lang="es-419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prob.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6197600" y="2990013"/>
            <a:ext cx="1266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Marginal</a:t>
            </a:r>
            <a:r>
              <a:rPr lang="es-419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prob.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6197600" y="3677400"/>
            <a:ext cx="14556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Conditional</a:t>
            </a: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s-419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prob.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idx="4294967295" type="ctrTitle"/>
          </p:nvPr>
        </p:nvSpPr>
        <p:spPr>
          <a:xfrm>
            <a:off x="2817600" y="308150"/>
            <a:ext cx="3508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Bayes’ Theorem</a:t>
            </a: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2278800" y="3738000"/>
            <a:ext cx="928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Posterior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3604375" y="1322713"/>
            <a:ext cx="928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Likelihood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5883950" y="1322713"/>
            <a:ext cx="636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Prior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5312150" y="3924200"/>
            <a:ext cx="1161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Normalizing factor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150" y="2069275"/>
            <a:ext cx="4670350" cy="137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9"/>
          <p:cNvCxnSpPr/>
          <p:nvPr/>
        </p:nvCxnSpPr>
        <p:spPr>
          <a:xfrm>
            <a:off x="2743200" y="3073400"/>
            <a:ext cx="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9"/>
          <p:cNvCxnSpPr/>
          <p:nvPr/>
        </p:nvCxnSpPr>
        <p:spPr>
          <a:xfrm rot="10800000">
            <a:off x="4063975" y="1803263"/>
            <a:ext cx="9600" cy="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9"/>
          <p:cNvCxnSpPr/>
          <p:nvPr/>
        </p:nvCxnSpPr>
        <p:spPr>
          <a:xfrm rot="10800000">
            <a:off x="6197600" y="1803263"/>
            <a:ext cx="9600" cy="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9"/>
          <p:cNvCxnSpPr/>
          <p:nvPr/>
        </p:nvCxnSpPr>
        <p:spPr>
          <a:xfrm>
            <a:off x="5892800" y="3276600"/>
            <a:ext cx="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629350" y="1527650"/>
            <a:ext cx="43998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Bayesian →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Posterior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Frequentist</a:t>
            </a:r>
            <a:r>
              <a:rPr lang="es-419" sz="1800"/>
              <a:t> →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Likelihood</a:t>
            </a:r>
            <a:r>
              <a:rPr lang="es-419" sz="1800"/>
              <a:t> (misses prior beliefs)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Normalizing factor</a:t>
            </a:r>
            <a:r>
              <a:rPr lang="es-419" sz="1800"/>
              <a:t> can be a sum (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discrete</a:t>
            </a:r>
            <a:r>
              <a:rPr lang="es-419" sz="1800"/>
              <a:t>) or an integral (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continuous</a:t>
            </a:r>
            <a:r>
              <a:rPr lang="es-419" sz="1800"/>
              <a:t>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It is difficult sometimes to calculate it analytically →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Computational methods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7" name="Google Shape;247;p40"/>
          <p:cNvSpPr txBox="1"/>
          <p:nvPr>
            <p:ph type="ctrTitle"/>
          </p:nvPr>
        </p:nvSpPr>
        <p:spPr>
          <a:xfrm>
            <a:off x="1964851" y="5814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Bayes’ Theorem</a:t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675" y="1898650"/>
            <a:ext cx="2239725" cy="24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629350" y="1451450"/>
            <a:ext cx="65499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Variational Bayes Inference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Provides exact, analytical solutions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Locally optimal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Monte Carlo algorithms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Draw statistically independent samples (no autocorrelation)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Markov Chain Monte Carlo algorithms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Metropolis-Hastings → Gibbs Sampling | Hamiltonian MC ...</a:t>
            </a:r>
            <a:endParaRPr sz="1800"/>
          </a:p>
        </p:txBody>
      </p:sp>
      <p:sp>
        <p:nvSpPr>
          <p:cNvPr id="254" name="Google Shape;254;p41"/>
          <p:cNvSpPr txBox="1"/>
          <p:nvPr>
            <p:ph type="ctrTitle"/>
          </p:nvPr>
        </p:nvSpPr>
        <p:spPr>
          <a:xfrm>
            <a:off x="1964851" y="5814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Computational Methods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Probabilistic Programming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Probabilistic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Tools for Python</a:t>
            </a:r>
            <a:endParaRPr/>
          </a:p>
        </p:txBody>
      </p:sp>
      <p:sp>
        <p:nvSpPr>
          <p:cNvPr id="265" name="Google Shape;265;p4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PyMC3</a:t>
            </a:r>
            <a:endParaRPr/>
          </a:p>
        </p:txBody>
      </p:sp>
      <p:sp>
        <p:nvSpPr>
          <p:cNvPr id="266" name="Google Shape;266;p43"/>
          <p:cNvSpPr txBox="1"/>
          <p:nvPr>
            <p:ph idx="3" type="ctrTitle"/>
          </p:nvPr>
        </p:nvSpPr>
        <p:spPr>
          <a:xfrm>
            <a:off x="4978399" y="3635300"/>
            <a:ext cx="24360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TensorFlow Probability</a:t>
            </a:r>
            <a:endParaRPr/>
          </a:p>
        </p:txBody>
      </p:sp>
      <p:pic>
        <p:nvPicPr>
          <p:cNvPr id="267" name="Google Shape;267;p4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450" y="1351600"/>
            <a:ext cx="1952308" cy="195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1621" y="1705450"/>
            <a:ext cx="2383567" cy="203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629350" y="1527650"/>
            <a:ext cx="44505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Library</a:t>
            </a:r>
            <a:r>
              <a:rPr lang="es-419" sz="1800"/>
              <a:t> for probabilistic reasoning and statistical analysis in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TensorFlow</a:t>
            </a:r>
            <a:r>
              <a:rPr lang="es-419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Supports major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TF features</a:t>
            </a:r>
            <a:r>
              <a:rPr lang="es-419" sz="1800"/>
              <a:t>: </a:t>
            </a:r>
            <a:r>
              <a:rPr i="1" lang="es-419" sz="1800"/>
              <a:t>Eager</a:t>
            </a:r>
            <a:r>
              <a:rPr lang="es-419" sz="1800"/>
              <a:t> mode, HW acceleration, autodiff, vectorization</a:t>
            </a:r>
            <a:r>
              <a:rPr lang="es-419" sz="1800"/>
              <a:t>...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Low-level blocks:</a:t>
            </a:r>
            <a:r>
              <a:rPr lang="es-419" sz="1800"/>
              <a:t> Distributions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|</a:t>
            </a:r>
            <a:r>
              <a:rPr lang="es-419" sz="1800"/>
              <a:t> Bijectors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High-level blocks:</a:t>
            </a:r>
            <a:r>
              <a:rPr lang="es-419" sz="1800"/>
              <a:t> MCMC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|</a:t>
            </a:r>
            <a:r>
              <a:rPr lang="es-419" sz="1800"/>
              <a:t> Probabilistic layers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|</a:t>
            </a:r>
            <a:r>
              <a:rPr lang="es-419" sz="1800"/>
              <a:t> Structural time series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|</a:t>
            </a:r>
            <a:r>
              <a:rPr lang="es-419" sz="1800"/>
              <a:t> Edward2</a:t>
            </a:r>
            <a:endParaRPr sz="1800"/>
          </a:p>
        </p:txBody>
      </p:sp>
      <p:sp>
        <p:nvSpPr>
          <p:cNvPr id="274" name="Google Shape;274;p44"/>
          <p:cNvSpPr txBox="1"/>
          <p:nvPr>
            <p:ph type="ctrTitle"/>
          </p:nvPr>
        </p:nvSpPr>
        <p:spPr>
          <a:xfrm>
            <a:off x="1964851" y="5814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TensorFlow Probability</a:t>
            </a:r>
            <a:endParaRPr/>
          </a:p>
        </p:txBody>
      </p:sp>
      <p:pic>
        <p:nvPicPr>
          <p:cNvPr id="275" name="Google Shape;275;p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825" y="1743550"/>
            <a:ext cx="2618350" cy="22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629350" y="1527650"/>
            <a:ext cx="44505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Library</a:t>
            </a:r>
            <a:r>
              <a:rPr lang="es-419" sz="1800"/>
              <a:t> for probabilistic reasoning and statistical analysis over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Theano</a:t>
            </a:r>
            <a:r>
              <a:rPr lang="es-419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Supports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MCMC</a:t>
            </a:r>
            <a:r>
              <a:rPr lang="es-419" sz="1800"/>
              <a:t> and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Variational Bayes</a:t>
            </a:r>
            <a:r>
              <a:rPr lang="es-419" sz="1800"/>
              <a:t> inference methods.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Easy-to-use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Python</a:t>
            </a:r>
            <a:r>
              <a:rPr lang="es-419" sz="1800"/>
              <a:t> user interface.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Defines models as Python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context</a:t>
            </a:r>
            <a:r>
              <a:rPr lang="es-419" sz="1800"/>
              <a:t> managers.</a:t>
            </a:r>
            <a:endParaRPr sz="1800"/>
          </a:p>
        </p:txBody>
      </p:sp>
      <p:sp>
        <p:nvSpPr>
          <p:cNvPr id="281" name="Google Shape;281;p45"/>
          <p:cNvSpPr txBox="1"/>
          <p:nvPr>
            <p:ph type="ctrTitle"/>
          </p:nvPr>
        </p:nvSpPr>
        <p:spPr>
          <a:xfrm>
            <a:off x="1964851" y="5814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PyMC3</a:t>
            </a:r>
            <a:endParaRPr/>
          </a:p>
        </p:txBody>
      </p:sp>
      <p:pic>
        <p:nvPicPr>
          <p:cNvPr id="282" name="Google Shape;282;p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150" y="1678375"/>
            <a:ext cx="2359549" cy="235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>
            <a:hlinkClick r:id="rId3"/>
          </p:cNvPr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Example: Bayesian Linear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About 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642050" y="1449000"/>
            <a:ext cx="6381000" cy="30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Go Bayesian!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Simplicity: </a:t>
            </a:r>
            <a:r>
              <a:rPr lang="es-419" sz="1800"/>
              <a:t>PyMC3 is designed to provide a more straightforward user experience than TFP.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Control:</a:t>
            </a:r>
            <a:r>
              <a:rPr lang="es-419" sz="1800"/>
              <a:t> TFP is more open to tuning and modifications. Yet PyMC3 covers the common parameterization.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Support: </a:t>
            </a:r>
            <a:r>
              <a:rPr lang="es-419" sz="1800"/>
              <a:t>TFP has a better community support (may be chaotic as well).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Computation:</a:t>
            </a:r>
            <a:r>
              <a:rPr lang="es-419" sz="1800"/>
              <a:t> TFP relies on top features of TF.</a:t>
            </a:r>
            <a:endParaRPr sz="1800"/>
          </a:p>
        </p:txBody>
      </p:sp>
      <p:sp>
        <p:nvSpPr>
          <p:cNvPr id="298" name="Google Shape;298;p48"/>
          <p:cNvSpPr txBox="1"/>
          <p:nvPr>
            <p:ph type="ctrTitle"/>
          </p:nvPr>
        </p:nvSpPr>
        <p:spPr>
          <a:xfrm>
            <a:off x="1964851" y="6576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idx="1" type="subTitle"/>
          </p:nvPr>
        </p:nvSpPr>
        <p:spPr>
          <a:xfrm>
            <a:off x="3670681" y="33907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 Condensed"/>
                <a:ea typeface="Roboto Condensed"/>
                <a:cs typeface="Roboto Condensed"/>
                <a:sym typeface="Roboto Condensed"/>
              </a:rPr>
              <a:t>TW:</a:t>
            </a:r>
            <a:r>
              <a:rPr lang="es-419" sz="2000"/>
              <a:t> @charangostation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 Condensed"/>
                <a:ea typeface="Roboto Condensed"/>
                <a:cs typeface="Roboto Condensed"/>
                <a:sym typeface="Roboto Condensed"/>
              </a:rPr>
              <a:t>IG:</a:t>
            </a:r>
            <a:r>
              <a:rPr lang="es-419" sz="2000"/>
              <a:t> @sebasarango118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 Condensed"/>
                <a:ea typeface="Roboto Condensed"/>
                <a:cs typeface="Roboto Condensed"/>
                <a:sym typeface="Roboto Condensed"/>
              </a:rPr>
              <a:t>EM:</a:t>
            </a:r>
            <a:r>
              <a:rPr lang="es-419" sz="2000"/>
              <a:t> sebasarango1180@gmail.com</a:t>
            </a:r>
            <a:endParaRPr sz="2000"/>
          </a:p>
        </p:txBody>
      </p:sp>
      <p:sp>
        <p:nvSpPr>
          <p:cNvPr id="304" name="Google Shape;304;p49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idx="4294967295" type="title"/>
          </p:nvPr>
        </p:nvSpPr>
        <p:spPr>
          <a:xfrm>
            <a:off x="2988000" y="733400"/>
            <a:ext cx="51240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Lead Data Scientist @ Experimentality</a:t>
            </a:r>
            <a:endParaRPr/>
          </a:p>
        </p:txBody>
      </p:sp>
      <p:sp>
        <p:nvSpPr>
          <p:cNvPr id="156" name="Google Shape;156;p30"/>
          <p:cNvSpPr txBox="1"/>
          <p:nvPr>
            <p:ph idx="4294967295" type="title"/>
          </p:nvPr>
        </p:nvSpPr>
        <p:spPr>
          <a:xfrm>
            <a:off x="2988000" y="2031275"/>
            <a:ext cx="51240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MSc. (asp) in Software Engineering @ EAFIT</a:t>
            </a:r>
            <a:endParaRPr/>
          </a:p>
        </p:txBody>
      </p:sp>
      <p:sp>
        <p:nvSpPr>
          <p:cNvPr id="157" name="Google Shape;157;p30"/>
          <p:cNvSpPr txBox="1"/>
          <p:nvPr>
            <p:ph idx="4294967295" type="title"/>
          </p:nvPr>
        </p:nvSpPr>
        <p:spPr>
          <a:xfrm>
            <a:off x="2988000" y="3438700"/>
            <a:ext cx="51240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BSc. in Electronics Engineering @ UdeA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88" y="438150"/>
            <a:ext cx="1317642" cy="12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811" y="1970750"/>
            <a:ext cx="2032200" cy="822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187" y="3110100"/>
            <a:ext cx="1039425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Every</a:t>
            </a:r>
            <a:r>
              <a:rPr lang="es-419" sz="1800"/>
              <a:t> ML model makes use of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statistics</a:t>
            </a:r>
            <a:r>
              <a:rPr lang="es-419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Libraries and frameworks tend to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mask</a:t>
            </a:r>
            <a:r>
              <a:rPr lang="es-419" sz="1800"/>
              <a:t> its details.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Strong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 prior assumptions</a:t>
            </a:r>
            <a:r>
              <a:rPr lang="es-419" sz="1800"/>
              <a:t> </a:t>
            </a:r>
            <a:r>
              <a:rPr lang="es-419" sz="1800"/>
              <a:t>on data.</a:t>
            </a:r>
            <a:endParaRPr sz="1800"/>
          </a:p>
        </p:txBody>
      </p:sp>
      <p:sp>
        <p:nvSpPr>
          <p:cNvPr id="171" name="Google Shape;171;p32"/>
          <p:cNvSpPr txBox="1"/>
          <p:nvPr>
            <p:ph type="ctrTitle"/>
          </p:nvPr>
        </p:nvSpPr>
        <p:spPr>
          <a:xfrm>
            <a:off x="1964851" y="5814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Statistics &amp; Probability in ML/DL?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 you use…?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Then you assume...</a:t>
            </a:r>
            <a:endParaRPr/>
          </a:p>
        </p:txBody>
      </p:sp>
      <p:sp>
        <p:nvSpPr>
          <p:cNvPr id="177" name="Google Shape;177;p33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Naive Bayes</a:t>
            </a:r>
            <a:endParaRPr sz="1800"/>
          </a:p>
        </p:txBody>
      </p:sp>
      <p:sp>
        <p:nvSpPr>
          <p:cNvPr id="178" name="Google Shape;178;p33"/>
          <p:cNvSpPr txBox="1"/>
          <p:nvPr>
            <p:ph idx="1" type="subTitle"/>
          </p:nvPr>
        </p:nvSpPr>
        <p:spPr>
          <a:xfrm>
            <a:off x="2285748" y="1946300"/>
            <a:ext cx="20016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Variables to be statistically </a:t>
            </a:r>
            <a:r>
              <a:rPr b="1" lang="es-419" sz="1600">
                <a:latin typeface="Roboto Condensed"/>
                <a:ea typeface="Roboto Condensed"/>
                <a:cs typeface="Roboto Condensed"/>
                <a:sym typeface="Roboto Condensed"/>
              </a:rPr>
              <a:t>independent</a:t>
            </a:r>
            <a:r>
              <a:rPr lang="es-419" sz="1600"/>
              <a:t>.</a:t>
            </a:r>
            <a:endParaRPr sz="1600"/>
          </a:p>
        </p:txBody>
      </p:sp>
      <p:sp>
        <p:nvSpPr>
          <p:cNvPr id="179" name="Google Shape;179;p33"/>
          <p:cNvSpPr txBox="1"/>
          <p:nvPr>
            <p:ph idx="3" type="ctrTitle"/>
          </p:nvPr>
        </p:nvSpPr>
        <p:spPr>
          <a:xfrm>
            <a:off x="2285760" y="342242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Mean Squared Error</a:t>
            </a:r>
            <a:endParaRPr sz="1800"/>
          </a:p>
        </p:txBody>
      </p:sp>
      <p:sp>
        <p:nvSpPr>
          <p:cNvPr id="180" name="Google Shape;180;p33"/>
          <p:cNvSpPr txBox="1"/>
          <p:nvPr>
            <p:ph idx="4" type="subTitle"/>
          </p:nvPr>
        </p:nvSpPr>
        <p:spPr>
          <a:xfrm>
            <a:off x="2285748" y="3716675"/>
            <a:ext cx="20016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Roboto Condensed"/>
                <a:ea typeface="Roboto Condensed"/>
                <a:cs typeface="Roboto Condensed"/>
                <a:sym typeface="Roboto Condensed"/>
              </a:rPr>
              <a:t>Homoscedasticity</a:t>
            </a:r>
            <a:r>
              <a:rPr lang="es-419" sz="1600"/>
              <a:t> (variance remains constant and finite for assessment)</a:t>
            </a:r>
            <a:endParaRPr sz="1600"/>
          </a:p>
        </p:txBody>
      </p:sp>
      <p:sp>
        <p:nvSpPr>
          <p:cNvPr id="181" name="Google Shape;181;p33"/>
          <p:cNvSpPr txBox="1"/>
          <p:nvPr>
            <p:ph idx="5" type="ctrTitle"/>
          </p:nvPr>
        </p:nvSpPr>
        <p:spPr>
          <a:xfrm>
            <a:off x="4406900" y="1652050"/>
            <a:ext cx="243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Linear Regression</a:t>
            </a:r>
            <a:endParaRPr sz="1800"/>
          </a:p>
        </p:txBody>
      </p:sp>
      <p:sp>
        <p:nvSpPr>
          <p:cNvPr id="182" name="Google Shape;182;p33"/>
          <p:cNvSpPr txBox="1"/>
          <p:nvPr>
            <p:ph idx="6" type="subTitle"/>
          </p:nvPr>
        </p:nvSpPr>
        <p:spPr>
          <a:xfrm>
            <a:off x="4838700" y="1946300"/>
            <a:ext cx="20016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Error to be </a:t>
            </a:r>
            <a:r>
              <a:rPr b="1" lang="es-419" sz="1600">
                <a:latin typeface="Roboto Condensed"/>
                <a:ea typeface="Roboto Condensed"/>
                <a:cs typeface="Roboto Condensed"/>
                <a:sym typeface="Roboto Condensed"/>
              </a:rPr>
              <a:t>Gaussian </a:t>
            </a:r>
            <a:r>
              <a:rPr b="1" lang="es-419" sz="1600">
                <a:latin typeface="Roboto Condensed"/>
                <a:ea typeface="Roboto Condensed"/>
                <a:cs typeface="Roboto Condensed"/>
                <a:sym typeface="Roboto Condensed"/>
              </a:rPr>
              <a:t> distributed</a:t>
            </a:r>
            <a:r>
              <a:rPr lang="es-419" sz="1600"/>
              <a:t> by default in many cases.</a:t>
            </a:r>
            <a:endParaRPr sz="1600"/>
          </a:p>
        </p:txBody>
      </p:sp>
      <p:sp>
        <p:nvSpPr>
          <p:cNvPr id="183" name="Google Shape;183;p33"/>
          <p:cNvSpPr txBox="1"/>
          <p:nvPr>
            <p:ph idx="7" type="ctrTitle"/>
          </p:nvPr>
        </p:nvSpPr>
        <p:spPr>
          <a:xfrm>
            <a:off x="4838800" y="3717700"/>
            <a:ext cx="2001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Pearson Correlation Coefficient</a:t>
            </a:r>
            <a:endParaRPr sz="1800"/>
          </a:p>
        </p:txBody>
      </p:sp>
      <p:sp>
        <p:nvSpPr>
          <p:cNvPr id="184" name="Google Shape;184;p33"/>
          <p:cNvSpPr txBox="1"/>
          <p:nvPr>
            <p:ph idx="8" type="subTitle"/>
          </p:nvPr>
        </p:nvSpPr>
        <p:spPr>
          <a:xfrm>
            <a:off x="4838800" y="4011950"/>
            <a:ext cx="20016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Roboto Condensed"/>
                <a:ea typeface="Roboto Condensed"/>
                <a:cs typeface="Roboto Condensed"/>
                <a:sym typeface="Roboto Condensed"/>
              </a:rPr>
              <a:t>Linearity</a:t>
            </a:r>
            <a:r>
              <a:rPr lang="es-419" sz="1600"/>
              <a:t> and </a:t>
            </a:r>
            <a:r>
              <a:rPr b="1" lang="es-419" sz="1600">
                <a:latin typeface="Roboto Condensed"/>
                <a:ea typeface="Roboto Condensed"/>
                <a:cs typeface="Roboto Condensed"/>
                <a:sym typeface="Roboto Condensed"/>
              </a:rPr>
              <a:t>Homoscedasticity</a:t>
            </a:r>
            <a:r>
              <a:rPr lang="es-419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ctrTitle"/>
          </p:nvPr>
        </p:nvSpPr>
        <p:spPr>
          <a:xfrm>
            <a:off x="1964851" y="20986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Get to learn Statistics!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2495550" y="2816250"/>
            <a:ext cx="4152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It might make the difference (</a:t>
            </a:r>
            <a:r>
              <a:rPr i="1" lang="es-419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or it might not</a:t>
            </a:r>
            <a:r>
              <a:rPr lang="es-419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Bayesian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629350" y="1527650"/>
            <a:ext cx="43998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One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approach</a:t>
            </a:r>
            <a:r>
              <a:rPr lang="es-419" sz="1800"/>
              <a:t> to probabilistic modeling and inference.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Very close to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human</a:t>
            </a:r>
            <a:r>
              <a:rPr lang="es-419" sz="1800"/>
              <a:t> (natural) decision-making.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Allows to quantify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uncertainty</a:t>
            </a:r>
            <a:r>
              <a:rPr lang="es-419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Cares about </a:t>
            </a:r>
            <a:r>
              <a:rPr b="1" i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a priori</a:t>
            </a:r>
            <a:r>
              <a:rPr lang="es-419" sz="1800"/>
              <a:t> assumptions (ML tools use them a lot).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Prior knowledge is modified by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evidence</a:t>
            </a:r>
            <a:r>
              <a:rPr lang="es-419" sz="1800"/>
              <a:t>.</a:t>
            </a:r>
            <a:endParaRPr sz="1800"/>
          </a:p>
        </p:txBody>
      </p:sp>
      <p:sp>
        <p:nvSpPr>
          <p:cNvPr id="201" name="Google Shape;201;p36"/>
          <p:cNvSpPr txBox="1"/>
          <p:nvPr>
            <p:ph type="ctrTitle"/>
          </p:nvPr>
        </p:nvSpPr>
        <p:spPr>
          <a:xfrm>
            <a:off x="1964851" y="5814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Bayesian Analysis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675" y="1898650"/>
            <a:ext cx="2239725" cy="24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