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1A4CB3-7379-42C8-BB9E-8CF80683E644}" v="9" dt="2025-04-10T14:25:12.6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099" autoAdjust="0"/>
  </p:normalViewPr>
  <p:slideViewPr>
    <p:cSldViewPr snapToGrid="0">
      <p:cViewPr varScale="1">
        <p:scale>
          <a:sx n="95" d="100"/>
          <a:sy n="95" d="100"/>
        </p:scale>
        <p:origin x="1194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elo López" userId="aec9adf1cf0371ee" providerId="LiveId" clId="{301A4CB3-7379-42C8-BB9E-8CF80683E644}"/>
    <pc:docChg chg="undo custSel modSld">
      <pc:chgData name="Marcelo López" userId="aec9adf1cf0371ee" providerId="LiveId" clId="{301A4CB3-7379-42C8-BB9E-8CF80683E644}" dt="2025-04-10T14:31:05.540" v="91" actId="122"/>
      <pc:docMkLst>
        <pc:docMk/>
      </pc:docMkLst>
      <pc:sldChg chg="addSp modSp mod">
        <pc:chgData name="Marcelo López" userId="aec9adf1cf0371ee" providerId="LiveId" clId="{301A4CB3-7379-42C8-BB9E-8CF80683E644}" dt="2025-04-10T14:25:17.822" v="53" actId="122"/>
        <pc:sldMkLst>
          <pc:docMk/>
          <pc:sldMk cId="1904591984" sldId="257"/>
        </pc:sldMkLst>
        <pc:spChg chg="add mod">
          <ac:chgData name="Marcelo López" userId="aec9adf1cf0371ee" providerId="LiveId" clId="{301A4CB3-7379-42C8-BB9E-8CF80683E644}" dt="2025-04-10T14:25:17.822" v="53" actId="122"/>
          <ac:spMkLst>
            <pc:docMk/>
            <pc:sldMk cId="1904591984" sldId="257"/>
            <ac:spMk id="5" creationId="{BCE07554-D81C-B685-5250-95A2403F8BE4}"/>
          </ac:spMkLst>
        </pc:spChg>
      </pc:sldChg>
      <pc:sldChg chg="addSp modSp mod">
        <pc:chgData name="Marcelo López" userId="aec9adf1cf0371ee" providerId="LiveId" clId="{301A4CB3-7379-42C8-BB9E-8CF80683E644}" dt="2025-04-10T14:26:26.449" v="58" actId="122"/>
        <pc:sldMkLst>
          <pc:docMk/>
          <pc:sldMk cId="3238918376" sldId="258"/>
        </pc:sldMkLst>
        <pc:spChg chg="add mod">
          <ac:chgData name="Marcelo López" userId="aec9adf1cf0371ee" providerId="LiveId" clId="{301A4CB3-7379-42C8-BB9E-8CF80683E644}" dt="2025-04-10T14:26:26.449" v="58" actId="122"/>
          <ac:spMkLst>
            <pc:docMk/>
            <pc:sldMk cId="3238918376" sldId="258"/>
            <ac:spMk id="5" creationId="{89AB085F-0979-32B3-284D-2267C397242E}"/>
          </ac:spMkLst>
        </pc:spChg>
      </pc:sldChg>
      <pc:sldChg chg="addSp modSp mod">
        <pc:chgData name="Marcelo López" userId="aec9adf1cf0371ee" providerId="LiveId" clId="{301A4CB3-7379-42C8-BB9E-8CF80683E644}" dt="2025-04-10T14:27:10.322" v="64" actId="122"/>
        <pc:sldMkLst>
          <pc:docMk/>
          <pc:sldMk cId="91721211" sldId="259"/>
        </pc:sldMkLst>
        <pc:spChg chg="add mod">
          <ac:chgData name="Marcelo López" userId="aec9adf1cf0371ee" providerId="LiveId" clId="{301A4CB3-7379-42C8-BB9E-8CF80683E644}" dt="2025-04-10T14:27:10.322" v="64" actId="122"/>
          <ac:spMkLst>
            <pc:docMk/>
            <pc:sldMk cId="91721211" sldId="259"/>
            <ac:spMk id="5" creationId="{66117230-7CD6-E0C4-C82A-2CAB38E9FD2F}"/>
          </ac:spMkLst>
        </pc:spChg>
      </pc:sldChg>
      <pc:sldChg chg="addSp modSp mod">
        <pc:chgData name="Marcelo López" userId="aec9adf1cf0371ee" providerId="LiveId" clId="{301A4CB3-7379-42C8-BB9E-8CF80683E644}" dt="2025-04-10T14:27:46.885" v="68" actId="14100"/>
        <pc:sldMkLst>
          <pc:docMk/>
          <pc:sldMk cId="2671783303" sldId="260"/>
        </pc:sldMkLst>
        <pc:spChg chg="add mod">
          <ac:chgData name="Marcelo López" userId="aec9adf1cf0371ee" providerId="LiveId" clId="{301A4CB3-7379-42C8-BB9E-8CF80683E644}" dt="2025-04-10T14:27:46.885" v="68" actId="14100"/>
          <ac:spMkLst>
            <pc:docMk/>
            <pc:sldMk cId="2671783303" sldId="260"/>
            <ac:spMk id="5" creationId="{B1AC1125-975E-D6E7-8C53-B73066051B44}"/>
          </ac:spMkLst>
        </pc:spChg>
      </pc:sldChg>
      <pc:sldChg chg="addSp modSp mod">
        <pc:chgData name="Marcelo López" userId="aec9adf1cf0371ee" providerId="LiveId" clId="{301A4CB3-7379-42C8-BB9E-8CF80683E644}" dt="2025-04-10T14:29:26.699" v="81" actId="20577"/>
        <pc:sldMkLst>
          <pc:docMk/>
          <pc:sldMk cId="4089175013" sldId="261"/>
        </pc:sldMkLst>
        <pc:spChg chg="add mod">
          <ac:chgData name="Marcelo López" userId="aec9adf1cf0371ee" providerId="LiveId" clId="{301A4CB3-7379-42C8-BB9E-8CF80683E644}" dt="2025-04-10T14:29:26.699" v="81" actId="20577"/>
          <ac:spMkLst>
            <pc:docMk/>
            <pc:sldMk cId="4089175013" sldId="261"/>
            <ac:spMk id="5" creationId="{8FCDA06D-4673-CC05-F9CC-FDC8FAD09A17}"/>
          </ac:spMkLst>
        </pc:spChg>
      </pc:sldChg>
      <pc:sldChg chg="addSp modSp mod">
        <pc:chgData name="Marcelo López" userId="aec9adf1cf0371ee" providerId="LiveId" clId="{301A4CB3-7379-42C8-BB9E-8CF80683E644}" dt="2025-04-10T14:30:19.424" v="88" actId="20577"/>
        <pc:sldMkLst>
          <pc:docMk/>
          <pc:sldMk cId="1680933736" sldId="262"/>
        </pc:sldMkLst>
        <pc:spChg chg="add mod">
          <ac:chgData name="Marcelo López" userId="aec9adf1cf0371ee" providerId="LiveId" clId="{301A4CB3-7379-42C8-BB9E-8CF80683E644}" dt="2025-04-10T14:30:19.424" v="88" actId="20577"/>
          <ac:spMkLst>
            <pc:docMk/>
            <pc:sldMk cId="1680933736" sldId="262"/>
            <ac:spMk id="5" creationId="{6FD78136-0AC8-D0CC-E30F-2EE8C5049D59}"/>
          </ac:spMkLst>
        </pc:spChg>
      </pc:sldChg>
      <pc:sldChg chg="addSp modSp mod modNotesTx">
        <pc:chgData name="Marcelo López" userId="aec9adf1cf0371ee" providerId="LiveId" clId="{301A4CB3-7379-42C8-BB9E-8CF80683E644}" dt="2025-04-10T14:31:05.540" v="91" actId="122"/>
        <pc:sldMkLst>
          <pc:docMk/>
          <pc:sldMk cId="3494630308" sldId="263"/>
        </pc:sldMkLst>
        <pc:spChg chg="add mod">
          <ac:chgData name="Marcelo López" userId="aec9adf1cf0371ee" providerId="LiveId" clId="{301A4CB3-7379-42C8-BB9E-8CF80683E644}" dt="2025-04-10T14:31:05.540" v="91" actId="122"/>
          <ac:spMkLst>
            <pc:docMk/>
            <pc:sldMk cId="3494630308" sldId="263"/>
            <ac:spMk id="5" creationId="{976D743D-75E5-404E-00A6-7BBE4C7D6A0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DC7C9-0C38-4717-9FC2-7067FDE8EAFF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83FD9-DDEF-4B25-8C0E-39C263DA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91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83FD9-DDEF-4B25-8C0E-39C263DAD6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09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83FD9-DDEF-4B25-8C0E-39C263DAD6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10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83FD9-DDEF-4B25-8C0E-39C263DAD6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46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83FD9-DDEF-4B25-8C0E-39C263DAD6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843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83FD9-DDEF-4B25-8C0E-39C263DAD6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1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83FD9-DDEF-4B25-8C0E-39C263DAD6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63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83FD9-DDEF-4B25-8C0E-39C263DAD6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99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x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83FD9-DDEF-4B25-8C0E-39C263DAD6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380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3E065-D54A-ACBE-0997-54D1C424EE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BB373-9E3E-B55A-48AE-6DBC39B68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6DB4B-FB1A-3B93-F083-41CF160FF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DF52F-24AF-461A-8F3B-9C892C6B59C5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AC1919-A843-B7DF-7681-BEFAB535D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0D5E1-08A3-8A81-546F-83749D23D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D020-B851-4009-A61B-BB26024C6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87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BC0C4-235E-2296-E1F5-DA643CA96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E460D2-B950-D7FE-6AB3-180BA5D09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BD327-ADC2-7429-CE45-7FEEA30B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DF52F-24AF-461A-8F3B-9C892C6B59C5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6C6AD-7DF6-E7DB-2168-0ABE20E63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EB568-EDCD-936C-243A-2BA5127C0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D020-B851-4009-A61B-BB26024C6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63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A670C5-66D1-63D6-FDF6-88A15BEC2E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ED3572-667F-5F61-33C4-BB2AEF28C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BBFE3-D0EA-6801-B1CA-5C224462B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DF52F-24AF-461A-8F3B-9C892C6B59C5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58BA5-8FF7-37EB-AD4C-BD716A07F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291A8-6A0C-AF44-BF28-ABA04AD3A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D020-B851-4009-A61B-BB26024C6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A93EC-5F6D-8B88-2E19-074A9C57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392C9-B7DA-F37E-E162-B28C3A736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D5EF6-B9E7-4573-E96E-F8BA5D1F5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DF52F-24AF-461A-8F3B-9C892C6B59C5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C1002-CD39-763E-C64E-A9C0E37EF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CA347-915C-29D4-24B4-5B18B686F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D020-B851-4009-A61B-BB26024C6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92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80286-A38C-42EE-8408-B1D16785E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C9953-1D6D-820A-A927-E376EC70E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3678F-1934-2179-9FD6-2F728C67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DF52F-24AF-461A-8F3B-9C892C6B59C5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C415D-38C5-B323-9792-9859354BB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3C1FE-8642-9564-C655-8A6EA23F0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D020-B851-4009-A61B-BB26024C6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28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842A2-74F3-7FA3-DFB2-3197BB821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D0764-8F0E-4B2F-663E-AD4FF5004D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E856E-0B98-C58E-4181-975D02C5D3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BE23B-D59A-937B-25C9-6C8A17C29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DF52F-24AF-461A-8F3B-9C892C6B59C5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EBB7B-F26E-E80A-BB83-5FCD84665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D2853-15A1-03D6-4A8E-E9A200918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D020-B851-4009-A61B-BB26024C6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81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7F51A-B985-F3A3-87B3-74CAFB19F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CC9DA-07B9-F6F4-C3B0-8BE81D789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7A3463-7F67-2BEE-06D2-A6941788B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43FC78-D62B-E227-C580-59C9482D0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A271B7-992A-1D3E-06AF-D020240908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9611A7-DA17-803A-6AA2-A84EB7DE4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DF52F-24AF-461A-8F3B-9C892C6B59C5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3A531C-0D83-558E-99E4-DB081E99B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C04EE-97FB-BF50-F2D7-168565C67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D020-B851-4009-A61B-BB26024C6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04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23D7C-5458-09F0-5A9E-839551BA4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10547D-679C-8ECC-698C-5550E9642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DF52F-24AF-461A-8F3B-9C892C6B59C5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B9BBBB-B038-DCC4-C4D3-10FCD848B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CAFE89-436C-05DB-E724-A1752FC20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D020-B851-4009-A61B-BB26024C6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0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0C12D2-2CF8-2FBC-077C-7A051694B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DF52F-24AF-461A-8F3B-9C892C6B59C5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455E5E-4208-D1E2-30E0-2EC27734B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C14D0-6616-2013-90BA-2443FEF32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D020-B851-4009-A61B-BB26024C6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60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CF734-5BB2-4DD3-C526-2568FEABA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5202F-D8F1-B4C2-14CB-27AC3EFB9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A5046F-23B8-1142-29EE-9008EE7B5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F04AF-874A-A95D-3753-3285DD63A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DF52F-24AF-461A-8F3B-9C892C6B59C5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8CA74-BD28-4FB6-A97F-BE3E81D3A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1B028-64E5-6594-197B-6B831557C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D020-B851-4009-A61B-BB26024C6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5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9D406-FE75-E58A-E461-E2103E148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11F32A-9222-847B-4082-3C08E13576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4517F6-5C58-6334-A43F-0D07BCD2D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22A7D-6A5B-6D85-9792-D55D2F124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DF52F-24AF-461A-8F3B-9C892C6B59C5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B98E8-F308-99D5-33E8-2F7833904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916AD-BB08-EAFA-3EDE-6EFA30EDA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BD020-B851-4009-A61B-BB26024C6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783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523D64-3322-9018-6849-BDC78626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7341A-992D-4D9F-B6EE-21B258C58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1611E-8587-2087-226C-BC92EB7029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BDF52F-24AF-461A-8F3B-9C892C6B59C5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2B543-75DA-B319-061F-E0E691CD87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5FB1F-6E9F-838F-A04D-A59D8A56B1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ABD020-B851-4009-A61B-BB26024C6A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98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C5538-3576-D013-C70C-A4C10F0F05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9FFAD6-3345-CBED-98B5-3BD4F8F798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red cover with white text&#10;&#10;AI-generated content may be incorrect.">
            <a:extLst>
              <a:ext uri="{FF2B5EF4-FFF2-40B4-BE49-F238E27FC236}">
                <a16:creationId xmlns:a16="http://schemas.microsoft.com/office/drawing/2014/main" id="{0AC8B1FB-CD9C-31DA-02B6-ED5D8B6D65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98"/>
            <a:ext cx="12192000" cy="676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322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4BF89206-5D85-DA96-BABA-823D89335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5" y="0"/>
            <a:ext cx="12075289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E07554-D81C-B685-5250-95A2403F8BE4}"/>
              </a:ext>
            </a:extLst>
          </p:cNvPr>
          <p:cNvSpPr txBox="1"/>
          <p:nvPr/>
        </p:nvSpPr>
        <p:spPr>
          <a:xfrm>
            <a:off x="58355" y="6948435"/>
            <a:ext cx="121336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200" b="1" dirty="0"/>
              <a:t>This slide displays the overall percentage of time spent in Setup Mode across all work orders processed by a specific machine in 2025.</a:t>
            </a:r>
            <a:endParaRPr lang="en-US" sz="1200" dirty="0"/>
          </a:p>
          <a:p>
            <a:pPr algn="ctr"/>
            <a:r>
              <a:rPr lang="en-US" sz="1200" dirty="0"/>
              <a:t>The bar chart compares the hours invested in setup and production per order ID, helping identify discrepancies and potential inefficiencies in preparation time distribution.</a:t>
            </a:r>
          </a:p>
          <a:p>
            <a:pPr algn="ctr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04591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06DAAFE-6ED4-3179-99E7-3C2E6BB7C1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" y="0"/>
            <a:ext cx="12185197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AB085F-0979-32B3-284D-2267C397242E}"/>
              </a:ext>
            </a:extLst>
          </p:cNvPr>
          <p:cNvSpPr txBox="1"/>
          <p:nvPr/>
        </p:nvSpPr>
        <p:spPr>
          <a:xfrm>
            <a:off x="0" y="6858000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200" b="1" dirty="0"/>
              <a:t>This slide illustrates the dynamic filtering capabilities of the dashboard.</a:t>
            </a:r>
            <a:endParaRPr lang="en-US" sz="1200" dirty="0"/>
          </a:p>
          <a:p>
            <a:pPr algn="ctr"/>
            <a:r>
              <a:rPr lang="en-US" sz="1200" dirty="0"/>
              <a:t>By selecting a specific work order ID, users can drill down into its detailed setup and production times. This helps isolate anomalies and better understand individual performance metrics.</a:t>
            </a:r>
          </a:p>
          <a:p>
            <a:pPr algn="ctr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38918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565630F-FE98-D2F8-31A6-C85A5702E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1" y="0"/>
            <a:ext cx="12151438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117230-7CD6-E0C4-C82A-2CAB38E9FD2F}"/>
              </a:ext>
            </a:extLst>
          </p:cNvPr>
          <p:cNvSpPr txBox="1"/>
          <p:nvPr/>
        </p:nvSpPr>
        <p:spPr>
          <a:xfrm>
            <a:off x="20281" y="6858000"/>
            <a:ext cx="121514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200" b="1" dirty="0"/>
              <a:t>Example: Work Order 14454</a:t>
            </a:r>
            <a:endParaRPr lang="en-US" sz="1200" dirty="0"/>
          </a:p>
          <a:p>
            <a:pPr algn="ctr">
              <a:buNone/>
            </a:pPr>
            <a:r>
              <a:rPr lang="en-US" sz="1200" dirty="0"/>
              <a:t>This work order shows a setup time of 0.26 hours and a production time of 3.08 hours, resulting in a setup time percentage of </a:t>
            </a:r>
            <a:r>
              <a:rPr lang="en-US" sz="1200" b="1" dirty="0"/>
              <a:t>7.69%</a:t>
            </a:r>
            <a:r>
              <a:rPr lang="en-US" sz="1200" dirty="0"/>
              <a:t>.</a:t>
            </a:r>
          </a:p>
          <a:p>
            <a:pPr algn="ctr"/>
            <a:r>
              <a:rPr lang="en-US" sz="1200" dirty="0"/>
              <a:t>Visualizing these individual cases allows us to identify where preparation time might be disproportionately high, helping detect inefficiencies or operational issues.</a:t>
            </a:r>
          </a:p>
          <a:p>
            <a:pPr algn="ctr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1721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32BADBE-7637-B516-5845-8B8A1EE090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" y="0"/>
            <a:ext cx="12188143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AC1125-975E-D6E7-8C53-B73066051B44}"/>
              </a:ext>
            </a:extLst>
          </p:cNvPr>
          <p:cNvSpPr txBox="1"/>
          <p:nvPr/>
        </p:nvSpPr>
        <p:spPr>
          <a:xfrm>
            <a:off x="0" y="6858000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100" b="1" dirty="0"/>
              <a:t>Example: Work Order 14581</a:t>
            </a:r>
            <a:endParaRPr lang="en-US" sz="1100" dirty="0"/>
          </a:p>
          <a:p>
            <a:pPr>
              <a:buNone/>
            </a:pPr>
            <a:r>
              <a:rPr lang="en-US" sz="1100" dirty="0"/>
              <a:t>In this case, the setup time reaches </a:t>
            </a:r>
            <a:r>
              <a:rPr lang="en-US" sz="1100" b="1" dirty="0"/>
              <a:t>1.46 hours</a:t>
            </a:r>
            <a:r>
              <a:rPr lang="en-US" sz="1100" dirty="0"/>
              <a:t> versus </a:t>
            </a:r>
            <a:r>
              <a:rPr lang="en-US" sz="1100" b="1" dirty="0"/>
              <a:t>14.62 hours</a:t>
            </a:r>
            <a:r>
              <a:rPr lang="en-US" sz="1100" dirty="0"/>
              <a:t> of production, resulting in a setup time percentage of </a:t>
            </a:r>
            <a:r>
              <a:rPr lang="en-US" sz="1100" b="1" dirty="0"/>
              <a:t>9.09%</a:t>
            </a:r>
            <a:r>
              <a:rPr lang="en-US" sz="1100" dirty="0"/>
              <a:t>.</a:t>
            </a:r>
          </a:p>
          <a:p>
            <a:r>
              <a:rPr lang="en-US" sz="1100" dirty="0"/>
              <a:t>By comparing multiple orders individually, it's possible to assess variability in efficiency across operations, even for the same machine.</a:t>
            </a:r>
          </a:p>
          <a:p>
            <a:pPr algn="ctr"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71783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48423D2B-C3AE-564A-BD43-4C1608E0A7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" y="0"/>
            <a:ext cx="12184263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CDA06D-4673-CC05-F9CC-FDC8FAD09A17}"/>
              </a:ext>
            </a:extLst>
          </p:cNvPr>
          <p:cNvSpPr txBox="1"/>
          <p:nvPr/>
        </p:nvSpPr>
        <p:spPr>
          <a:xfrm>
            <a:off x="-1" y="6858000"/>
            <a:ext cx="121842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200" b="1" dirty="0"/>
              <a:t>Global Comparison – Setup vs. Production </a:t>
            </a:r>
            <a:r>
              <a:rPr lang="en-US" sz="1200" b="1" dirty="0" err="1"/>
              <a:t>TimeGlobal</a:t>
            </a:r>
            <a:r>
              <a:rPr lang="en-US" sz="1200" b="1" dirty="0"/>
              <a:t> Comparison – Setup vs. Production Time</a:t>
            </a:r>
            <a:endParaRPr lang="en-US" sz="1200" dirty="0"/>
          </a:p>
          <a:p>
            <a:pPr algn="ctr">
              <a:buNone/>
            </a:pPr>
            <a:r>
              <a:rPr lang="en-US" sz="1200" dirty="0"/>
              <a:t>This scatter plot compares </a:t>
            </a:r>
            <a:r>
              <a:rPr lang="en-US" sz="1200" b="1" dirty="0"/>
              <a:t>setup hours</a:t>
            </a:r>
            <a:r>
              <a:rPr lang="en-US" sz="1200" dirty="0"/>
              <a:t> (X-axis) and </a:t>
            </a:r>
            <a:r>
              <a:rPr lang="en-US" sz="1200" b="1" dirty="0"/>
              <a:t>production hours</a:t>
            </a:r>
            <a:r>
              <a:rPr lang="en-US" sz="1200" dirty="0"/>
              <a:t> (Y-axis) for each work order.</a:t>
            </a:r>
            <a:br>
              <a:rPr lang="en-US" sz="1200" dirty="0"/>
            </a:br>
            <a:r>
              <a:rPr lang="en-US" sz="1200" dirty="0"/>
              <a:t>It helps detect </a:t>
            </a:r>
            <a:r>
              <a:rPr lang="en-US" sz="1200" b="1" dirty="0"/>
              <a:t>outliers</a:t>
            </a:r>
            <a:r>
              <a:rPr lang="en-US" sz="1200" dirty="0"/>
              <a:t> and patterns across operations. Some orders show high setup time relative to production, potentially indicating inefficiencies.</a:t>
            </a:r>
          </a:p>
          <a:p>
            <a:pPr algn="ctr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89175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27BC105A-D22F-9F50-672B-5A69DB337E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98"/>
            <a:ext cx="12192000" cy="67656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D78136-0AC8-D0CC-E30F-2EE8C5049D59}"/>
              </a:ext>
            </a:extLst>
          </p:cNvPr>
          <p:cNvSpPr txBox="1"/>
          <p:nvPr/>
        </p:nvSpPr>
        <p:spPr>
          <a:xfrm>
            <a:off x="0" y="6858000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200" b="1" dirty="0"/>
              <a:t>Custom Filtering for Deeper Insight</a:t>
            </a:r>
            <a:endParaRPr lang="en-US" sz="1200" dirty="0"/>
          </a:p>
          <a:p>
            <a:pPr algn="ctr">
              <a:buNone/>
            </a:pPr>
            <a:r>
              <a:rPr lang="en-US" sz="1200" dirty="0"/>
              <a:t>The user can filter the entire dashboard by selecting a specific </a:t>
            </a:r>
            <a:r>
              <a:rPr lang="en-US" sz="1200" b="1" dirty="0"/>
              <a:t>Work Order ID</a:t>
            </a:r>
            <a:r>
              <a:rPr lang="en-US" sz="1200" dirty="0"/>
              <a:t>.</a:t>
            </a:r>
            <a:br>
              <a:rPr lang="en-US" sz="1200" dirty="0"/>
            </a:br>
            <a:r>
              <a:rPr lang="en-US" sz="1200" dirty="0"/>
              <a:t>This feature enables focused analysis, helping identify why certain orders show </a:t>
            </a:r>
            <a:r>
              <a:rPr lang="en-US" sz="1200" b="1" dirty="0"/>
              <a:t>higher or lower setup time proportions</a:t>
            </a:r>
            <a:r>
              <a:rPr lang="en-US" sz="1200" dirty="0"/>
              <a:t> than average.</a:t>
            </a:r>
          </a:p>
          <a:p>
            <a:pPr algn="ctr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80933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FD7E177-D60D-B69C-1D99-D80A13E33F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5"/>
            <a:ext cx="12192000" cy="68547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6D743D-75E5-404E-00A6-7BBE4C7D6A07}"/>
              </a:ext>
            </a:extLst>
          </p:cNvPr>
          <p:cNvSpPr txBox="1"/>
          <p:nvPr/>
        </p:nvSpPr>
        <p:spPr>
          <a:xfrm>
            <a:off x="0" y="6858000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200" b="1" dirty="0"/>
              <a:t>Case Example: Efficient Setup Time</a:t>
            </a:r>
            <a:endParaRPr lang="en-US" sz="1200" dirty="0"/>
          </a:p>
          <a:p>
            <a:pPr algn="ctr"/>
            <a:r>
              <a:rPr lang="en-US" sz="1200" dirty="0"/>
              <a:t>Order ID </a:t>
            </a:r>
            <a:r>
              <a:rPr lang="en-US" sz="1200" b="1" dirty="0"/>
              <a:t>14585</a:t>
            </a:r>
            <a:r>
              <a:rPr lang="en-US" sz="1200" dirty="0"/>
              <a:t> shows an excellent balance, with only </a:t>
            </a:r>
            <a:r>
              <a:rPr lang="en-US" sz="1200" b="1" dirty="0"/>
              <a:t>2.27%</a:t>
            </a:r>
            <a:r>
              <a:rPr lang="en-US" sz="1200" dirty="0"/>
              <a:t> of the total time spent in setup mode.</a:t>
            </a:r>
            <a:br>
              <a:rPr lang="en-US" sz="1200" dirty="0"/>
            </a:br>
            <a:r>
              <a:rPr lang="en-US" sz="1200" dirty="0"/>
              <a:t>This insight helps validate process efficiency and supports </a:t>
            </a:r>
            <a:r>
              <a:rPr lang="en-US" sz="1200" b="1" dirty="0"/>
              <a:t>benchmarking</a:t>
            </a:r>
            <a:r>
              <a:rPr lang="en-US" sz="1200" dirty="0"/>
              <a:t> for future improvements.</a:t>
            </a:r>
          </a:p>
          <a:p>
            <a:pPr algn="ctr">
              <a:buNone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94630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350</Words>
  <Application>Microsoft Office PowerPoint</Application>
  <PresentationFormat>Widescreen</PresentationFormat>
  <Paragraphs>25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Marcelo López</dc:creator>
  <cp:lastModifiedBy>Marcelo López</cp:lastModifiedBy>
  <cp:revision>2</cp:revision>
  <dcterms:created xsi:type="dcterms:W3CDTF">2025-04-10T13:49:10Z</dcterms:created>
  <dcterms:modified xsi:type="dcterms:W3CDTF">2025-04-10T14:31:08Z</dcterms:modified>
</cp:coreProperties>
</file>