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0" autoAdjust="0"/>
  </p:normalViewPr>
  <p:slideViewPr>
    <p:cSldViewPr snapToGrid="0" snapToObjects="1">
      <p:cViewPr>
        <p:scale>
          <a:sx n="95" d="100"/>
          <a:sy n="95" d="100"/>
        </p:scale>
        <p:origin x="666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6" y="90536"/>
            <a:ext cx="8229600" cy="1143000"/>
          </a:xfrm>
        </p:spPr>
        <p:txBody>
          <a:bodyPr>
            <a:normAutofit/>
          </a:bodyPr>
          <a:lstStyle/>
          <a:p>
            <a:r>
              <a:rPr sz="2400" dirty="0">
                <a:latin typeface="Arial Black" panose="020B0A04020102020204" pitchFamily="34" charset="0"/>
              </a:rPr>
              <a:t>Gartner IT Services Market Share ETL Pipeline (20</a:t>
            </a:r>
            <a:r>
              <a:rPr lang="en-US" sz="2400" dirty="0">
                <a:latin typeface="Arial Black" panose="020B0A04020102020204" pitchFamily="34" charset="0"/>
              </a:rPr>
              <a:t>18</a:t>
            </a:r>
            <a:r>
              <a:rPr sz="2400" dirty="0">
                <a:latin typeface="Arial Black" panose="020B0A04020102020204" pitchFamily="34" charset="0"/>
              </a:rPr>
              <a:t>-2023)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856" y="1868995"/>
            <a:ext cx="8782288" cy="2944165"/>
          </a:xfrm>
        </p:spPr>
        <p:txBody>
          <a:bodyPr>
            <a:no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Centralize access, analysis, and visualization of IT services market share data.</a:t>
            </a:r>
          </a:p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Analyze trends across vendors, markets, and se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gme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nts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Cover data from 20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to 2023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Build an optimized ETL pipeline for effective data processing.</a:t>
            </a:r>
          </a:p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Centralized data storage in a MySQL database for efficient querying and analysis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Successfully designed and implemented a scalable ETL pipeline to process IT services market share data from 2020 to 2023.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Addressed data inconsistencies, handled missing values, and standardized formats for seamless integration.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Created actionable insights and interactive visualizations using Power BI dashboards.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Enabled year-to-year growth analysis, regional revenue distribution, and vendor trends exploration.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Improved data </a:t>
            </a:r>
          </a:p>
          <a:p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Gartner logo - Social media &amp; Logos Icons">
            <a:extLst>
              <a:ext uri="{FF2B5EF4-FFF2-40B4-BE49-F238E27FC236}">
                <a16:creationId xmlns:a16="http://schemas.microsoft.com/office/drawing/2014/main" id="{C84F5612-24DF-611D-0666-5414CEA2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6" b="16319"/>
          <a:stretch/>
        </p:blipFill>
        <p:spPr bwMode="auto">
          <a:xfrm>
            <a:off x="3262148" y="1112957"/>
            <a:ext cx="2418736" cy="7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3B3246-F296-E5FC-D277-6B7A8D0A7EE9}"/>
              </a:ext>
            </a:extLst>
          </p:cNvPr>
          <p:cNvSpPr txBox="1">
            <a:spLocks/>
          </p:cNvSpPr>
          <p:nvPr/>
        </p:nvSpPr>
        <p:spPr>
          <a:xfrm>
            <a:off x="180856" y="4739731"/>
            <a:ext cx="8849033" cy="2010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inconsistencies across years (2018-2023).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Lack of a centralized data repository for analysis.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Market definitions changed over time.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 Goals: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Address inconsistencies.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robust ETL pipeline.</a:t>
            </a:r>
          </a:p>
          <a:p>
            <a:pPr marL="57150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Deliver comprehensive visualizations.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31C7F-D5CA-2FF2-9D83-7507433CD284}"/>
              </a:ext>
            </a:extLst>
          </p:cNvPr>
          <p:cNvSpPr txBox="1"/>
          <p:nvPr/>
        </p:nvSpPr>
        <p:spPr>
          <a:xfrm>
            <a:off x="112639" y="2496865"/>
            <a:ext cx="333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ETL Flowchart: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62310-BB94-E0D9-F12B-F8CB3D17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49" r="5833" b="4831"/>
          <a:stretch/>
        </p:blipFill>
        <p:spPr>
          <a:xfrm>
            <a:off x="112639" y="2804642"/>
            <a:ext cx="8993275" cy="32355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61441"/>
            <a:ext cx="2651796" cy="391887"/>
          </a:xfrm>
        </p:spPr>
        <p:txBody>
          <a:bodyPr>
            <a:norm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ETL Pipeline Architecture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2639" y="453328"/>
            <a:ext cx="8918720" cy="2351314"/>
          </a:xfrm>
        </p:spPr>
        <p:txBody>
          <a:bodyPr>
            <a:noAutofit/>
          </a:bodyPr>
          <a:lstStyle/>
          <a:p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CSV File Resources: 20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-2023 market share data.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Extraction: Read and validate data.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Transformation: Clean, aggregate, and standardize data.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Loading: Store data in a MySQL database.</a:t>
            </a:r>
          </a:p>
          <a:p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Log errors to a database.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Save logs to a file.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Notify admin in case of critical failures.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"/>
            <a:ext cx="1954403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Mapping: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3DD28-3AE2-9053-E86B-A2E934FAAA02}"/>
              </a:ext>
            </a:extLst>
          </p:cNvPr>
          <p:cNvSpPr txBox="1"/>
          <p:nvPr/>
        </p:nvSpPr>
        <p:spPr>
          <a:xfrm>
            <a:off x="100484" y="463663"/>
            <a:ext cx="249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Key Transformations: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B7ED67-B649-19C1-FF4C-265385ED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04330"/>
              </p:ext>
            </p:extLst>
          </p:nvPr>
        </p:nvGraphicFramePr>
        <p:xfrm>
          <a:off x="100484" y="832995"/>
          <a:ext cx="8943032" cy="574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758">
                  <a:extLst>
                    <a:ext uri="{9D8B030D-6E8A-4147-A177-3AD203B41FA5}">
                      <a16:colId xmlns:a16="http://schemas.microsoft.com/office/drawing/2014/main" val="1423079047"/>
                    </a:ext>
                  </a:extLst>
                </a:gridCol>
                <a:gridCol w="2235758">
                  <a:extLst>
                    <a:ext uri="{9D8B030D-6E8A-4147-A177-3AD203B41FA5}">
                      <a16:colId xmlns:a16="http://schemas.microsoft.com/office/drawing/2014/main" val="3066966051"/>
                    </a:ext>
                  </a:extLst>
                </a:gridCol>
                <a:gridCol w="2235758">
                  <a:extLst>
                    <a:ext uri="{9D8B030D-6E8A-4147-A177-3AD203B41FA5}">
                      <a16:colId xmlns:a16="http://schemas.microsoft.com/office/drawing/2014/main" val="1540270517"/>
                    </a:ext>
                  </a:extLst>
                </a:gridCol>
                <a:gridCol w="2235758">
                  <a:extLst>
                    <a:ext uri="{9D8B030D-6E8A-4147-A177-3AD203B41FA5}">
                      <a16:colId xmlns:a16="http://schemas.microsoft.com/office/drawing/2014/main" val="1937584974"/>
                    </a:ext>
                  </a:extLst>
                </a:gridCol>
              </a:tblGrid>
              <a:tr h="44220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Column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Column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 Needed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0640050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to integer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6060909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Standardize naming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781248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to uppercase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77699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 spaces, capitalize words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466926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special characters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363178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special characters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387095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special characters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8113685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Standardize naming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87632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to uppercase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770018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HQ 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HQ_Country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to uppercase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867444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VendorRevenue - USD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VendorRevenue_USD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DECIMAL(15,2)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</a:t>
                      </a: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$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commas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194557"/>
                  </a:ext>
                </a:extLst>
              </a:tr>
              <a:tr h="4422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ConstantCurrency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 - USD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ConstantCurrency_Revenue_USD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DECIMAL(15,2)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$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comma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80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881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9AD268-B736-EA13-DEA4-01C6008EBE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11603" cy="391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Steps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9A94-148C-7B2D-0F65-AC30922D85D0}"/>
              </a:ext>
            </a:extLst>
          </p:cNvPr>
          <p:cNvSpPr txBox="1"/>
          <p:nvPr/>
        </p:nvSpPr>
        <p:spPr>
          <a:xfrm>
            <a:off x="0" y="281354"/>
            <a:ext cx="8882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Python-Based ETL Pipeline :</a:t>
            </a:r>
          </a:p>
          <a:p>
            <a:pPr marL="742950" lvl="1" indent="-342900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Extraction: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Read CSV files using Pandas.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Handle large datasets with chunk processing.</a:t>
            </a:r>
          </a:p>
          <a:p>
            <a:pPr marL="742950" lvl="1" indent="-342900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Transformation: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Standardize column names.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Handle missing values.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 data formats (e.g., currency).</a:t>
            </a:r>
          </a:p>
          <a:p>
            <a:pPr marL="742950" lvl="1" indent="-3429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Loading: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Insert transformed data into MySQL.</a:t>
            </a:r>
          </a:p>
          <a:p>
            <a:pPr marL="742950" lvl="1" indent="-34290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Error Handling:</a:t>
            </a:r>
          </a:p>
          <a:p>
            <a:pPr marL="1143000" lvl="2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Log errors in a centralized file (ETL_Pipeline.log).</a:t>
            </a:r>
          </a:p>
          <a:p>
            <a:pPr marL="400050" lvl="1" indent="0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93B3-9376-FCC0-30AF-F491BC14B865}"/>
              </a:ext>
            </a:extLst>
          </p:cNvPr>
          <p:cNvSpPr txBox="1"/>
          <p:nvPr/>
        </p:nvSpPr>
        <p:spPr>
          <a:xfrm>
            <a:off x="125604" y="2502040"/>
            <a:ext cx="8631530" cy="512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Python Script :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pandas </a:t>
            </a:r>
            <a:r>
              <a:rPr lang="en-IN" sz="1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pd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mysql.connector</a:t>
            </a: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logging</a:t>
            </a:r>
            <a:b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For logging configuration</a:t>
            </a: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logging.basicConfig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'ETL_Pipeline.log'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logging.INFO,  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0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%(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asctime</a:t>
            </a:r>
            <a:r>
              <a:rPr lang="en-IN" sz="10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)s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10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%(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levelname</a:t>
            </a:r>
            <a:r>
              <a:rPr lang="en-IN" sz="10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)s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10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%(message)s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IN" sz="10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Uploading of CSV files</a:t>
            </a: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CSV_FILES 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000" b="0" dirty="0" err="1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\E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TL_Project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\I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T_Services_Marketshare_2019.csv"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000" b="0" dirty="0" err="1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\E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TL_Project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\I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T_Services_Marketshare_2020.csv"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000" b="0" dirty="0" err="1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\E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TL_Project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\I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T_Services_Marketshare_2021.csv"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000" b="0" dirty="0" err="1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\E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TL_Project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\I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T_Services_Marketshare_2022.csv"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000" b="0" dirty="0" err="1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\E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TL_Project</a:t>
            </a:r>
            <a:r>
              <a:rPr lang="en-IN" sz="10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\I</a:t>
            </a:r>
            <a:r>
              <a:rPr lang="en-IN" sz="10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T_Services_Marketshare_2023.csv“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MySQL connection details</a:t>
            </a: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mysql.connector.connect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"localhost"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"root"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"root"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sz="10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DB_TABLE </a:t>
            </a:r>
            <a:r>
              <a:rPr lang="en-IN" sz="1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br>
              <a:rPr lang="en-IN" sz="1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6E5F48-DC0F-7E96-C169-1B38D5959AFD}"/>
              </a:ext>
            </a:extLst>
          </p:cNvPr>
          <p:cNvSpPr txBox="1"/>
          <p:nvPr/>
        </p:nvSpPr>
        <p:spPr>
          <a:xfrm>
            <a:off x="150724" y="30146"/>
            <a:ext cx="9495693" cy="739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logging.info(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'Connected to MySQL successfully’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#This function is to retrieve table columns from the database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cursor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connection.cursor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cursor.execute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"DESCRIBE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columns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[row[</a:t>
            </a:r>
            <a:r>
              <a:rPr lang="en-IN" sz="12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cursor.fetchall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()]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cursor.close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columns</a:t>
            </a: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Function to process each chunk of data and insert it into MySQL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process_chunk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Standardization of column names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col.strip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().replace(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- 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"_"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).replace(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"_"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).replace(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"_"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Rename of specific columns to match SQL table schema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chunk.rename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Super_Region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Super_Region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HQ_Country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HQ_Country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For removal of 'Yr' from Year col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'Year'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chunk[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'Year'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chunk[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'Year'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YR'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Replacing missing values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chunk.fillna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"Unknown"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inplace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Transformation of currency fields to numeric values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currency_</a:t>
            </a:r>
            <a:r>
              <a:rPr lang="en-IN" sz="1200" dirty="0" err="1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dirty="0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 </a:t>
            </a:r>
            <a:r>
              <a:rPr lang="en-IN" sz="1200" dirty="0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currency_columns</a:t>
            </a:r>
            <a:r>
              <a:rPr lang="en-IN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chunk[col]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chunk[col].replace({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2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\$</a:t>
            </a:r>
            <a:r>
              <a:rPr lang="en-IN" sz="1200" b="0" dirty="0">
                <a:solidFill>
                  <a:srgbClr val="D16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chunk[col]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pd.to_numeric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(chunk[col], </a:t>
            </a:r>
            <a:r>
              <a:rPr lang="en-IN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'coerce'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fillna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For the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alignmwnt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columns with the database schema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chunk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chunk[[col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/>
          </a:p>
          <a:p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816047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0C61A-C879-840A-971F-73EF36C780C8}"/>
              </a:ext>
            </a:extLst>
          </p:cNvPr>
          <p:cNvSpPr txBox="1"/>
          <p:nvPr/>
        </p:nvSpPr>
        <p:spPr>
          <a:xfrm>
            <a:off x="0" y="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Inserting the data into MySQL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cursor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connection.cursor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cols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.join(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placeholders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.join([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insert_query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"INSERT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VALUES (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placeholders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)"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Inserting all rows in the chunk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cursor.executemany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insert_query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chunk.values.tolist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connection.commit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cursor.close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logging.info(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(chunk)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rows processed and inserted successfully."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logging.error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"Error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processing chunk: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Get the database table schema to ensure column alignment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DB_TABLE)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Process each CSV file in chunks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CSV_FILES: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logging.info(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"Processing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file: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chunksize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100000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    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chunk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chunksize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chunksize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process_chunk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(chunk, DB_TABLE,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table_columns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logging.info(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"Finished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processing file: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e: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logging.error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"Error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processing file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Close the database connection</a:t>
            </a:r>
            <a:endParaRPr lang="en-IN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mydb.close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logging.info(</a:t>
            </a:r>
            <a:r>
              <a:rPr lang="en-IN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"Database connection closed."</a:t>
            </a:r>
            <a:r>
              <a:rPr lang="en-IN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0484" y="4740273"/>
            <a:ext cx="1879041" cy="3283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 Schema 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84" y="5066034"/>
            <a:ext cx="8943032" cy="17919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database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   </a:t>
            </a:r>
          </a:p>
          <a:p>
            <a:pPr marL="0" indent="0">
              <a:buFont typeface="Arial"/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Year INT,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Super_Region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VARCHAR(255), Region VARCHAR(255),    Country VARCHAR(255),    Vendor VARCHAR(255),    Service_1 VARCHAR(255),    Service_2 VARCHAR(255),    Service_3 VARCHAR(255),    Vertical VARCHAR(255),    Ticker VARCHAR(255),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HQ_Country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VARCHAR(255),    </a:t>
            </a:r>
          </a:p>
          <a:p>
            <a:pPr marL="0" indent="0">
              <a:buFont typeface="Arial"/>
              <a:buNone/>
            </a:pP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DECIMAL(20, 7),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DECIMAL(20, 7)</a:t>
            </a:r>
          </a:p>
          <a:p>
            <a:pPr marL="0" indent="0">
              <a:buFont typeface="Arial"/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71481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20580" y="0"/>
            <a:ext cx="2818725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Performance Optimization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23404"/>
            <a:ext cx="8912888" cy="185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Indexing: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Created indexes on frequently queried columns (Year, Vendor, Country).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Chunk Processing: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Handled large CSV files efficiently.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MySQL Settings: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Adjusted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max_allowed_packet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wait_timeout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Query Optimization: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Used EXPLAIN to fine-tune SQL queries.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1CA53-4FB9-39C5-55CD-0D0A0E30AFAA}"/>
              </a:ext>
            </a:extLst>
          </p:cNvPr>
          <p:cNvSpPr txBox="1"/>
          <p:nvPr/>
        </p:nvSpPr>
        <p:spPr>
          <a:xfrm>
            <a:off x="0" y="2066797"/>
            <a:ext cx="379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Performance Optimization Schema :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8E43931-C4C7-5796-A4D6-C015F3B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2354478"/>
            <a:ext cx="8782259" cy="3962213"/>
          </a:xfrm>
        </p:spPr>
        <p:txBody>
          <a:bodyPr>
            <a:noAutofit/>
          </a:bodyPr>
          <a:lstStyle/>
          <a:p>
            <a:pPr algn="l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SELECT Year, Vendor, Country, Service_1, Service_2, Service_3, Vertical, Ticker,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HQ_Country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COUNT(*) AS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Duplicate_Count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GROUP BY Year, Vendor, Country, Service_1, Service_2, Service_3, Vertical, Ticker,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HQ_Country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        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HAVING COUNT(*) &gt; 1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idx_year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(Year);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idx_vendor_country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(Vendor, Country);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idx_revenue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VendorRevenue_USD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idx_currencyrevenue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ConstantCurrency_Revenue_USD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SHOW INDEXES FROM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SHOW TABLE STATUS LIKE '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SHOW VARIABLES LIKE '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max_allowed_packet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SHOW VARIABLES LIKE '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wait_timeout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SHOW VARIABLES LIKE '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innodb_buffer_pool_size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OPTIMIZE TABLE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ANALYZE TABLE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market_data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900"/>
            <a:ext cx="2355042" cy="279600"/>
          </a:xfrm>
        </p:spPr>
        <p:txBody>
          <a:bodyPr>
            <a:no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Dashboard :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FE1297-37CD-C420-CDD3-4408366B5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64033"/>
            <a:ext cx="88827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the DAX measures as below 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YoY Growth %: Calculates year-over-year growth percentage.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Share %: Calculates the percentage contribution of each vendor to total revenue.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Vendors Revenue: Aggregates revenue for the top 5 vendors.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Revenue: Calculates the total revenue for each region.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 Currency Revenue: Sums up revenue in constant currency USD.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Contribution %: Measures the percentage revenue contribution by market segments.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Visualizations in the dashboard as below 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KPI Cards: Displaying Total Revenue, Year-over-Year (YoY) Growth %, and Vendor Share %.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Line Chart: Tracking Year-over-Year Growth % by Year.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Bar Chart: Showing Revenue of Top 10 Countries.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Area Chart: Analyzing Regional Revenue Distribution over time.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Pie Chart: Highlighting Vendor Share % by Top 5 Vendors.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 err="1">
                <a:latin typeface="Arial" panose="020B0604020202020204" pitchFamily="34" charset="0"/>
              </a:rPr>
              <a:t>Treemap</a:t>
            </a:r>
            <a:r>
              <a:rPr lang="en-US" altLang="en-US" sz="1200" dirty="0">
                <a:latin typeface="Arial" panose="020B0604020202020204" pitchFamily="34" charset="0"/>
              </a:rPr>
              <a:t>: Visualizing Revenue Contribution by Vendor and Market Segments.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latin typeface="Arial" panose="020B0604020202020204" pitchFamily="34" charset="0"/>
              </a:rPr>
              <a:t>Slicers: Interactive filters for Year, Region, Vendor, and Market Segments</a:t>
            </a:r>
            <a:endParaRPr kumimoji="0" lang="en-US" altLang="en-US" sz="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9D97-395E-D8F1-F9B6-CFD0B8DD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2"/>
          <a:stretch/>
        </p:blipFill>
        <p:spPr>
          <a:xfrm>
            <a:off x="0" y="3126355"/>
            <a:ext cx="9144000" cy="36997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954404" cy="401934"/>
          </a:xfrm>
        </p:spPr>
        <p:txBody>
          <a:bodyPr>
            <a:norm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401936"/>
            <a:ext cx="8229600" cy="1748411"/>
          </a:xfrm>
        </p:spPr>
        <p:txBody>
          <a:bodyPr>
            <a:normAutofit/>
          </a:bodyPr>
          <a:lstStyle/>
          <a:p>
            <a:r>
              <a:rPr sz="1400" dirty="0"/>
              <a:t>Achievements: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1400" dirty="0"/>
              <a:t>   </a:t>
            </a:r>
            <a:r>
              <a:rPr lang="en-US" sz="1400" dirty="0"/>
              <a:t> </a:t>
            </a:r>
            <a:r>
              <a:rPr sz="1400" dirty="0"/>
              <a:t>Designed and implemented a scalable ETL pipeline.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sz="1400" dirty="0"/>
              <a:t>Integrated IT services market data from 2020 to 2023.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sz="1400" dirty="0"/>
              <a:t>Delivered insights using Power BI dashboards.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sz="1400" dirty="0"/>
              <a:t>Future Enhancements:</a:t>
            </a:r>
            <a:r>
              <a:rPr lang="en-US" sz="1400" dirty="0"/>
              <a:t> </a:t>
            </a:r>
            <a:r>
              <a:rPr sz="1400" dirty="0"/>
              <a:t>Automate the pipeline for real-time updates.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sz="1400" dirty="0"/>
              <a:t>Extend analysis to include additional years and datasets.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EBFE2-8E94-3D60-0004-70384D3C29B8}"/>
              </a:ext>
            </a:extLst>
          </p:cNvPr>
          <p:cNvSpPr txBox="1"/>
          <p:nvPr/>
        </p:nvSpPr>
        <p:spPr>
          <a:xfrm>
            <a:off x="3037113" y="3848960"/>
            <a:ext cx="30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lgerian" panose="04020705040A02060702" pitchFamily="82" charset="0"/>
              </a:rPr>
              <a:t>   THANK YOU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1960</Words>
  <Application>Microsoft Office PowerPoint</Application>
  <PresentationFormat>On-screen Show (4:3)</PresentationFormat>
  <Paragraphs>215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Arial Unicode MS</vt:lpstr>
      <vt:lpstr>Calibri</vt:lpstr>
      <vt:lpstr>Courier New</vt:lpstr>
      <vt:lpstr>Wingdings</vt:lpstr>
      <vt:lpstr>Office Theme</vt:lpstr>
      <vt:lpstr>Gartner IT Services Market Share ETL Pipeline (2018-2023)</vt:lpstr>
      <vt:lpstr>ETL Pipeline Architecture:</vt:lpstr>
      <vt:lpstr>PowerPoint Presentation</vt:lpstr>
      <vt:lpstr>PowerPoint Presentation</vt:lpstr>
      <vt:lpstr>PowerPoint Presentation</vt:lpstr>
      <vt:lpstr>PowerPoint Presentation</vt:lpstr>
      <vt:lpstr>EXPLAIN  SELECT Year, Vendor, Country, Service_1, Service_2, Service_3, Vertical, Ticker, HQ_Country,        VendorRevenue_USD, ConstantCurrency_Revenue_USD, COUNT(*) AS Duplicate_Count FROM market_data GROUP BY Year, Vendor, Country, Service_1, Service_2, Service_3, Vertical, Ticker, HQ_Country,          VendorRevenue_USD, ConstantCurrency_Revenue_USD HAVING COUNT(*) &gt; 1 ; CREATE INDEX idx_year ON market_data (Year); CREATE INDEX idx_vendor_country ON market_data (Vendor, Country); CREATE INDEX idx_revenue ON market_data (VendorRevenue_USD); CREATE INDEX idx_currencyrevenue ON market_data (ConstantCurrency_Revenue_USD);  SHOW INDEXES FROM market_data; SHOW TABLE STATUS LIKE 'market_data’; SHOW VARIABLES LIKE 'max_allowed_packet’; SHOW VARIABLES LIKE 'wait_timeout’; SHOW VARIABLES LIKE 'innodb_buffer_pool_size’;  OPTIMIZE TABLE market_data; ANALYZE TABLE market_data;</vt:lpstr>
      <vt:lpstr>Power BI Dashboard :</vt:lpstr>
      <vt:lpstr>Conclusion: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lopita mishra</cp:lastModifiedBy>
  <cp:revision>4</cp:revision>
  <dcterms:created xsi:type="dcterms:W3CDTF">2013-01-27T09:14:16Z</dcterms:created>
  <dcterms:modified xsi:type="dcterms:W3CDTF">2025-01-28T16:01:41Z</dcterms:modified>
  <cp:category/>
</cp:coreProperties>
</file>