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Playfair Display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1ff8d2080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1ff8d2080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02c9b2148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02c9b2148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021ba0d192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021ba0d192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29c9818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029c9818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1ff8d2080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1ff8d2080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21ba0d192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21ba0d192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021ba0d192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021ba0d192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21ba0d19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021ba0d19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02927058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02927058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0263fb62d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0263fb62d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436500" y="1876475"/>
            <a:ext cx="5491800" cy="9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26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5300">
                <a:latin typeface="Arial"/>
                <a:ea typeface="Arial"/>
                <a:cs typeface="Arial"/>
                <a:sym typeface="Arial"/>
              </a:rPr>
              <a:t>‘Eniac’</a:t>
            </a:r>
            <a:endParaRPr sz="5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r>
              <a:rPr lang="en" sz="4100"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r>
              <a:rPr lang="en" sz="4100">
                <a:latin typeface="Arial"/>
                <a:ea typeface="Arial"/>
                <a:cs typeface="Arial"/>
                <a:sym typeface="Arial"/>
              </a:rPr>
              <a:t> Let’s think bigger!</a:t>
            </a:r>
            <a:endParaRPr sz="4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76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76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4730450" y="4106150"/>
            <a:ext cx="4088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Data Analysts Team: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Mansi, Jyoti, Mohamed, Michael, Anna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0" y="494975"/>
            <a:ext cx="3191026" cy="4648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>
            <p:ph type="ctrTitle"/>
          </p:nvPr>
        </p:nvSpPr>
        <p:spPr>
          <a:xfrm>
            <a:off x="1664700" y="1240025"/>
            <a:ext cx="5814600" cy="16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Playfair Display"/>
                <a:ea typeface="Playfair Display"/>
                <a:cs typeface="Playfair Display"/>
                <a:sym typeface="Playfair Display"/>
              </a:rPr>
              <a:t>Thank You</a:t>
            </a:r>
            <a:endParaRPr sz="3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392425" y="211125"/>
            <a:ext cx="78387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Playfair Display"/>
                <a:ea typeface="Playfair Display"/>
                <a:cs typeface="Playfair Display"/>
                <a:sym typeface="Playfair Display"/>
              </a:rPr>
              <a:t>Discounts</a:t>
            </a:r>
            <a:r>
              <a:rPr lang="en" sz="3800">
                <a:latin typeface="Playfair Display"/>
                <a:ea typeface="Playfair Display"/>
                <a:cs typeface="Playfair Display"/>
                <a:sym typeface="Playfair Display"/>
              </a:rPr>
              <a:t>!!!</a:t>
            </a:r>
            <a:endParaRPr sz="2700">
              <a:solidFill>
                <a:srgbClr val="00FF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1428375" y="4561575"/>
            <a:ext cx="70395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Let's dive into the analysis to uncover if discounts are a smart strategy or a risky gamble."</a:t>
            </a:r>
            <a:endParaRPr sz="13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 rotWithShape="1">
          <a:blip r:embed="rId3">
            <a:alphaModFix/>
          </a:blip>
          <a:srcRect b="-2272" l="50507" r="-1525" t="9145"/>
          <a:stretch/>
        </p:blipFill>
        <p:spPr>
          <a:xfrm>
            <a:off x="522650" y="1678563"/>
            <a:ext cx="1660349" cy="17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/>
          <p:nvPr/>
        </p:nvSpPr>
        <p:spPr>
          <a:xfrm flipH="1" rot="-785634">
            <a:off x="390561" y="1604105"/>
            <a:ext cx="583984" cy="511939"/>
          </a:xfrm>
          <a:prstGeom prst="wedgeEllipseCallout">
            <a:avLst>
              <a:gd fmla="val -20833" name="adj1"/>
              <a:gd fmla="val 62500" name="adj2"/>
            </a:avLst>
          </a:prstGeom>
          <a:gradFill>
            <a:gsLst>
              <a:gs pos="0">
                <a:srgbClr val="FDECDB"/>
              </a:gs>
              <a:gs pos="100000">
                <a:srgbClr val="F0AA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yes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 rotWithShape="1">
          <a:blip r:embed="rId4">
            <a:alphaModFix/>
          </a:blip>
          <a:srcRect b="0" l="11383" r="7189" t="0"/>
          <a:stretch/>
        </p:blipFill>
        <p:spPr>
          <a:xfrm>
            <a:off x="6780375" y="1729925"/>
            <a:ext cx="2013800" cy="16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/>
          <p:nvPr/>
        </p:nvSpPr>
        <p:spPr>
          <a:xfrm>
            <a:off x="2626500" y="1387625"/>
            <a:ext cx="3481500" cy="26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Great for customers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But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What about the 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Company ??? 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ctrTitle"/>
          </p:nvPr>
        </p:nvSpPr>
        <p:spPr>
          <a:xfrm>
            <a:off x="1285650" y="86750"/>
            <a:ext cx="7304400" cy="11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layfair Display"/>
                <a:ea typeface="Playfair Display"/>
                <a:cs typeface="Playfair Display"/>
                <a:sym typeface="Playfair Display"/>
              </a:rPr>
              <a:t>Categorial Revenue Distribution</a:t>
            </a:r>
            <a:endParaRPr b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225" y="1184725"/>
            <a:ext cx="4776125" cy="31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5"/>
          <p:cNvSpPr txBox="1"/>
          <p:nvPr>
            <p:ph idx="1" type="subTitle"/>
          </p:nvPr>
        </p:nvSpPr>
        <p:spPr>
          <a:xfrm>
            <a:off x="108875" y="1480250"/>
            <a:ext cx="3589800" cy="18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95 % of all items were reduced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 the underlying 15-month period.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average discount was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21 %.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revenue for the top categories is 4,2 mil.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ctrTitle"/>
          </p:nvPr>
        </p:nvSpPr>
        <p:spPr>
          <a:xfrm>
            <a:off x="566625" y="-71075"/>
            <a:ext cx="77055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latin typeface="Playfair Display"/>
                <a:ea typeface="Playfair Display"/>
                <a:cs typeface="Playfair Display"/>
                <a:sym typeface="Playfair Display"/>
              </a:rPr>
              <a:t>Categorial Price Distribution </a:t>
            </a:r>
            <a:endParaRPr b="0" sz="3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 rot="-5400000">
            <a:off x="1121350" y="1900400"/>
            <a:ext cx="11745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Counts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738" y="997213"/>
            <a:ext cx="5630475" cy="354987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 txBox="1"/>
          <p:nvPr/>
        </p:nvSpPr>
        <p:spPr>
          <a:xfrm>
            <a:off x="7290800" y="2142350"/>
            <a:ext cx="14043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Price Range: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Low: 0-49.99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Middle:50-670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High: &gt; 670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05" name="Google Shape;305;p16"/>
          <p:cNvSpPr txBox="1"/>
          <p:nvPr/>
        </p:nvSpPr>
        <p:spPr>
          <a:xfrm rot="-5401188">
            <a:off x="940736" y="1792251"/>
            <a:ext cx="8682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counts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ctrTitle"/>
          </p:nvPr>
        </p:nvSpPr>
        <p:spPr>
          <a:xfrm>
            <a:off x="2406100" y="0"/>
            <a:ext cx="4455000" cy="12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layfair Display"/>
                <a:ea typeface="Playfair Display"/>
                <a:cs typeface="Playfair Display"/>
                <a:sym typeface="Playfair Display"/>
              </a:rPr>
              <a:t>Discounts Average	</a:t>
            </a:r>
            <a:endParaRPr b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00" y="1181364"/>
            <a:ext cx="4703426" cy="32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7"/>
          <p:cNvSpPr txBox="1"/>
          <p:nvPr/>
        </p:nvSpPr>
        <p:spPr>
          <a:xfrm>
            <a:off x="5510725" y="1605150"/>
            <a:ext cx="2989200" cy="19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Significant discounts during peak sales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Lower discounts in slower months</a:t>
            </a:r>
            <a:endParaRPr sz="2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idx="1" type="subTitle"/>
          </p:nvPr>
        </p:nvSpPr>
        <p:spPr>
          <a:xfrm>
            <a:off x="1097325" y="256150"/>
            <a:ext cx="7014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layfair Display"/>
                <a:ea typeface="Playfair Display"/>
                <a:cs typeface="Playfair Display"/>
                <a:sym typeface="Playfair Display"/>
              </a:rPr>
              <a:t>Revenue and Discount Trends</a:t>
            </a:r>
            <a:endParaRPr sz="3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975" y="1562187"/>
            <a:ext cx="4141151" cy="250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50" y="1562175"/>
            <a:ext cx="4255501" cy="2570376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8"/>
          <p:cNvSpPr txBox="1"/>
          <p:nvPr/>
        </p:nvSpPr>
        <p:spPr>
          <a:xfrm>
            <a:off x="1997025" y="1186250"/>
            <a:ext cx="1359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Sales Revenue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6361975" y="1186250"/>
            <a:ext cx="1573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Monthly Discounts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idx="1" type="subTitle"/>
          </p:nvPr>
        </p:nvSpPr>
        <p:spPr>
          <a:xfrm>
            <a:off x="410525" y="303875"/>
            <a:ext cx="8465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layfair Display"/>
                <a:ea typeface="Playfair Display"/>
                <a:cs typeface="Playfair Display"/>
                <a:sym typeface="Playfair Display"/>
              </a:rPr>
              <a:t>Discounts – Powerful Incentive to Drive Purchases</a:t>
            </a:r>
            <a:endParaRPr sz="2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27" name="Google Shape;3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1063" y="1548625"/>
            <a:ext cx="1023125" cy="102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2225" y="1442625"/>
            <a:ext cx="1943100" cy="112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3200" y="2636100"/>
            <a:ext cx="1078857" cy="102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7950" y="2666025"/>
            <a:ext cx="1943100" cy="108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9"/>
          <p:cNvSpPr txBox="1"/>
          <p:nvPr>
            <p:ph type="ctrTitle"/>
          </p:nvPr>
        </p:nvSpPr>
        <p:spPr>
          <a:xfrm>
            <a:off x="851025" y="1880250"/>
            <a:ext cx="4170000" cy="13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2200">
                <a:latin typeface="Arial"/>
                <a:ea typeface="Arial"/>
                <a:cs typeface="Arial"/>
                <a:sym typeface="Arial"/>
              </a:rPr>
              <a:t>Increased Sales Volume</a:t>
            </a:r>
            <a:endParaRPr b="0" sz="2200">
              <a:latin typeface="Arial"/>
              <a:ea typeface="Arial"/>
              <a:cs typeface="Arial"/>
              <a:sym typeface="Arial"/>
            </a:endParaRPr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2200">
                <a:latin typeface="Arial"/>
                <a:ea typeface="Arial"/>
                <a:cs typeface="Arial"/>
                <a:sym typeface="Arial"/>
              </a:rPr>
              <a:t>Customer loyalty</a:t>
            </a:r>
            <a:endParaRPr b="0" sz="2200">
              <a:latin typeface="Arial"/>
              <a:ea typeface="Arial"/>
              <a:cs typeface="Arial"/>
              <a:sym typeface="Arial"/>
            </a:endParaRPr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2200">
                <a:latin typeface="Arial"/>
                <a:ea typeface="Arial"/>
                <a:cs typeface="Arial"/>
                <a:sym typeface="Arial"/>
              </a:rPr>
              <a:t>Inventory Clearance</a:t>
            </a:r>
            <a:endParaRPr b="0" sz="2200">
              <a:latin typeface="Arial"/>
              <a:ea typeface="Arial"/>
              <a:cs typeface="Arial"/>
              <a:sym typeface="Arial"/>
            </a:endParaRPr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2200">
                <a:latin typeface="Arial"/>
                <a:ea typeface="Arial"/>
                <a:cs typeface="Arial"/>
                <a:sym typeface="Arial"/>
              </a:rPr>
              <a:t>Competitive Edge</a:t>
            </a:r>
            <a:endParaRPr b="0"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type="ctrTitle"/>
          </p:nvPr>
        </p:nvSpPr>
        <p:spPr>
          <a:xfrm>
            <a:off x="2863325" y="65700"/>
            <a:ext cx="2900700" cy="8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400">
                <a:latin typeface="Playfair Display"/>
                <a:ea typeface="Playfair Display"/>
                <a:cs typeface="Playfair Display"/>
                <a:sym typeface="Playfair Display"/>
              </a:rPr>
              <a:t>Conclusion</a:t>
            </a:r>
            <a:endParaRPr b="0" sz="3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37" name="Google Shape;337;p20"/>
          <p:cNvSpPr txBox="1"/>
          <p:nvPr>
            <p:ph idx="1" type="subTitle"/>
          </p:nvPr>
        </p:nvSpPr>
        <p:spPr>
          <a:xfrm>
            <a:off x="725550" y="849825"/>
            <a:ext cx="76929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Playfair Display"/>
                <a:ea typeface="Playfair Display"/>
                <a:cs typeface="Playfair Display"/>
                <a:sym typeface="Playfair Display"/>
              </a:rPr>
              <a:t>“Category-Based Discount Strategy”</a:t>
            </a:r>
            <a:endParaRPr b="1" sz="2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38" name="Google Shape;3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00" y="1548375"/>
            <a:ext cx="4511101" cy="284416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0"/>
          <p:cNvSpPr txBox="1"/>
          <p:nvPr/>
        </p:nvSpPr>
        <p:spPr>
          <a:xfrm>
            <a:off x="2139300" y="2291350"/>
            <a:ext cx="168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Total = €1,183,601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0"/>
          <p:cNvSpPr txBox="1"/>
          <p:nvPr/>
        </p:nvSpPr>
        <p:spPr>
          <a:xfrm>
            <a:off x="2139300" y="3521425"/>
            <a:ext cx="161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Total = €1,201,157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5255875" y="1832850"/>
            <a:ext cx="352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Revenue Growth of Nearly       €18,000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342" name="Google Shape;342;p20"/>
          <p:cNvSpPr txBox="1"/>
          <p:nvPr/>
        </p:nvSpPr>
        <p:spPr>
          <a:xfrm>
            <a:off x="161950" y="4392525"/>
            <a:ext cx="519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the revenue for Apple products and their related items in Q4,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along with the revenue after adjusting the discounts.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43" name="Google Shape;343;p20"/>
          <p:cNvSpPr txBox="1"/>
          <p:nvPr/>
        </p:nvSpPr>
        <p:spPr>
          <a:xfrm>
            <a:off x="5558625" y="2571750"/>
            <a:ext cx="30405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3% less</a:t>
            </a:r>
            <a:r>
              <a:rPr lang="en" sz="1600">
                <a:solidFill>
                  <a:schemeClr val="lt1"/>
                </a:solidFill>
              </a:rPr>
              <a:t> discount on </a:t>
            </a:r>
            <a:r>
              <a:rPr b="1" lang="en" sz="1600">
                <a:solidFill>
                  <a:schemeClr val="lt1"/>
                </a:solidFill>
              </a:rPr>
              <a:t>Hardware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3% more</a:t>
            </a:r>
            <a:r>
              <a:rPr lang="en" sz="1600">
                <a:solidFill>
                  <a:schemeClr val="lt1"/>
                </a:solidFill>
              </a:rPr>
              <a:t> discount on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accessories &amp; others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>
            <p:ph type="ctrTitle"/>
          </p:nvPr>
        </p:nvSpPr>
        <p:spPr>
          <a:xfrm>
            <a:off x="751925" y="134350"/>
            <a:ext cx="6909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layfair Display"/>
                <a:ea typeface="Playfair Display"/>
                <a:cs typeface="Playfair Display"/>
                <a:sym typeface="Playfair Display"/>
              </a:rPr>
              <a:t>Limitation &amp; Improvements</a:t>
            </a:r>
            <a:endParaRPr b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49" name="Google Shape;349;p21"/>
          <p:cNvSpPr txBox="1"/>
          <p:nvPr>
            <p:ph idx="1" type="subTitle"/>
          </p:nvPr>
        </p:nvSpPr>
        <p:spPr>
          <a:xfrm>
            <a:off x="575100" y="1422825"/>
            <a:ext cx="7993800" cy="26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Unaware of the Company Goals 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(Need more sales/profit/brand awareness)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Missing Information 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(Customer information/Profits/Margins/Discount Strategies)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Data Collection Improvements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(Prices/Duplicates/Format)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400" y="1422825"/>
            <a:ext cx="2142675" cy="2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