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8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7AA-09A4-9F32-C21E-8E1D32EDA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Paper ID 137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Automated ICD-9-CM Medical Coding of Diabetic Patient’s Clinical </a:t>
            </a:r>
            <a:r>
              <a:rPr lang="en-US" sz="2800" baseline="30000" dirty="0"/>
              <a:t>1)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467F-7A4F-4C16-8E7D-16F1549EA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{kumar64, nmistry2}@illinois.edu</a:t>
            </a:r>
          </a:p>
          <a:p>
            <a:endParaRPr lang="en-CH" dirty="0"/>
          </a:p>
          <a:p>
            <a:r>
              <a:rPr lang="en-CH" dirty="0"/>
              <a:t>CS 598: Deep Learning for Health, Spring 2022</a:t>
            </a:r>
          </a:p>
          <a:p>
            <a:r>
              <a:rPr lang="en-CH" dirty="0"/>
              <a:t>University of Illinois, Urbana-Champaign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F001E-5CC8-F593-B61F-D291A9A0DCAE}"/>
              </a:ext>
            </a:extLst>
          </p:cNvPr>
          <p:cNvSpPr txBox="1"/>
          <p:nvPr/>
        </p:nvSpPr>
        <p:spPr>
          <a:xfrm>
            <a:off x="693682" y="6027003"/>
            <a:ext cx="359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1)</a:t>
            </a:r>
            <a:r>
              <a:rPr lang="en-US" sz="800" dirty="0"/>
              <a:t> Vitor Pereira, </a:t>
            </a:r>
            <a:r>
              <a:rPr lang="en-US" sz="800" dirty="0" err="1"/>
              <a:t>Sérgio</a:t>
            </a:r>
            <a:r>
              <a:rPr lang="en-US" sz="800" dirty="0"/>
              <a:t> Matos, and José Luís Oliveira. 2018. Automated ICD-</a:t>
            </a:r>
          </a:p>
          <a:p>
            <a:r>
              <a:rPr lang="en-US" sz="800" dirty="0"/>
              <a:t>9-CM medical coding of diabetic patient’s clinical reports. In International</a:t>
            </a:r>
          </a:p>
          <a:p>
            <a:r>
              <a:rPr lang="en-US" sz="800" dirty="0"/>
              <a:t>Conference on Data Science, E-learning and Information Systems 2018 (DATA</a:t>
            </a:r>
          </a:p>
          <a:p>
            <a:r>
              <a:rPr lang="en-US" sz="800" dirty="0"/>
              <a:t>’18), October 1–2, 2018, Madrid, Spain. ACM, New York, NY, USA, 6 pages.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doi.org</a:t>
            </a:r>
            <a:r>
              <a:rPr lang="en-US" sz="800" dirty="0"/>
              <a:t>/10.1145/3279996.3280019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589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968-189F-E6BA-F5E8-7AB2054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F3D4-B75B-690A-BC73-95249B85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All patient data are stored as Electronic Health Record (</a:t>
            </a:r>
            <a:r>
              <a:rPr lang="en-US" dirty="0"/>
              <a:t>EHR</a:t>
            </a:r>
            <a:r>
              <a:rPr lang="en-CH" dirty="0"/>
              <a:t>), which is important for better patient care – diagnosis and treatment and contains health data across time</a:t>
            </a:r>
          </a:p>
          <a:p>
            <a:r>
              <a:rPr lang="en-US" dirty="0"/>
              <a:t>EHR is used by other health industry players such as insurance for cost reimbursement</a:t>
            </a:r>
          </a:p>
          <a:p>
            <a:r>
              <a:rPr lang="en-US" dirty="0"/>
              <a:t>Codes are used in EHR to document various diagnosis and procedures used for patient care and treatment. ICD-9-CM and ICD-10-CM are industry standard coding.</a:t>
            </a:r>
          </a:p>
          <a:p>
            <a:r>
              <a:rPr lang="en-US" dirty="0"/>
              <a:t>There are cases where ICD codes needs to be entered for missing codes or corrections needs to be done, based on notes in EHR records</a:t>
            </a:r>
          </a:p>
          <a:p>
            <a:r>
              <a:rPr lang="en-US" dirty="0"/>
              <a:t>Manual entry of ICD codes is a cost intensive process and needs to be done by experts. In US, it is estimated to cost approx. 25 Billion USD per year.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6689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968-189F-E6BA-F5E8-7AB2054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F3D4-B75B-690A-BC73-95249B85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author of the paper «Automated ICD-9-CM Medical Coding of Diabetic Patient’s Clinical» proposes to deploy deep learning models to identify ICD-9-CM codes from the EHR notes using multi-label classification</a:t>
            </a:r>
          </a:p>
          <a:p>
            <a:r>
              <a:rPr lang="en-US" dirty="0"/>
              <a:t>The solution complements the current process and help health industry achieve higher quality data in EHR together with cost reduction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5CA20A3E-3CFA-9461-BA5E-504CC4EE9172}"/>
              </a:ext>
            </a:extLst>
          </p:cNvPr>
          <p:cNvSpPr/>
          <p:nvPr/>
        </p:nvSpPr>
        <p:spPr>
          <a:xfrm>
            <a:off x="1873404" y="4231888"/>
            <a:ext cx="3568391" cy="2185639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Cancer (Malignant Neoplasm), Hepatic (Liver) Assessment: Patient is more lethargic yesterday &amp; today than he was on Fri ([**2-10**] days ago) Action: He was made DNR/CMO tonight, per agreement of family.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Assessment: Patient had acute SOB, midsternal chest pain, feeling that he was going to die Q **2016**] when he rolled in bed onto bedpan &amp; had Br. HR increased to </a:t>
            </a:r>
            <a:r>
              <a:rPr lang="en-US" sz="800" dirty="0" err="1">
                <a:solidFill>
                  <a:schemeClr val="tx1"/>
                </a:solidFill>
              </a:rPr>
              <a:t>lon</a:t>
            </a:r>
            <a:r>
              <a:rPr lang="en-US" sz="800" dirty="0">
                <a:solidFill>
                  <a:schemeClr val="tx1"/>
                </a:solidFill>
              </a:rPr>
              <a:t> 70s SR. BP increased to 149/systolic. </a:t>
            </a:r>
            <a:r>
              <a:rPr lang="en-US" sz="800" dirty="0" err="1">
                <a:solidFill>
                  <a:schemeClr val="tx1"/>
                </a:solidFill>
              </a:rPr>
              <a:t>Desatted</a:t>
            </a:r>
            <a:r>
              <a:rPr lang="en-US" sz="800" dirty="0">
                <a:solidFill>
                  <a:schemeClr val="tx1"/>
                </a:solidFill>
              </a:rPr>
              <a:t> to 85%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Action: Given 100% high flow neb, 0.5 NTP &amp; 0.25mg IV morphine EKG done during SOB. Response: Pain &amp; SOB relieved. No changes on EKG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Plan: Now that patient is CMO, medicate W/</a:t>
            </a:r>
            <a:r>
              <a:rPr lang="en-US" sz="800" dirty="0" err="1">
                <a:solidFill>
                  <a:schemeClr val="tx1"/>
                </a:solidFill>
              </a:rPr>
              <a:t>morpnan</a:t>
            </a:r>
            <a:r>
              <a:rPr lang="en-US" sz="800" dirty="0">
                <a:solidFill>
                  <a:schemeClr val="tx1"/>
                </a:solidFill>
              </a:rPr>
              <a:t> rolling patient in bed. Continue to medicate w/Lopressor to prevent ACS as well as NTP or SL NTG, morphine</a:t>
            </a:r>
            <a:endParaRPr lang="en-US" sz="800" dirty="0"/>
          </a:p>
        </p:txBody>
      </p:sp>
      <p:pic>
        <p:nvPicPr>
          <p:cNvPr id="1026" name="Picture 2" descr="AI vs. Machine Learning vs. Deep Learning vs. Neural Networks: What's the  Difference? | IBM">
            <a:extLst>
              <a:ext uri="{FF2B5EF4-FFF2-40B4-BE49-F238E27FC236}">
                <a16:creationId xmlns:a16="http://schemas.microsoft.com/office/drawing/2014/main" id="{8320DCFF-1A68-4BE1-DD64-510807C7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08" y="4521274"/>
            <a:ext cx="2051825" cy="145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9D32729D-700E-DEDA-0AD9-8AA8CF6E9165}"/>
              </a:ext>
            </a:extLst>
          </p:cNvPr>
          <p:cNvSpPr/>
          <p:nvPr/>
        </p:nvSpPr>
        <p:spPr>
          <a:xfrm>
            <a:off x="5610923" y="5004767"/>
            <a:ext cx="408878" cy="44817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711CA683-BE44-DAC8-F54D-26C9BE5A2A46}"/>
              </a:ext>
            </a:extLst>
          </p:cNvPr>
          <p:cNvSpPr/>
          <p:nvPr/>
        </p:nvSpPr>
        <p:spPr>
          <a:xfrm>
            <a:off x="9300117" y="4500037"/>
            <a:ext cx="1672683" cy="145763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36F058E-31D4-A0A9-63EF-E8EDF632D4CA}"/>
              </a:ext>
            </a:extLst>
          </p:cNvPr>
          <p:cNvSpPr/>
          <p:nvPr/>
        </p:nvSpPr>
        <p:spPr>
          <a:xfrm>
            <a:off x="8545552" y="5004766"/>
            <a:ext cx="408878" cy="448179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18973-1FF9-C73E-4ABB-1A5D767F4688}"/>
              </a:ext>
            </a:extLst>
          </p:cNvPr>
          <p:cNvSpPr/>
          <p:nvPr/>
        </p:nvSpPr>
        <p:spPr>
          <a:xfrm>
            <a:off x="9602501" y="6034484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ICD-9-CM Code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A3262-C8B8-3541-C342-9EF8F3935794}"/>
              </a:ext>
            </a:extLst>
          </p:cNvPr>
          <p:cNvSpPr txBox="1"/>
          <p:nvPr/>
        </p:nvSpPr>
        <p:spPr>
          <a:xfrm>
            <a:off x="9746707" y="4757469"/>
            <a:ext cx="1015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173.80, </a:t>
            </a:r>
          </a:p>
          <a:p>
            <a:r>
              <a:rPr lang="en-US" dirty="0"/>
              <a:t>173.89, </a:t>
            </a:r>
          </a:p>
          <a:p>
            <a:r>
              <a:rPr lang="en-US" dirty="0"/>
              <a:t>173.90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E89DFB-455D-E338-2B81-2B3AB3CC2DE8}"/>
              </a:ext>
            </a:extLst>
          </p:cNvPr>
          <p:cNvSpPr/>
          <p:nvPr/>
        </p:nvSpPr>
        <p:spPr>
          <a:xfrm>
            <a:off x="6030952" y="4193514"/>
            <a:ext cx="2418883" cy="20685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BFDC9-2B86-C3F0-023D-850854B9A081}"/>
              </a:ext>
            </a:extLst>
          </p:cNvPr>
          <p:cNvSpPr/>
          <p:nvPr/>
        </p:nvSpPr>
        <p:spPr>
          <a:xfrm>
            <a:off x="6030952" y="6248930"/>
            <a:ext cx="26132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</a:rPr>
              <a:t>Deep learning model for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</a:rPr>
              <a:t>generating ICD codes from EHR Notes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78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32B-A1E7-60B9-A5C3-3E5696B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dirty="0"/>
              <a:t>Training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5100-7F72-C3BD-46FC-AF5A571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r>
              <a:rPr lang="en-US" sz="1300" dirty="0"/>
              <a:t>MIMIC III</a:t>
            </a:r>
          </a:p>
          <a:p>
            <a:pPr lvl="1"/>
            <a:r>
              <a:rPr lang="en-US" sz="1300" i="0" dirty="0"/>
              <a:t>DIAGNOSIS_ICD and NOTEEVENTS tables</a:t>
            </a:r>
          </a:p>
          <a:p>
            <a:r>
              <a:rPr lang="en-US" sz="1300" dirty="0"/>
              <a:t>Preprocessing</a:t>
            </a:r>
          </a:p>
          <a:p>
            <a:pPr lvl="1"/>
            <a:r>
              <a:rPr lang="en-US" sz="1300" i="0" dirty="0"/>
              <a:t>Data for patients with diabetes</a:t>
            </a:r>
          </a:p>
          <a:p>
            <a:pPr lvl="1"/>
            <a:r>
              <a:rPr lang="en-US" sz="1300" i="0" dirty="0"/>
              <a:t>ICD-9-CM codes – regular and rolled up version</a:t>
            </a:r>
          </a:p>
          <a:p>
            <a:pPr lvl="1"/>
            <a:r>
              <a:rPr lang="en-US" sz="1300" i="0" dirty="0"/>
              <a:t>Tokenization of notes</a:t>
            </a:r>
          </a:p>
          <a:p>
            <a:pPr lvl="2"/>
            <a:r>
              <a:rPr lang="en-US" sz="1300" dirty="0"/>
              <a:t>Punctuation characters removal</a:t>
            </a:r>
          </a:p>
          <a:p>
            <a:pPr lvl="2"/>
            <a:r>
              <a:rPr lang="en-US" sz="1300" i="0" dirty="0"/>
              <a:t>Di</a:t>
            </a:r>
            <a:r>
              <a:rPr lang="en-US" sz="1300" dirty="0"/>
              <a:t>gits replacement with ‘d’</a:t>
            </a:r>
          </a:p>
          <a:p>
            <a:pPr lvl="2"/>
            <a:r>
              <a:rPr lang="en-US" sz="1300" i="0" dirty="0"/>
              <a:t>Lo</a:t>
            </a:r>
            <a:r>
              <a:rPr lang="en-US" sz="1300" dirty="0"/>
              <a:t>wercase</a:t>
            </a:r>
          </a:p>
          <a:p>
            <a:pPr lvl="2"/>
            <a:r>
              <a:rPr lang="en-US" sz="1300" i="0" dirty="0"/>
              <a:t>Tokenization at whitespace</a:t>
            </a:r>
          </a:p>
          <a:p>
            <a:pPr lvl="1"/>
            <a:r>
              <a:rPr lang="en-US" sz="1300" i="0" dirty="0"/>
              <a:t>Removal of all notes with less than 10 tokens and more than 2199 tokens</a:t>
            </a:r>
          </a:p>
          <a:p>
            <a:pPr lvl="1"/>
            <a:r>
              <a:rPr lang="en-US" sz="1300" i="0" dirty="0"/>
              <a:t>Replacement of infrequent word with frequent word with closest </a:t>
            </a:r>
            <a:r>
              <a:rPr lang="en-US" sz="1300" i="0" dirty="0" err="1"/>
              <a:t>Levenstein</a:t>
            </a:r>
            <a:r>
              <a:rPr lang="en-US" sz="1300" i="0" dirty="0"/>
              <a:t> distance</a:t>
            </a:r>
          </a:p>
          <a:p>
            <a:pPr lvl="1"/>
            <a:endParaRPr lang="en-US" sz="13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FB6A8-1E20-A348-4755-7ACF1209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74" y="4376056"/>
            <a:ext cx="6135582" cy="16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0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38D79-D099-CE5E-9C16-9C45D077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55A8-8547-2DC8-5D00-3CC8599F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 dirty="0"/>
              <a:t>Bag of Tricks – linear model</a:t>
            </a:r>
          </a:p>
          <a:p>
            <a:r>
              <a:rPr lang="en-US" sz="1500" dirty="0"/>
              <a:t>Convolutional Neural Network (CNN)</a:t>
            </a:r>
          </a:p>
          <a:p>
            <a:pPr lvl="1"/>
            <a:r>
              <a:rPr lang="en-US" sz="1500" i="0" dirty="0"/>
              <a:t>Baseline</a:t>
            </a:r>
          </a:p>
          <a:p>
            <a:pPr lvl="1"/>
            <a:r>
              <a:rPr lang="en-US" sz="1500" i="0" dirty="0"/>
              <a:t>Three parallel convolutional layer</a:t>
            </a:r>
          </a:p>
          <a:p>
            <a:r>
              <a:rPr lang="en-US" sz="1500" i="0" dirty="0"/>
              <a:t>Implementatio</a:t>
            </a:r>
            <a:r>
              <a:rPr lang="en-US" sz="1500" dirty="0"/>
              <a:t>n is done using </a:t>
            </a:r>
            <a:r>
              <a:rPr lang="en-US" sz="1500" dirty="0" err="1"/>
              <a:t>keras</a:t>
            </a:r>
            <a:r>
              <a:rPr lang="en-US" sz="1500" dirty="0"/>
              <a:t> library</a:t>
            </a:r>
            <a:endParaRPr lang="en-US" sz="1500" i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2DE82-A209-C5F5-0301-78EE15D2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20" y="1643402"/>
            <a:ext cx="1811951" cy="3939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3DA70-93CA-2DBD-9B24-08B360F5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488" y="1643402"/>
            <a:ext cx="3230002" cy="39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95E47-18AB-C3CC-FB43-9EB3DDD9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Claims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C23D-1741-37F6-5794-2574E0DC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CNN Baseline has higher Precision, Recall and F1 as compared to </a:t>
            </a:r>
            <a:r>
              <a:rPr lang="en-US" sz="1800" dirty="0" err="1"/>
              <a:t>BoT</a:t>
            </a:r>
            <a:r>
              <a:rPr lang="en-US" sz="1800" dirty="0"/>
              <a:t> Baseline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CNN 3-Conv1D has higher Precision, Recall and F1 than CNN Baseline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Precision, Recall and F1 for Rolled up ICD-9-CM code assignment is always higher than Regular ICD-9-CM code assignment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C18E8-1B7C-607A-7452-60D61FFD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60" y="1842585"/>
            <a:ext cx="2729205" cy="1310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7F188-4DAD-55CD-A6AA-079B08A9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160" y="208133"/>
            <a:ext cx="2646501" cy="131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445DB-FF96-700E-5D3C-2A599B2FA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159" y="3651609"/>
            <a:ext cx="2729205" cy="3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B7C0A-D6BB-85CA-DE39-3323CA204D2F}"/>
              </a:ext>
            </a:extLst>
          </p:cNvPr>
          <p:cNvSpPr txBox="1"/>
          <p:nvPr/>
        </p:nvSpPr>
        <p:spPr>
          <a:xfrm>
            <a:off x="5997388" y="443753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3F3EF-58EF-2637-DF20-1050266B4998}"/>
              </a:ext>
            </a:extLst>
          </p:cNvPr>
          <p:cNvSpPr txBox="1"/>
          <p:nvPr/>
        </p:nvSpPr>
        <p:spPr>
          <a:xfrm>
            <a:off x="5997388" y="1842585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56A96-D0AC-C54E-4953-F168D2792EDB}"/>
              </a:ext>
            </a:extLst>
          </p:cNvPr>
          <p:cNvSpPr txBox="1"/>
          <p:nvPr/>
        </p:nvSpPr>
        <p:spPr>
          <a:xfrm>
            <a:off x="5997388" y="3651609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3</a:t>
            </a:r>
          </a:p>
        </p:txBody>
      </p:sp>
    </p:spTree>
    <p:extLst>
      <p:ext uri="{BB962C8B-B14F-4D97-AF65-F5344CB8AC3E}">
        <p14:creationId xmlns:p14="http://schemas.microsoft.com/office/powerpoint/2010/main" val="70685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65D7-61B9-8397-8C95-4B17042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Ablation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00BF-5944-3DE1-C5AD-6CE52B7C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/>
              <a:t>Trainable initial weight in the first layer of CNN models – better result as compared to fix initial weight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CD02-7A49-47D7-8196-27885002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45" y="645106"/>
            <a:ext cx="515590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FB0-B1EF-A37F-3F7E-EB95F5FC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2E53-2868-B2D2-26D4-6FBBA1B1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of MIMIC III data: Time consumed during pre-processing specially in replacing infrequent tokens with frequent ones using </a:t>
            </a:r>
            <a:r>
              <a:rPr lang="en-US" dirty="0" err="1"/>
              <a:t>Levenstein</a:t>
            </a:r>
            <a:r>
              <a:rPr lang="en-US" dirty="0"/>
              <a:t> distance and Word2Vec model training</a:t>
            </a:r>
          </a:p>
          <a:p>
            <a:r>
              <a:rPr lang="en-US" dirty="0"/>
              <a:t>Training of models: Computation resource restriction on personal notepad and on Google </a:t>
            </a:r>
            <a:r>
              <a:rPr lang="en-US" dirty="0" err="1"/>
              <a:t>Colab</a:t>
            </a:r>
            <a:r>
              <a:rPr lang="en-US" dirty="0"/>
              <a:t> Pro led us to adapt improvised training approach – training with 20% of training data at a time and then saving the intermediate model for next training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1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EBFB-8BEC-1B0B-43F1-F0A11500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C70A-0C41-C04E-399F-0D36F72A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Although we faced several challenges during the project, it was great learning experience, which required us to think out-of-box to resolve computational resource restriction. 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Thank you for the opportunity to work on a research paper experiment and establish the paper baseline.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5E04438B-109D-3660-397E-0052A17F0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346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186</TotalTime>
  <Words>749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Paper ID 137  Automated ICD-9-CM Medical Coding of Diabetic Patient’s Clinical 1) </vt:lpstr>
      <vt:lpstr>Problem Statement</vt:lpstr>
      <vt:lpstr>Proposal</vt:lpstr>
      <vt:lpstr>Training Dataset</vt:lpstr>
      <vt:lpstr>Models</vt:lpstr>
      <vt:lpstr>Claims and results</vt:lpstr>
      <vt:lpstr>Ablation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 137: Automated ICD-9-CM Medical Coding of Diabetic Patient’s Clinical</dc:title>
  <dc:creator>Sandeep Kumar</dc:creator>
  <cp:lastModifiedBy>Sandeep Kumar</cp:lastModifiedBy>
  <cp:revision>20</cp:revision>
  <dcterms:created xsi:type="dcterms:W3CDTF">2022-05-06T18:08:06Z</dcterms:created>
  <dcterms:modified xsi:type="dcterms:W3CDTF">2022-05-06T21:15:04Z</dcterms:modified>
</cp:coreProperties>
</file>