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3" r:id="rId10"/>
    <p:sldId id="284" r:id="rId11"/>
    <p:sldId id="285" r:id="rId12"/>
    <p:sldId id="282" r:id="rId13"/>
    <p:sldId id="286" r:id="rId14"/>
    <p:sldId id="287" r:id="rId15"/>
    <p:sldId id="288" r:id="rId16"/>
    <p:sldId id="274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2"/>
    <a:srgbClr val="6058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65" autoAdjust="0"/>
  </p:normalViewPr>
  <p:slideViewPr>
    <p:cSldViewPr>
      <p:cViewPr varScale="1">
        <p:scale>
          <a:sx n="111" d="100"/>
          <a:sy n="111" d="100"/>
        </p:scale>
        <p:origin x="-4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C5D05-4159-45DF-8527-3EDE8C0AFD6B}" type="datetimeFigureOut">
              <a:rPr lang="en-US"/>
              <a:pPr>
                <a:defRPr/>
              </a:pPr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C59EE-ACD2-4DCB-848E-23F207B3A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23F34-8286-4F13-8FDA-5F6F09548D77}" type="datetimeFigureOut">
              <a:rPr lang="en-US"/>
              <a:pPr>
                <a:defRPr/>
              </a:pPr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806AB-97B0-4979-8343-C447FAC0B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68CBF-F32B-4040-8BAB-8E194E337F94}" type="datetimeFigureOut">
              <a:rPr lang="en-US"/>
              <a:pPr>
                <a:defRPr/>
              </a:pPr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F90B5-9E4A-4CDF-BEC2-39A9EB4D8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7DF07-EFE9-43DB-9350-E037F0E6D53E}" type="datetimeFigureOut">
              <a:rPr lang="en-US"/>
              <a:pPr>
                <a:defRPr/>
              </a:pPr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07387-D9EA-4AD2-8675-12777C9A27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AEDBD-3643-44DC-AF26-E47664006851}" type="datetimeFigureOut">
              <a:rPr lang="en-US"/>
              <a:pPr>
                <a:defRPr/>
              </a:pPr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743AC-F6FE-48AC-8571-3DE4AAF2C8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EE919-16A7-429D-9166-FB5F28489598}" type="datetimeFigureOut">
              <a:rPr lang="en-US"/>
              <a:pPr>
                <a:defRPr/>
              </a:pPr>
              <a:t>6/5/2012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3C409-6B0B-4287-9279-8B1CCCA2EE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7D5C0-8607-4B4D-9916-72290BD883C0}" type="datetimeFigureOut">
              <a:rPr lang="en-US"/>
              <a:pPr>
                <a:defRPr/>
              </a:pPr>
              <a:t>6/5/2012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AB2DF-74C6-4D5B-9174-9C93BB2FA3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12D8D-4FF5-4704-A41A-24EEDAA80B1D}" type="datetimeFigureOut">
              <a:rPr lang="en-US"/>
              <a:pPr>
                <a:defRPr/>
              </a:pPr>
              <a:t>6/5/2012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964FD-F2AE-40DE-A7FB-ACC5D2FF6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87417-7AF1-4113-A87E-975A6C1FF67C}" type="datetimeFigureOut">
              <a:rPr lang="en-US"/>
              <a:pPr>
                <a:defRPr/>
              </a:pPr>
              <a:t>6/5/2012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00EBB-3C5C-49A2-A05A-9B1A52197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24A4A-F401-4FEA-8F07-55F5E5C669B0}" type="datetimeFigureOut">
              <a:rPr lang="en-US"/>
              <a:pPr>
                <a:defRPr/>
              </a:pPr>
              <a:t>6/5/2012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B4B9A-3713-460E-91D3-8D2C932982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002F9-B9AB-4D18-8587-BAFE22B22C98}" type="datetimeFigureOut">
              <a:rPr lang="en-US"/>
              <a:pPr>
                <a:defRPr/>
              </a:pPr>
              <a:t>6/5/2012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3DE2E-A131-421A-8A2D-0B09B05635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1C8FB3D-48D4-4A78-A402-EBBE536EF5BF}" type="datetimeFigureOut">
              <a:rPr lang="en-US"/>
              <a:pPr>
                <a:defRPr/>
              </a:pPr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BB9E25D-66F1-4FB5-86ED-4732AA4BD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0" y="471488"/>
            <a:ext cx="4038600" cy="5791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7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EPISTOLA </a:t>
            </a:r>
            <a:br>
              <a:rPr lang="en-US" sz="7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7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LOS  </a:t>
            </a:r>
            <a:br>
              <a:rPr lang="en-US" sz="7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7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HEBREOS</a:t>
            </a:r>
          </a:p>
        </p:txBody>
      </p:sp>
      <p:pic>
        <p:nvPicPr>
          <p:cNvPr id="1028" name="Picture 4" descr="Image Deta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95375"/>
            <a:ext cx="4267200" cy="446722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xtLst>
            <a:ext uri="{909E8E84-426E-40DD-AFC4-6F175D3DCCD1}"/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b="1" smtClean="0">
                <a:solidFill>
                  <a:srgbClr val="52525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 Superioridad de Cristo:</a:t>
            </a:r>
            <a:r>
              <a:rPr lang="es-ES" sz="4000" smtClean="0">
                <a:solidFill>
                  <a:srgbClr val="52525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s-ES" sz="4000" smtClean="0">
                <a:solidFill>
                  <a:srgbClr val="52525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sz="4000" smtClean="0">
              <a:solidFill>
                <a:srgbClr val="52525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8229600" cy="50593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800" smtClean="0"/>
              <a:t>El primer capítulo de Hebreos es uno de los pasajes cristológicos más importantes de las escrituras. </a:t>
            </a:r>
          </a:p>
          <a:p>
            <a:pPr>
              <a:lnSpc>
                <a:spcPct val="80000"/>
              </a:lnSpc>
            </a:pPr>
            <a:endParaRPr lang="es-ES" sz="2800" smtClean="0"/>
          </a:p>
          <a:p>
            <a:pPr>
              <a:lnSpc>
                <a:spcPct val="80000"/>
              </a:lnSpc>
            </a:pPr>
            <a:r>
              <a:rPr lang="es-ES" sz="2800" smtClean="0"/>
              <a:t>(Favor hacer referencia también a </a:t>
            </a:r>
            <a:r>
              <a:rPr lang="es-ES" sz="2800" b="1" smtClean="0"/>
              <a:t>Juan 1:1</a:t>
            </a:r>
            <a:r>
              <a:rPr lang="es-ES" sz="2800" smtClean="0"/>
              <a:t>; </a:t>
            </a:r>
            <a:r>
              <a:rPr lang="es-ES" sz="2800" b="1" smtClean="0"/>
              <a:t>Filemón 2:6-ll</a:t>
            </a:r>
            <a:r>
              <a:rPr lang="es-ES" sz="2800" smtClean="0"/>
              <a:t> y </a:t>
            </a:r>
            <a:r>
              <a:rPr lang="es-ES" sz="2800" b="1" smtClean="0"/>
              <a:t>Colosenses 1:15-20</a:t>
            </a:r>
            <a:r>
              <a:rPr lang="es-ES" sz="2800" smtClean="0"/>
              <a:t>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s-ES" sz="2800" smtClean="0"/>
          </a:p>
          <a:p>
            <a:pPr>
              <a:lnSpc>
                <a:spcPct val="80000"/>
              </a:lnSpc>
            </a:pPr>
            <a:r>
              <a:rPr lang="es-ES" sz="2800" smtClean="0"/>
              <a:t>La superioridad de Cristo sobre los profetas del antiguo testamento y sobre los ángeles está claramente expuesta a través de siete afirmaciones de carácter y siete citas bíblicas </a:t>
            </a:r>
            <a:r>
              <a:rPr lang="es-ES" sz="1600" smtClean="0"/>
              <a:t>(más adelante).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s-ES" sz="2800" smtClean="0"/>
          </a:p>
          <a:p>
            <a:pPr>
              <a:lnSpc>
                <a:spcPct val="80000"/>
              </a:lnSpc>
            </a:pPr>
            <a:r>
              <a:rPr lang="es-ES" sz="2400" smtClean="0"/>
              <a:t>a. Jesús sobre los profetas. </a:t>
            </a:r>
            <a:r>
              <a:rPr lang="es-ES" sz="2400" b="1" smtClean="0"/>
              <a:t>1:1-3        </a:t>
            </a:r>
            <a:r>
              <a:rPr lang="es-ES" sz="2400" smtClean="0"/>
              <a:t>b. Jesús Sobre los  						          Ángeles. </a:t>
            </a:r>
            <a:r>
              <a:rPr lang="es-ES" sz="2400" b="1" smtClean="0"/>
              <a:t>1:4-14</a:t>
            </a:r>
            <a:endParaRPr lang="en-US" sz="2400" b="1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8382000" cy="6248400"/>
          </a:xfrm>
        </p:spPr>
        <p:txBody>
          <a:bodyPr/>
          <a:lstStyle/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s-ES" sz="2400" b="1" smtClean="0"/>
              <a:t>Siete afirmaciones de carácter y siete citas                                                  bíblicas de Hebreos 1</a:t>
            </a:r>
          </a:p>
          <a:p>
            <a:pPr>
              <a:lnSpc>
                <a:spcPct val="80000"/>
              </a:lnSpc>
            </a:pPr>
            <a:endParaRPr lang="es-ES" sz="2400" b="1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s-ES" sz="2400" smtClean="0"/>
              <a:t>1. Heredero de todo (</a:t>
            </a:r>
            <a:r>
              <a:rPr lang="es-ES" sz="2400" b="1" smtClean="0"/>
              <a:t>v. 2</a:t>
            </a:r>
            <a:r>
              <a:rPr lang="es-ES" sz="2400" smtClean="0"/>
              <a:t>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s-ES" sz="2400" smtClean="0"/>
              <a:t>		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s-ES" sz="2400" smtClean="0"/>
              <a:t> 	2. Creador (</a:t>
            </a:r>
            <a:r>
              <a:rPr lang="es-ES" sz="2400" b="1" smtClean="0"/>
              <a:t>v. 2</a:t>
            </a:r>
            <a:r>
              <a:rPr lang="es-ES" sz="2400" smtClean="0"/>
              <a:t>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s-ES" sz="2400" smtClean="0"/>
              <a:t>				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s-ES" sz="2400" smtClean="0"/>
              <a:t>		3. Imagen de Dios (</a:t>
            </a:r>
            <a:r>
              <a:rPr lang="es-ES" sz="2400" b="1" smtClean="0"/>
              <a:t>v. 3</a:t>
            </a:r>
            <a:r>
              <a:rPr lang="es-ES" sz="2400" smtClean="0"/>
              <a:t>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s-ES" sz="2400" smtClean="0"/>
              <a:t> 			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s-ES" sz="2400" smtClean="0"/>
              <a:t> 			4. Resplandor de la gloria (</a:t>
            </a:r>
            <a:r>
              <a:rPr lang="es-ES" sz="2400" b="1" smtClean="0"/>
              <a:t>v. 3</a:t>
            </a:r>
            <a:r>
              <a:rPr lang="es-ES" sz="2400" smtClean="0"/>
              <a:t>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s-ES" sz="2400" smtClean="0"/>
              <a:t> 	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s-ES" sz="2400" smtClean="0"/>
              <a:t> 				5. Sustentador (</a:t>
            </a:r>
            <a:r>
              <a:rPr lang="es-ES" sz="2400" b="1" smtClean="0"/>
              <a:t>v. 3</a:t>
            </a:r>
            <a:r>
              <a:rPr lang="es-ES" sz="2400" smtClean="0"/>
              <a:t>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s-ES" sz="2400" smtClean="0"/>
              <a:t>			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s-ES" sz="2400" smtClean="0"/>
              <a:t>					6. Salvador (</a:t>
            </a:r>
            <a:r>
              <a:rPr lang="es-ES" sz="2400" b="1" smtClean="0"/>
              <a:t>v. 3</a:t>
            </a:r>
            <a:r>
              <a:rPr lang="es-ES" sz="2400" smtClean="0"/>
              <a:t>)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s-ES" sz="2400" smtClean="0"/>
              <a:t>				</a:t>
            </a:r>
            <a:endParaRPr lang="es-ES" sz="2400" b="1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s-ES" sz="2400" smtClean="0"/>
              <a:t>						7. Señor Exaltado</a:t>
            </a:r>
            <a:r>
              <a:rPr lang="es-ES" sz="2400" b="1" smtClean="0"/>
              <a:t> </a:t>
            </a:r>
            <a:r>
              <a:rPr lang="es-ES" sz="2400" smtClean="0"/>
              <a:t>(</a:t>
            </a:r>
            <a:r>
              <a:rPr lang="es-ES" sz="2400" b="1" smtClean="0"/>
              <a:t>v. 3</a:t>
            </a:r>
            <a:r>
              <a:rPr lang="es-ES" sz="2400" smtClean="0"/>
              <a:t>)</a:t>
            </a:r>
            <a:r>
              <a:rPr lang="es-ES" sz="2400" b="1" smtClean="0"/>
              <a:t> 	</a:t>
            </a:r>
            <a:r>
              <a:rPr lang="en-US" sz="24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15963"/>
          </a:xfrm>
        </p:spPr>
        <p:txBody>
          <a:bodyPr/>
          <a:lstStyle/>
          <a:p>
            <a:r>
              <a:rPr lang="es-ES" sz="4000" b="1" smtClean="0">
                <a:solidFill>
                  <a:srgbClr val="52525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 Fe del Creyente:</a:t>
            </a:r>
            <a:r>
              <a:rPr lang="es-ES" sz="4000" smtClean="0">
                <a:solidFill>
                  <a:srgbClr val="52525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s-ES" sz="4000" smtClean="0">
                <a:solidFill>
                  <a:srgbClr val="52525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sz="4000" smtClean="0">
              <a:solidFill>
                <a:srgbClr val="52525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mtClean="0">
                <a:solidFill>
                  <a:srgbClr val="525252"/>
                </a:solidFill>
              </a:rPr>
              <a:t>a. La fe que el creyente debe vivir es definida en: Hebreos </a:t>
            </a:r>
            <a:r>
              <a:rPr lang="es-ES" b="1" smtClean="0">
                <a:solidFill>
                  <a:srgbClr val="525252"/>
                </a:solidFill>
              </a:rPr>
              <a:t>11: 1-3</a:t>
            </a:r>
          </a:p>
          <a:p>
            <a:pPr>
              <a:lnSpc>
                <a:spcPct val="90000"/>
              </a:lnSpc>
            </a:pPr>
            <a:endParaRPr lang="es-ES" smtClean="0">
              <a:solidFill>
                <a:srgbClr val="525252"/>
              </a:solidFill>
            </a:endParaRPr>
          </a:p>
          <a:p>
            <a:pPr>
              <a:lnSpc>
                <a:spcPct val="90000"/>
              </a:lnSpc>
            </a:pPr>
            <a:r>
              <a:rPr lang="es-ES" smtClean="0">
                <a:solidFill>
                  <a:srgbClr val="525252"/>
                </a:solidFill>
              </a:rPr>
              <a:t>b. La fe que el creyente debe vivir es ilustrada en: Hebreos </a:t>
            </a:r>
            <a:r>
              <a:rPr lang="es-ES" b="1" smtClean="0">
                <a:solidFill>
                  <a:srgbClr val="525252"/>
                </a:solidFill>
              </a:rPr>
              <a:t>11:4-40</a:t>
            </a:r>
          </a:p>
          <a:p>
            <a:pPr>
              <a:lnSpc>
                <a:spcPct val="90000"/>
              </a:lnSpc>
            </a:pPr>
            <a:endParaRPr lang="es-ES" smtClean="0">
              <a:solidFill>
                <a:srgbClr val="525252"/>
              </a:solidFill>
            </a:endParaRPr>
          </a:p>
          <a:p>
            <a:pPr>
              <a:lnSpc>
                <a:spcPct val="90000"/>
              </a:lnSpc>
            </a:pPr>
            <a:r>
              <a:rPr lang="es-ES" smtClean="0">
                <a:solidFill>
                  <a:srgbClr val="525252"/>
                </a:solidFill>
              </a:rPr>
              <a:t>La fe alcanzada por los creyentes en el antiguo testamento les produjo triunfos y logros sobrenaturales y no solo debe servir de motivación a los creyentes en Cristo, sino ser ejercitada en la expectativa de resultados.</a:t>
            </a:r>
            <a:endParaRPr lang="en-US" smtClean="0">
              <a:solidFill>
                <a:srgbClr val="52525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382000" cy="52117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mtClean="0"/>
              <a:t>Jesús es el creador y perfeccionador de nuestra fe, porque EL es la palabra y la FE crece por el oír constante de la Palabra de Dios.</a:t>
            </a:r>
          </a:p>
          <a:p>
            <a:pPr>
              <a:lnSpc>
                <a:spcPct val="80000"/>
              </a:lnSpc>
            </a:pPr>
            <a:endParaRPr lang="es-ES" smtClean="0"/>
          </a:p>
          <a:p>
            <a:pPr>
              <a:lnSpc>
                <a:spcPct val="80000"/>
              </a:lnSpc>
            </a:pPr>
            <a:r>
              <a:rPr lang="es-ES" smtClean="0"/>
              <a:t>Cuando mantenemos los ojos en Jesús; el blanco de nuestra soberana vocación; logramos proezas por medio de la FE. </a:t>
            </a:r>
          </a:p>
          <a:p>
            <a:pPr>
              <a:lnSpc>
                <a:spcPct val="80000"/>
              </a:lnSpc>
            </a:pPr>
            <a:endParaRPr lang="es-ES" smtClean="0"/>
          </a:p>
          <a:p>
            <a:pPr>
              <a:lnSpc>
                <a:spcPct val="80000"/>
              </a:lnSpc>
            </a:pPr>
            <a:r>
              <a:rPr lang="es-ES" smtClean="0"/>
              <a:t>Tenemos un mejor pacto establecido sobre mejores promesas y la Palabra nos asegura que haremos cosas aun mayores que Jesús, si tan solo podemos creerlo.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/>
          </p:cNvSpPr>
          <p:nvPr>
            <p:ph type="body" idx="1"/>
          </p:nvPr>
        </p:nvSpPr>
        <p:spPr>
          <a:xfrm>
            <a:off x="457200" y="609600"/>
            <a:ext cx="8229600" cy="6019800"/>
          </a:xfrm>
        </p:spPr>
        <p:txBody>
          <a:bodyPr/>
          <a:lstStyle/>
          <a:p>
            <a:r>
              <a:rPr lang="es-ES" sz="3600" smtClean="0"/>
              <a:t>El justo vivirá por la Fe en lo que Dios dice en su palabra, poniendo por obra lo que ya está revelado en su corazón.</a:t>
            </a:r>
          </a:p>
          <a:p>
            <a:endParaRPr lang="es-ES" sz="2000" smtClean="0"/>
          </a:p>
          <a:p>
            <a:r>
              <a:rPr lang="es-ES" sz="3600" smtClean="0"/>
              <a:t>El justo no mira las cosas que se pueden percibir con los sentidos, sino las que se perciben con el espíritu.</a:t>
            </a:r>
          </a:p>
          <a:p>
            <a:endParaRPr lang="es-ES" sz="2000" smtClean="0"/>
          </a:p>
          <a:p>
            <a:r>
              <a:rPr lang="es-ES" sz="3600" smtClean="0"/>
              <a:t>Porque las que se ven son temporales, pero las que no se ven son eternas.</a:t>
            </a:r>
          </a:p>
          <a:p>
            <a:pPr>
              <a:buFont typeface="Arial" charset="0"/>
              <a:buNone/>
            </a:pPr>
            <a:endParaRPr lang="es-ES" sz="360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5745162"/>
          </a:xfrm>
        </p:spPr>
        <p:txBody>
          <a:bodyPr/>
          <a:lstStyle/>
          <a:p>
            <a:r>
              <a:rPr lang="es-ES" sz="6000" i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El libro de Hebreos es una joya de literatura espiritual en cuanto a la descripción y práctica de la fe que agrada a Dios.</a:t>
            </a:r>
            <a:r>
              <a:rPr lang="en-US" sz="6000" smtClean="0"/>
              <a:t/>
            </a:r>
            <a:br>
              <a:rPr lang="en-US" sz="6000" smtClean="0"/>
            </a:br>
            <a:endParaRPr lang="en-US" sz="600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943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07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FIN EPISTOLA A  LOS HEBREOS</a:t>
            </a:r>
            <a:r>
              <a:rPr lang="es-ES" smtClean="0"/>
              <a:t/>
            </a:r>
            <a:br>
              <a:rPr lang="es-ES" smtClean="0"/>
            </a:br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xfrm>
            <a:off x="304800" y="457200"/>
            <a:ext cx="8534400" cy="6019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400" b="1" smtClean="0">
                <a:solidFill>
                  <a:srgbClr val="525252"/>
                </a:solidFill>
              </a:rPr>
              <a:t>Carta</a:t>
            </a:r>
            <a:r>
              <a:rPr lang="es-ES" sz="2400" smtClean="0">
                <a:solidFill>
                  <a:srgbClr val="525252"/>
                </a:solidFill>
              </a:rPr>
              <a:t>: Hebreos</a:t>
            </a:r>
            <a:endParaRPr lang="es-ES" sz="2400" b="1" smtClean="0">
              <a:solidFill>
                <a:srgbClr val="525252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s-ES" sz="1800" b="1" smtClean="0">
                <a:solidFill>
                  <a:srgbClr val="525252"/>
                </a:solidFill>
              </a:rPr>
              <a:t>		</a:t>
            </a:r>
          </a:p>
          <a:p>
            <a:pPr>
              <a:lnSpc>
                <a:spcPct val="80000"/>
              </a:lnSpc>
            </a:pPr>
            <a:r>
              <a:rPr lang="es-ES" sz="2400" b="1" smtClean="0">
                <a:solidFill>
                  <a:srgbClr val="525252"/>
                </a:solidFill>
              </a:rPr>
              <a:t>Autor</a:t>
            </a:r>
            <a:r>
              <a:rPr lang="es-ES" sz="2400" smtClean="0">
                <a:solidFill>
                  <a:srgbClr val="525252"/>
                </a:solidFill>
              </a:rPr>
              <a:t>: Apóstol San Pablo			</a:t>
            </a:r>
            <a:r>
              <a:rPr lang="es-ES" sz="2400" b="1" smtClean="0">
                <a:solidFill>
                  <a:srgbClr val="525252"/>
                </a:solidFill>
              </a:rPr>
              <a:t>Fecha</a:t>
            </a:r>
            <a:r>
              <a:rPr lang="es-ES" sz="2400" smtClean="0">
                <a:solidFill>
                  <a:srgbClr val="525252"/>
                </a:solidFill>
              </a:rPr>
              <a:t>: 64 al 68 DC.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s-ES" sz="1800" smtClean="0">
                <a:solidFill>
                  <a:srgbClr val="525252"/>
                </a:solidFill>
              </a:rPr>
              <a:t>	</a:t>
            </a:r>
            <a:endParaRPr lang="es-ES" sz="1800" b="1" smtClean="0">
              <a:solidFill>
                <a:srgbClr val="52525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 b="1" smtClean="0">
                <a:solidFill>
                  <a:srgbClr val="525252"/>
                </a:solidFill>
              </a:rPr>
              <a:t>Destinatario</a:t>
            </a:r>
            <a:r>
              <a:rPr lang="es-ES" sz="2400" smtClean="0">
                <a:solidFill>
                  <a:srgbClr val="525252"/>
                </a:solidFill>
              </a:rPr>
              <a:t>: Los Hebreos convertidos en particular y la iglesia en general.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s-ES" sz="1600" smtClean="0">
                <a:solidFill>
                  <a:srgbClr val="525252"/>
                </a:solidFill>
              </a:rPr>
              <a:t>	</a:t>
            </a:r>
            <a:r>
              <a:rPr lang="es-ES" sz="1600" b="1" smtClean="0">
                <a:solidFill>
                  <a:srgbClr val="525252"/>
                </a:solidFill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s-ES" sz="2400" b="1" smtClean="0">
                <a:solidFill>
                  <a:srgbClr val="525252"/>
                </a:solidFill>
              </a:rPr>
              <a:t>Tema Principal: </a:t>
            </a:r>
            <a:r>
              <a:rPr lang="es-ES" sz="2400" smtClean="0">
                <a:solidFill>
                  <a:srgbClr val="525252"/>
                </a:solidFill>
              </a:rPr>
              <a:t>El nuevo y mejor pacto en la sangre de Jesús.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s-ES" sz="1600" smtClean="0">
                <a:solidFill>
                  <a:srgbClr val="525252"/>
                </a:solidFill>
              </a:rPr>
              <a:t> </a:t>
            </a:r>
            <a:endParaRPr lang="es-ES" sz="1600" b="1" smtClean="0">
              <a:solidFill>
                <a:srgbClr val="52525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 b="1" smtClean="0">
                <a:solidFill>
                  <a:srgbClr val="525252"/>
                </a:solidFill>
              </a:rPr>
              <a:t>Propósito de la carta:</a:t>
            </a:r>
            <a:r>
              <a:rPr lang="es-ES" sz="2400" smtClean="0">
                <a:solidFill>
                  <a:srgbClr val="525252"/>
                </a:solidFill>
              </a:rPr>
              <a:t> Demostrar la superioridad de Jesús, a través de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s-ES" sz="2400" smtClean="0">
                <a:solidFill>
                  <a:srgbClr val="525252"/>
                </a:solidFill>
              </a:rPr>
              <a:t>	argumentos donde Cristo es representado mejorado en todas las áreas.</a:t>
            </a:r>
            <a:endParaRPr lang="es-ES" sz="2400" b="1" smtClean="0">
              <a:solidFill>
                <a:srgbClr val="525252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s-ES" sz="1600" b="1" smtClean="0">
                <a:solidFill>
                  <a:srgbClr val="525252"/>
                </a:solidFill>
              </a:rPr>
              <a:t>		</a:t>
            </a:r>
          </a:p>
          <a:p>
            <a:pPr>
              <a:lnSpc>
                <a:spcPct val="80000"/>
              </a:lnSpc>
            </a:pPr>
            <a:r>
              <a:rPr lang="es-ES" sz="2400" b="1" smtClean="0">
                <a:solidFill>
                  <a:srgbClr val="525252"/>
                </a:solidFill>
              </a:rPr>
              <a:t>Datos breves sobre el autor:</a:t>
            </a:r>
            <a:r>
              <a:rPr lang="es-ES" sz="2400" smtClean="0">
                <a:solidFill>
                  <a:srgbClr val="525252"/>
                </a:solidFill>
              </a:rPr>
              <a:t> Esta carta se aísla del resto de las epístolas del Nuevo Testamento en estilo y acercamiento, y es el único libro del Nuevo Testamento con paternidad desconocida; aunque muchos exegetas se lo atribuyen a Pablo.</a:t>
            </a:r>
            <a:r>
              <a:rPr lang="es-ES" sz="1800" smtClean="0">
                <a:solidFill>
                  <a:srgbClr val="525252"/>
                </a:solidFill>
              </a:rPr>
              <a:t> </a:t>
            </a:r>
            <a:endParaRPr lang="en-US" sz="1800" smtClean="0">
              <a:solidFill>
                <a:srgbClr val="52525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s-ES" sz="40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Datos breves sobre la carta:</a:t>
            </a:r>
            <a:endParaRPr lang="en-US" sz="4000" b="1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z="2800" smtClean="0">
                <a:solidFill>
                  <a:srgbClr val="525252"/>
                </a:solidFill>
              </a:rPr>
              <a:t>La carta fue escrita a creyentes (</a:t>
            </a:r>
            <a:r>
              <a:rPr lang="es-ES" sz="2800" b="1" smtClean="0">
                <a:solidFill>
                  <a:srgbClr val="525252"/>
                </a:solidFill>
              </a:rPr>
              <a:t>3:1</a:t>
            </a:r>
            <a:r>
              <a:rPr lang="es-ES" sz="2800" smtClean="0">
                <a:solidFill>
                  <a:srgbClr val="525252"/>
                </a:solidFill>
              </a:rPr>
              <a:t>) que vinieron a la FE por haber visto a Jesús (</a:t>
            </a:r>
            <a:r>
              <a:rPr lang="es-ES" sz="2800" b="1" smtClean="0">
                <a:solidFill>
                  <a:srgbClr val="525252"/>
                </a:solidFill>
              </a:rPr>
              <a:t>2:3</a:t>
            </a:r>
            <a:r>
              <a:rPr lang="es-ES" sz="2800" smtClean="0">
                <a:solidFill>
                  <a:srgbClr val="525252"/>
                </a:solidFill>
              </a:rPr>
              <a:t>). Habían sobrellevado vicisitudes por defender el evangelio (</a:t>
            </a:r>
            <a:r>
              <a:rPr lang="es-ES" sz="2800" b="1" smtClean="0">
                <a:solidFill>
                  <a:srgbClr val="525252"/>
                </a:solidFill>
              </a:rPr>
              <a:t>10:32-34</a:t>
            </a:r>
            <a:r>
              <a:rPr lang="es-ES" sz="2800" smtClean="0">
                <a:solidFill>
                  <a:srgbClr val="525252"/>
                </a:solidFill>
              </a:rPr>
              <a:t>), pero estaban a punto de ser diluidos.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s-ES" sz="2800" smtClean="0">
              <a:solidFill>
                <a:srgbClr val="52525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800" smtClean="0">
                <a:solidFill>
                  <a:srgbClr val="525252"/>
                </a:solidFill>
              </a:rPr>
              <a:t>El autor denomina su libro como una palabra de exhortación (</a:t>
            </a:r>
            <a:r>
              <a:rPr lang="es-ES" sz="2800" b="1" smtClean="0">
                <a:solidFill>
                  <a:srgbClr val="525252"/>
                </a:solidFill>
              </a:rPr>
              <a:t>13:22</a:t>
            </a:r>
            <a:r>
              <a:rPr lang="es-ES" sz="2800" smtClean="0">
                <a:solidFill>
                  <a:srgbClr val="525252"/>
                </a:solidFill>
              </a:rPr>
              <a:t>) 1o cual 1o hace parecerse más a un sermón o predicación escrita que a una carta.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s-ES" sz="2800" smtClean="0">
              <a:solidFill>
                <a:srgbClr val="52525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800" smtClean="0">
                <a:solidFill>
                  <a:srgbClr val="525252"/>
                </a:solidFill>
              </a:rPr>
              <a:t>Hebreos es una exposición de numerosos pasajes del antiguo testamento y el autor cita sus versos de la traducción griega del antiguo testamento.</a:t>
            </a:r>
            <a:endParaRPr lang="en-US" sz="2800" smtClean="0">
              <a:solidFill>
                <a:srgbClr val="52525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706562"/>
          </a:xfrm>
        </p:spPr>
        <p:txBody>
          <a:bodyPr/>
          <a:lstStyle/>
          <a:p>
            <a:r>
              <a:rPr lang="es-ES" sz="4000" b="1" smtClean="0">
                <a:solidFill>
                  <a:srgbClr val="52525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Utilizando el antiguo testamento;                  el autor demuestra:</a:t>
            </a:r>
            <a:r>
              <a:rPr lang="es-ES" sz="4000" smtClean="0">
                <a:solidFill>
                  <a:srgbClr val="52525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s-ES" sz="4000" smtClean="0">
                <a:solidFill>
                  <a:srgbClr val="52525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sz="4000" smtClean="0">
              <a:solidFill>
                <a:srgbClr val="52525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xfrm>
            <a:off x="457200" y="2514600"/>
            <a:ext cx="8229600" cy="4068763"/>
          </a:xfrm>
        </p:spPr>
        <p:txBody>
          <a:bodyPr/>
          <a:lstStyle/>
          <a:p>
            <a:r>
              <a:rPr lang="es-ES" smtClean="0"/>
              <a:t> l. La superioridad de Cristo. (</a:t>
            </a:r>
            <a:r>
              <a:rPr lang="es-ES" b="1" smtClean="0"/>
              <a:t>1:1 </a:t>
            </a:r>
            <a:r>
              <a:rPr lang="es-ES" smtClean="0"/>
              <a:t>al</a:t>
            </a:r>
            <a:r>
              <a:rPr lang="es-ES" b="1" smtClean="0"/>
              <a:t> 4:13</a:t>
            </a:r>
            <a:r>
              <a:rPr lang="es-ES" smtClean="0"/>
              <a:t>)</a:t>
            </a:r>
          </a:p>
          <a:p>
            <a:endParaRPr lang="es-ES" smtClean="0"/>
          </a:p>
          <a:p>
            <a:r>
              <a:rPr lang="es-ES" smtClean="0"/>
              <a:t> 2. La superioridad del nuevo pacto sobre el    	viejo. (</a:t>
            </a:r>
            <a:r>
              <a:rPr lang="es-ES" b="1" smtClean="0"/>
              <a:t>8:7 </a:t>
            </a:r>
            <a:r>
              <a:rPr lang="es-ES" smtClean="0"/>
              <a:t>al </a:t>
            </a:r>
            <a:r>
              <a:rPr lang="es-ES" b="1" smtClean="0"/>
              <a:t>10:18</a:t>
            </a:r>
            <a:r>
              <a:rPr lang="es-ES" smtClean="0"/>
              <a:t>)</a:t>
            </a:r>
          </a:p>
          <a:p>
            <a:pPr>
              <a:buFont typeface="Arial" charset="0"/>
              <a:buNone/>
            </a:pPr>
            <a:endParaRPr lang="es-ES" smtClean="0"/>
          </a:p>
          <a:p>
            <a:r>
              <a:rPr lang="es-ES" smtClean="0"/>
              <a:t> 3. La superioridad de caminar en Fe. (</a:t>
            </a:r>
            <a:r>
              <a:rPr lang="es-ES" b="1" smtClean="0"/>
              <a:t>11:1-40</a:t>
            </a:r>
            <a:r>
              <a:rPr lang="es-ES" smtClean="0"/>
              <a:t>)</a:t>
            </a:r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b="1" smtClean="0">
                <a:solidFill>
                  <a:srgbClr val="52525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Bosquejo</a:t>
            </a:r>
            <a:br>
              <a:rPr lang="es-ES" sz="4000" b="1" smtClean="0">
                <a:solidFill>
                  <a:srgbClr val="52525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sz="4000" b="1" smtClean="0">
              <a:solidFill>
                <a:srgbClr val="52525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s-ES" sz="2800" b="1" smtClean="0">
                <a:solidFill>
                  <a:srgbClr val="525252"/>
                </a:solidFill>
              </a:rPr>
              <a:t>I. El argumento:</a:t>
            </a:r>
            <a:r>
              <a:rPr lang="es-ES" sz="2800" smtClean="0">
                <a:solidFill>
                  <a:srgbClr val="525252"/>
                </a:solidFill>
              </a:rPr>
              <a:t> Cristo y la fe cristiana son superiores al judaísmo (</a:t>
            </a:r>
            <a:r>
              <a:rPr lang="es-ES" sz="2800" b="1" smtClean="0">
                <a:solidFill>
                  <a:srgbClr val="525252"/>
                </a:solidFill>
              </a:rPr>
              <a:t>1:1 </a:t>
            </a:r>
            <a:r>
              <a:rPr lang="es-ES" sz="2800" smtClean="0">
                <a:solidFill>
                  <a:srgbClr val="525252"/>
                </a:solidFill>
              </a:rPr>
              <a:t>al</a:t>
            </a:r>
            <a:r>
              <a:rPr lang="es-ES" sz="2800" b="1" smtClean="0">
                <a:solidFill>
                  <a:srgbClr val="525252"/>
                </a:solidFill>
              </a:rPr>
              <a:t> 10:18</a:t>
            </a:r>
            <a:r>
              <a:rPr lang="es-ES" sz="2800" smtClean="0">
                <a:solidFill>
                  <a:srgbClr val="525252"/>
                </a:solidFill>
              </a:rPr>
              <a:t>)</a:t>
            </a:r>
          </a:p>
          <a:p>
            <a:pPr>
              <a:buFont typeface="Arial" charset="0"/>
              <a:buNone/>
            </a:pPr>
            <a:endParaRPr lang="es-ES" sz="1200" smtClean="0">
              <a:solidFill>
                <a:srgbClr val="525252"/>
              </a:solidFill>
            </a:endParaRPr>
          </a:p>
          <a:p>
            <a:r>
              <a:rPr lang="es-ES" sz="2800" smtClean="0">
                <a:solidFill>
                  <a:srgbClr val="525252"/>
                </a:solidFill>
              </a:rPr>
              <a:t> 	En revelación (</a:t>
            </a:r>
            <a:r>
              <a:rPr lang="es-ES" sz="2800" b="1" smtClean="0">
                <a:solidFill>
                  <a:srgbClr val="525252"/>
                </a:solidFill>
              </a:rPr>
              <a:t>1:1 </a:t>
            </a:r>
            <a:r>
              <a:rPr lang="es-ES" sz="2800" smtClean="0">
                <a:solidFill>
                  <a:srgbClr val="525252"/>
                </a:solidFill>
              </a:rPr>
              <a:t>al</a:t>
            </a:r>
            <a:r>
              <a:rPr lang="es-ES" sz="2800" b="1" smtClean="0">
                <a:solidFill>
                  <a:srgbClr val="525252"/>
                </a:solidFill>
              </a:rPr>
              <a:t> 4:13</a:t>
            </a:r>
            <a:r>
              <a:rPr lang="es-ES" sz="2800" smtClean="0">
                <a:solidFill>
                  <a:srgbClr val="525252"/>
                </a:solidFill>
              </a:rPr>
              <a:t>)</a:t>
            </a:r>
          </a:p>
          <a:p>
            <a:endParaRPr lang="es-ES" sz="1000" smtClean="0">
              <a:solidFill>
                <a:srgbClr val="525252"/>
              </a:solidFill>
            </a:endParaRPr>
          </a:p>
          <a:p>
            <a:r>
              <a:rPr lang="es-ES" sz="2800" smtClean="0">
                <a:solidFill>
                  <a:srgbClr val="525252"/>
                </a:solidFill>
              </a:rPr>
              <a:t>Jesucristo es la completa y final revelación de Dios a la humanidad.</a:t>
            </a:r>
          </a:p>
          <a:p>
            <a:pPr>
              <a:buFont typeface="Arial" charset="0"/>
              <a:buNone/>
            </a:pPr>
            <a:r>
              <a:rPr lang="es-ES" sz="1000" smtClean="0">
                <a:solidFill>
                  <a:srgbClr val="525252"/>
                </a:solidFill>
              </a:rPr>
              <a:t> 	</a:t>
            </a:r>
          </a:p>
          <a:p>
            <a:r>
              <a:rPr lang="es-ES" sz="2800" smtClean="0">
                <a:solidFill>
                  <a:srgbClr val="525252"/>
                </a:solidFill>
              </a:rPr>
              <a:t> 	1. Superior a los profetas. (</a:t>
            </a:r>
            <a:r>
              <a:rPr lang="es-ES" sz="2800" b="1" smtClean="0">
                <a:solidFill>
                  <a:srgbClr val="525252"/>
                </a:solidFill>
              </a:rPr>
              <a:t>1:1-3</a:t>
            </a:r>
            <a:r>
              <a:rPr lang="es-ES" sz="2800" smtClean="0">
                <a:solidFill>
                  <a:srgbClr val="525252"/>
                </a:solidFill>
              </a:rPr>
              <a:t>)</a:t>
            </a:r>
          </a:p>
          <a:p>
            <a:pPr>
              <a:buFont typeface="Arial" charset="0"/>
              <a:buNone/>
            </a:pPr>
            <a:r>
              <a:rPr lang="es-ES" sz="1000" smtClean="0">
                <a:solidFill>
                  <a:srgbClr val="525252"/>
                </a:solidFill>
              </a:rPr>
              <a:t> 	</a:t>
            </a:r>
          </a:p>
          <a:p>
            <a:r>
              <a:rPr lang="es-ES" sz="2800" smtClean="0">
                <a:solidFill>
                  <a:srgbClr val="525252"/>
                </a:solidFill>
              </a:rPr>
              <a:t> 	2. Superior a los ángeles (</a:t>
            </a:r>
            <a:r>
              <a:rPr lang="es-ES" sz="2800" b="1" smtClean="0">
                <a:solidFill>
                  <a:srgbClr val="525252"/>
                </a:solidFill>
              </a:rPr>
              <a:t>1:4 </a:t>
            </a:r>
            <a:r>
              <a:rPr lang="es-ES" sz="2800" smtClean="0">
                <a:solidFill>
                  <a:srgbClr val="525252"/>
                </a:solidFill>
              </a:rPr>
              <a:t>al </a:t>
            </a:r>
            <a:r>
              <a:rPr lang="es-ES" sz="2800" b="1" smtClean="0">
                <a:solidFill>
                  <a:srgbClr val="525252"/>
                </a:solidFill>
              </a:rPr>
              <a:t>2:18</a:t>
            </a:r>
            <a:r>
              <a:rPr lang="es-ES" sz="2800" smtClean="0">
                <a:solidFill>
                  <a:srgbClr val="525252"/>
                </a:solidFill>
              </a:rPr>
              <a:t>)</a:t>
            </a:r>
          </a:p>
          <a:p>
            <a:pPr>
              <a:buFont typeface="Arial" charset="0"/>
              <a:buNone/>
            </a:pPr>
            <a:r>
              <a:rPr lang="es-ES" sz="1200" smtClean="0">
                <a:solidFill>
                  <a:srgbClr val="525252"/>
                </a:solidFill>
              </a:rPr>
              <a:t>		</a:t>
            </a:r>
          </a:p>
          <a:p>
            <a:r>
              <a:rPr lang="es-ES" sz="2800" smtClean="0">
                <a:solidFill>
                  <a:srgbClr val="525252"/>
                </a:solidFill>
              </a:rPr>
              <a:t> 		Exhortación: El peligro del descuido (</a:t>
            </a:r>
            <a:r>
              <a:rPr lang="es-ES" sz="2800" b="1" smtClean="0">
                <a:solidFill>
                  <a:srgbClr val="525252"/>
                </a:solidFill>
              </a:rPr>
              <a:t>2:1-4</a:t>
            </a:r>
            <a:r>
              <a:rPr lang="es-ES" sz="2800" smtClean="0">
                <a:solidFill>
                  <a:srgbClr val="525252"/>
                </a:solidFill>
              </a:rPr>
              <a:t>)</a:t>
            </a:r>
            <a:endParaRPr lang="en-US" sz="2800" smtClean="0">
              <a:solidFill>
                <a:srgbClr val="52525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/>
          </p:cNvSpPr>
          <p:nvPr>
            <p:ph type="body"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s-ES" sz="2800" smtClean="0"/>
              <a:t> 	</a:t>
            </a:r>
            <a:r>
              <a:rPr lang="es-ES" sz="2800" smtClean="0">
                <a:solidFill>
                  <a:srgbClr val="525252"/>
                </a:solidFill>
              </a:rPr>
              <a:t>3. Superior a Moisés. (</a:t>
            </a:r>
            <a:r>
              <a:rPr lang="es-ES" sz="2800" b="1" smtClean="0">
                <a:solidFill>
                  <a:srgbClr val="525252"/>
                </a:solidFill>
              </a:rPr>
              <a:t>3:1-6</a:t>
            </a:r>
            <a:r>
              <a:rPr lang="es-ES" sz="2800" smtClean="0">
                <a:solidFill>
                  <a:srgbClr val="525252"/>
                </a:solidFill>
              </a:rPr>
              <a:t>) </a:t>
            </a:r>
          </a:p>
          <a:p>
            <a:endParaRPr lang="es-ES" sz="2800" smtClean="0">
              <a:solidFill>
                <a:srgbClr val="525252"/>
              </a:solidFill>
            </a:endParaRPr>
          </a:p>
          <a:p>
            <a:r>
              <a:rPr lang="es-ES" sz="2800" smtClean="0">
                <a:solidFill>
                  <a:srgbClr val="525252"/>
                </a:solidFill>
              </a:rPr>
              <a:t> 		Exhortación: El peligro de la incredulidad.  		(</a:t>
            </a:r>
            <a:r>
              <a:rPr lang="es-ES" sz="2800" b="1" smtClean="0">
                <a:solidFill>
                  <a:srgbClr val="525252"/>
                </a:solidFill>
              </a:rPr>
              <a:t>3:7-19</a:t>
            </a:r>
            <a:r>
              <a:rPr lang="es-ES" sz="2800" smtClean="0">
                <a:solidFill>
                  <a:srgbClr val="525252"/>
                </a:solidFill>
              </a:rPr>
              <a:t>)</a:t>
            </a:r>
          </a:p>
          <a:p>
            <a:pPr>
              <a:buFont typeface="Arial" charset="0"/>
              <a:buNone/>
            </a:pPr>
            <a:endParaRPr lang="es-ES" sz="2800" smtClean="0">
              <a:solidFill>
                <a:srgbClr val="525252"/>
              </a:solidFill>
            </a:endParaRPr>
          </a:p>
          <a:p>
            <a:r>
              <a:rPr lang="es-ES" sz="2800" smtClean="0">
                <a:solidFill>
                  <a:srgbClr val="525252"/>
                </a:solidFill>
              </a:rPr>
              <a:t> 	4. Superior a Josué. (</a:t>
            </a:r>
            <a:r>
              <a:rPr lang="es-ES" sz="2800" b="1" smtClean="0">
                <a:solidFill>
                  <a:srgbClr val="525252"/>
                </a:solidFill>
              </a:rPr>
              <a:t>4:1-13</a:t>
            </a:r>
            <a:r>
              <a:rPr lang="es-ES" sz="2800" smtClean="0">
                <a:solidFill>
                  <a:srgbClr val="525252"/>
                </a:solidFill>
              </a:rPr>
              <a:t>)</a:t>
            </a:r>
          </a:p>
          <a:p>
            <a:endParaRPr lang="es-ES" sz="2800" smtClean="0">
              <a:solidFill>
                <a:srgbClr val="525252"/>
              </a:solidFill>
            </a:endParaRPr>
          </a:p>
          <a:p>
            <a:r>
              <a:rPr lang="es-ES" sz="2800" smtClean="0">
                <a:solidFill>
                  <a:srgbClr val="525252"/>
                </a:solidFill>
              </a:rPr>
              <a:t>B. En mediación. (</a:t>
            </a:r>
            <a:r>
              <a:rPr lang="es-ES" sz="2800" b="1" smtClean="0">
                <a:solidFill>
                  <a:srgbClr val="525252"/>
                </a:solidFill>
              </a:rPr>
              <a:t>4:14-10:18</a:t>
            </a:r>
            <a:r>
              <a:rPr lang="es-ES" sz="2800" smtClean="0">
                <a:solidFill>
                  <a:srgbClr val="525252"/>
                </a:solidFill>
              </a:rPr>
              <a:t>) </a:t>
            </a:r>
          </a:p>
          <a:p>
            <a:endParaRPr lang="es-ES" sz="2800" smtClean="0">
              <a:solidFill>
                <a:srgbClr val="525252"/>
              </a:solidFill>
            </a:endParaRPr>
          </a:p>
          <a:p>
            <a:r>
              <a:rPr lang="es-ES" sz="2800" smtClean="0">
                <a:solidFill>
                  <a:srgbClr val="525252"/>
                </a:solidFill>
              </a:rPr>
              <a:t>Como el Gran Sumo Sacerdote, Jesucristo es muy superior al sacerdocio levítico del AT.</a:t>
            </a:r>
            <a:endParaRPr lang="en-US" sz="2800" smtClean="0">
              <a:solidFill>
                <a:srgbClr val="52525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8229600" cy="6096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z="2400" smtClean="0"/>
              <a:t> 	</a:t>
            </a:r>
            <a:r>
              <a:rPr lang="es-ES" sz="2400" smtClean="0">
                <a:solidFill>
                  <a:srgbClr val="525252"/>
                </a:solidFill>
              </a:rPr>
              <a:t>1. Superior en su capacidad. (</a:t>
            </a:r>
            <a:r>
              <a:rPr lang="es-ES" sz="2400" b="1" smtClean="0">
                <a:solidFill>
                  <a:srgbClr val="525252"/>
                </a:solidFill>
              </a:rPr>
              <a:t>4:14 </a:t>
            </a:r>
            <a:r>
              <a:rPr lang="es-ES" sz="2400" smtClean="0">
                <a:solidFill>
                  <a:srgbClr val="525252"/>
                </a:solidFill>
              </a:rPr>
              <a:t>al</a:t>
            </a:r>
            <a:r>
              <a:rPr lang="es-ES" sz="2400" b="1" smtClean="0">
                <a:solidFill>
                  <a:srgbClr val="525252"/>
                </a:solidFill>
              </a:rPr>
              <a:t> 7:25</a:t>
            </a:r>
            <a:r>
              <a:rPr lang="es-ES" sz="2400" smtClean="0">
                <a:solidFill>
                  <a:srgbClr val="52525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endParaRPr lang="es-ES" sz="1400" smtClean="0">
              <a:solidFill>
                <a:srgbClr val="52525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400" smtClean="0">
                <a:solidFill>
                  <a:srgbClr val="525252"/>
                </a:solidFill>
              </a:rPr>
              <a:t> 		Exhortación: El peligro de permanecer en 			inmadurez espiritual. (</a:t>
            </a:r>
            <a:r>
              <a:rPr lang="es-ES" sz="2400" b="1" smtClean="0">
                <a:solidFill>
                  <a:srgbClr val="525252"/>
                </a:solidFill>
              </a:rPr>
              <a:t>5:11 </a:t>
            </a:r>
            <a:r>
              <a:rPr lang="es-ES" sz="2400" smtClean="0">
                <a:solidFill>
                  <a:srgbClr val="525252"/>
                </a:solidFill>
              </a:rPr>
              <a:t>al</a:t>
            </a:r>
            <a:r>
              <a:rPr lang="es-ES" sz="2400" b="1" smtClean="0">
                <a:solidFill>
                  <a:srgbClr val="525252"/>
                </a:solidFill>
              </a:rPr>
              <a:t> 6:3</a:t>
            </a:r>
            <a:r>
              <a:rPr lang="es-ES" sz="2400" smtClean="0">
                <a:solidFill>
                  <a:srgbClr val="52525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endParaRPr lang="es-ES" sz="1400" smtClean="0">
              <a:solidFill>
                <a:srgbClr val="52525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400" smtClean="0">
                <a:solidFill>
                  <a:srgbClr val="525252"/>
                </a:solidFill>
              </a:rPr>
              <a:t> 		Exhortación: El peligro de caer por el camino. 		(</a:t>
            </a:r>
            <a:r>
              <a:rPr lang="es-ES" sz="2400" b="1" smtClean="0">
                <a:solidFill>
                  <a:srgbClr val="525252"/>
                </a:solidFill>
              </a:rPr>
              <a:t>6:4-20</a:t>
            </a:r>
            <a:r>
              <a:rPr lang="es-ES" sz="2400" smtClean="0">
                <a:solidFill>
                  <a:srgbClr val="525252"/>
                </a:solidFill>
              </a:rPr>
              <a:t>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s-ES" sz="1400" smtClean="0">
              <a:solidFill>
                <a:srgbClr val="52525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400" smtClean="0">
                <a:solidFill>
                  <a:srgbClr val="525252"/>
                </a:solidFill>
              </a:rPr>
              <a:t> 	2. Superior en su carácter.  (</a:t>
            </a:r>
            <a:r>
              <a:rPr lang="es-ES" sz="2400" b="1" smtClean="0">
                <a:solidFill>
                  <a:srgbClr val="525252"/>
                </a:solidFill>
              </a:rPr>
              <a:t>7:26-28</a:t>
            </a:r>
            <a:r>
              <a:rPr lang="es-ES" sz="2400" smtClean="0">
                <a:solidFill>
                  <a:srgbClr val="52525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endParaRPr lang="es-ES" sz="1400" smtClean="0">
              <a:solidFill>
                <a:srgbClr val="52525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400" smtClean="0">
                <a:solidFill>
                  <a:srgbClr val="525252"/>
                </a:solidFill>
              </a:rPr>
              <a:t> 	3. Superior en su ministerio. (</a:t>
            </a:r>
            <a:r>
              <a:rPr lang="es-ES" sz="2400" b="1" smtClean="0">
                <a:solidFill>
                  <a:srgbClr val="525252"/>
                </a:solidFill>
              </a:rPr>
              <a:t>8:1 </a:t>
            </a:r>
            <a:r>
              <a:rPr lang="es-ES" sz="2400" smtClean="0">
                <a:solidFill>
                  <a:srgbClr val="525252"/>
                </a:solidFill>
              </a:rPr>
              <a:t>al</a:t>
            </a:r>
            <a:r>
              <a:rPr lang="es-ES" sz="2400" b="1" smtClean="0">
                <a:solidFill>
                  <a:srgbClr val="525252"/>
                </a:solidFill>
              </a:rPr>
              <a:t> 10:18</a:t>
            </a:r>
            <a:r>
              <a:rPr lang="es-ES" sz="2400" smtClean="0">
                <a:solidFill>
                  <a:srgbClr val="52525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endParaRPr lang="es-ES" sz="1400" smtClean="0">
              <a:solidFill>
                <a:srgbClr val="52525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400" smtClean="0">
                <a:solidFill>
                  <a:srgbClr val="525252"/>
                </a:solidFill>
              </a:rPr>
              <a:t> 		a. Establecido en un mejor santuario. (</a:t>
            </a:r>
            <a:r>
              <a:rPr lang="es-ES" sz="2400" b="1" smtClean="0">
                <a:solidFill>
                  <a:srgbClr val="525252"/>
                </a:solidFill>
              </a:rPr>
              <a:t>8:1-5</a:t>
            </a:r>
            <a:r>
              <a:rPr lang="es-ES" sz="2400" smtClean="0">
                <a:solidFill>
                  <a:srgbClr val="52525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ES" sz="2400" smtClean="0">
                <a:solidFill>
                  <a:srgbClr val="525252"/>
                </a:solidFill>
              </a:rPr>
              <a:t>  		b. Basado en un mejor Pacto. (</a:t>
            </a:r>
            <a:r>
              <a:rPr lang="es-ES" sz="2400" b="1" smtClean="0">
                <a:solidFill>
                  <a:srgbClr val="525252"/>
                </a:solidFill>
              </a:rPr>
              <a:t>8:6-13</a:t>
            </a:r>
            <a:r>
              <a:rPr lang="es-ES" sz="2400" smtClean="0">
                <a:solidFill>
                  <a:srgbClr val="52525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ES" sz="2400" smtClean="0">
                <a:solidFill>
                  <a:srgbClr val="525252"/>
                </a:solidFill>
              </a:rPr>
              <a:t> 		c. Efectuado mediante un mejor servicio. (</a:t>
            </a:r>
            <a:r>
              <a:rPr lang="es-ES" sz="2400" b="1" smtClean="0">
                <a:solidFill>
                  <a:srgbClr val="525252"/>
                </a:solidFill>
              </a:rPr>
              <a:t>9:1-22</a:t>
            </a:r>
            <a:r>
              <a:rPr lang="es-ES" sz="2400" smtClean="0">
                <a:solidFill>
                  <a:srgbClr val="52525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ES" sz="2400" smtClean="0">
                <a:solidFill>
                  <a:srgbClr val="525252"/>
                </a:solidFill>
              </a:rPr>
              <a:t> 		d. Cumplido mediante un mejor sacrificio.             		    (</a:t>
            </a:r>
            <a:r>
              <a:rPr lang="es-ES" sz="2400" b="1" smtClean="0">
                <a:solidFill>
                  <a:srgbClr val="525252"/>
                </a:solidFill>
              </a:rPr>
              <a:t>9:23 </a:t>
            </a:r>
            <a:r>
              <a:rPr lang="es-ES" sz="2400" smtClean="0">
                <a:solidFill>
                  <a:srgbClr val="525252"/>
                </a:solidFill>
              </a:rPr>
              <a:t>al</a:t>
            </a:r>
            <a:r>
              <a:rPr lang="es-ES" sz="2400" b="1" smtClean="0">
                <a:solidFill>
                  <a:srgbClr val="525252"/>
                </a:solidFill>
              </a:rPr>
              <a:t> 10:18</a:t>
            </a:r>
            <a:r>
              <a:rPr lang="es-ES" sz="2400" smtClean="0">
                <a:solidFill>
                  <a:srgbClr val="525252"/>
                </a:solidFill>
              </a:rPr>
              <a:t>)</a:t>
            </a:r>
            <a:endParaRPr lang="en-US" sz="2400" smtClean="0">
              <a:solidFill>
                <a:srgbClr val="52525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/>
          </p:cNvSpPr>
          <p:nvPr>
            <p:ph type="body" idx="1"/>
          </p:nvPr>
        </p:nvSpPr>
        <p:spPr>
          <a:xfrm>
            <a:off x="228600" y="609600"/>
            <a:ext cx="8686800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z="2800" b="1" smtClean="0">
                <a:solidFill>
                  <a:srgbClr val="525252"/>
                </a:solidFill>
              </a:rPr>
              <a:t>II. La aplicación</a:t>
            </a:r>
            <a:r>
              <a:rPr lang="es-ES" sz="2800" smtClean="0">
                <a:solidFill>
                  <a:srgbClr val="52525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s-ES" sz="1600" smtClean="0">
              <a:solidFill>
                <a:srgbClr val="52525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800" smtClean="0">
                <a:solidFill>
                  <a:srgbClr val="525252"/>
                </a:solidFill>
              </a:rPr>
              <a:t> 		Exhortación a la constancia. (</a:t>
            </a:r>
            <a:r>
              <a:rPr lang="es-ES" sz="2800" b="1" smtClean="0">
                <a:solidFill>
                  <a:srgbClr val="525252"/>
                </a:solidFill>
              </a:rPr>
              <a:t>10:l9 </a:t>
            </a:r>
            <a:r>
              <a:rPr lang="es-ES" sz="2800" smtClean="0">
                <a:solidFill>
                  <a:srgbClr val="525252"/>
                </a:solidFill>
              </a:rPr>
              <a:t>al </a:t>
            </a:r>
            <a:r>
              <a:rPr lang="es-ES" sz="2800" b="1" smtClean="0">
                <a:solidFill>
                  <a:srgbClr val="525252"/>
                </a:solidFill>
              </a:rPr>
              <a:t>13:17</a:t>
            </a:r>
            <a:r>
              <a:rPr lang="es-ES" sz="2800" smtClean="0">
                <a:solidFill>
                  <a:srgbClr val="52525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endParaRPr lang="es-ES" sz="1600" smtClean="0">
              <a:solidFill>
                <a:srgbClr val="52525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800" smtClean="0">
                <a:solidFill>
                  <a:srgbClr val="525252"/>
                </a:solidFill>
              </a:rPr>
              <a:t> 	A. En la esfera de la salvación. (</a:t>
            </a:r>
            <a:r>
              <a:rPr lang="es-ES" sz="2800" b="1" smtClean="0">
                <a:solidFill>
                  <a:srgbClr val="525252"/>
                </a:solidFill>
              </a:rPr>
              <a:t>10:19-38</a:t>
            </a:r>
            <a:r>
              <a:rPr lang="es-ES" sz="2800" smtClean="0">
                <a:solidFill>
                  <a:srgbClr val="52525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endParaRPr lang="es-ES" sz="1600" smtClean="0">
              <a:solidFill>
                <a:srgbClr val="52525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800" smtClean="0">
                <a:solidFill>
                  <a:srgbClr val="525252"/>
                </a:solidFill>
              </a:rPr>
              <a:t> 	B. En la esfera de la fe. (</a:t>
            </a:r>
            <a:r>
              <a:rPr lang="es-ES" sz="2800" b="1" smtClean="0">
                <a:solidFill>
                  <a:srgbClr val="525252"/>
                </a:solidFill>
              </a:rPr>
              <a:t>10:39 </a:t>
            </a:r>
            <a:r>
              <a:rPr lang="es-ES" sz="2800" smtClean="0">
                <a:solidFill>
                  <a:srgbClr val="525252"/>
                </a:solidFill>
              </a:rPr>
              <a:t>al </a:t>
            </a:r>
            <a:r>
              <a:rPr lang="es-ES" sz="2800" b="1" smtClean="0">
                <a:solidFill>
                  <a:srgbClr val="525252"/>
                </a:solidFill>
              </a:rPr>
              <a:t>11:40</a:t>
            </a:r>
            <a:r>
              <a:rPr lang="es-ES" sz="2800" smtClean="0">
                <a:solidFill>
                  <a:srgbClr val="525252"/>
                </a:solidFill>
              </a:rPr>
              <a:t>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s-ES" sz="1600" smtClean="0">
              <a:solidFill>
                <a:srgbClr val="52525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800" smtClean="0">
                <a:solidFill>
                  <a:srgbClr val="525252"/>
                </a:solidFill>
              </a:rPr>
              <a:t> 		1. La naturaleza de la fe. (</a:t>
            </a:r>
            <a:r>
              <a:rPr lang="es-ES" sz="2800" b="1" smtClean="0">
                <a:solidFill>
                  <a:srgbClr val="525252"/>
                </a:solidFill>
              </a:rPr>
              <a:t>10:39 </a:t>
            </a:r>
            <a:r>
              <a:rPr lang="es-ES" sz="2800" smtClean="0">
                <a:solidFill>
                  <a:srgbClr val="525252"/>
                </a:solidFill>
              </a:rPr>
              <a:t>al</a:t>
            </a:r>
            <a:r>
              <a:rPr lang="es-ES" sz="2800" b="1" smtClean="0">
                <a:solidFill>
                  <a:srgbClr val="525252"/>
                </a:solidFill>
              </a:rPr>
              <a:t> 11:3</a:t>
            </a:r>
            <a:r>
              <a:rPr lang="es-ES" sz="2800" smtClean="0">
                <a:solidFill>
                  <a:srgbClr val="52525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endParaRPr lang="es-ES" sz="1600" smtClean="0">
              <a:solidFill>
                <a:srgbClr val="52525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800" smtClean="0">
                <a:solidFill>
                  <a:srgbClr val="525252"/>
                </a:solidFill>
              </a:rPr>
              <a:t> 		2. Ejemplos de la FE en el Antiguo 				    Testamento.  (</a:t>
            </a:r>
            <a:r>
              <a:rPr lang="es-ES" sz="2800" b="1" smtClean="0">
                <a:solidFill>
                  <a:srgbClr val="525252"/>
                </a:solidFill>
              </a:rPr>
              <a:t>11:4-38</a:t>
            </a:r>
            <a:r>
              <a:rPr lang="es-ES" sz="2800" smtClean="0">
                <a:solidFill>
                  <a:srgbClr val="52525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endParaRPr lang="es-ES" sz="1600" smtClean="0">
              <a:solidFill>
                <a:srgbClr val="52525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800" smtClean="0">
                <a:solidFill>
                  <a:srgbClr val="525252"/>
                </a:solidFill>
              </a:rPr>
              <a:t> 		3. La vindicación de la FE: Completa en Cristo. 		    (</a:t>
            </a:r>
            <a:r>
              <a:rPr lang="es-ES" sz="2800" b="1" smtClean="0">
                <a:solidFill>
                  <a:srgbClr val="525252"/>
                </a:solidFill>
              </a:rPr>
              <a:t>11:39-40</a:t>
            </a:r>
            <a:r>
              <a:rPr lang="es-ES" sz="2800" smtClean="0">
                <a:solidFill>
                  <a:srgbClr val="525252"/>
                </a:solidFill>
              </a:rPr>
              <a:t>)</a:t>
            </a:r>
            <a:endParaRPr lang="en-US" sz="2800" smtClean="0">
              <a:solidFill>
                <a:srgbClr val="52525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/>
          </p:cNvSpPr>
          <p:nvPr>
            <p:ph type="body" idx="1"/>
          </p:nvPr>
        </p:nvSpPr>
        <p:spPr>
          <a:xfrm>
            <a:off x="228600" y="533400"/>
            <a:ext cx="8458200" cy="601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z="2400" smtClean="0">
                <a:solidFill>
                  <a:srgbClr val="525252"/>
                </a:solidFill>
              </a:rPr>
              <a:t>La revelación de Hebreos es realzada por la palabra "mejor" con la cual se exalta la superioridad de Cristo muchas veces. Las palabras "perfecto" y "celestial" sobresalen.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s-ES" sz="1400" smtClean="0">
              <a:solidFill>
                <a:srgbClr val="52525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400" smtClean="0">
                <a:solidFill>
                  <a:srgbClr val="525252"/>
                </a:solidFill>
              </a:rPr>
              <a:t>El autor ofrece una excelente revelación de una "mejor" posición, sacerdocio, pacto, sacrificio y poder para Jesús.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s-ES" sz="1400" smtClean="0">
              <a:solidFill>
                <a:srgbClr val="52525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400" smtClean="0">
                <a:solidFill>
                  <a:srgbClr val="525252"/>
                </a:solidFill>
              </a:rPr>
              <a:t>Hebreos presenta a Cristo como el divino y humano profeta, sacerdote y rey.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s-ES" sz="1400" smtClean="0">
              <a:solidFill>
                <a:srgbClr val="52525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400" smtClean="0">
                <a:solidFill>
                  <a:srgbClr val="525252"/>
                </a:solidFill>
              </a:rPr>
              <a:t>Su deidad (</a:t>
            </a:r>
            <a:r>
              <a:rPr lang="es-ES" sz="2400" b="1" smtClean="0">
                <a:solidFill>
                  <a:srgbClr val="525252"/>
                </a:solidFill>
              </a:rPr>
              <a:t>1:3 y 8</a:t>
            </a:r>
            <a:r>
              <a:rPr lang="es-ES" sz="2400" smtClean="0">
                <a:solidFill>
                  <a:srgbClr val="525252"/>
                </a:solidFill>
              </a:rPr>
              <a:t>) y humanidad (</a:t>
            </a:r>
            <a:r>
              <a:rPr lang="es-ES" sz="2400" b="1" smtClean="0">
                <a:solidFill>
                  <a:srgbClr val="525252"/>
                </a:solidFill>
              </a:rPr>
              <a:t>2:9</a:t>
            </a:r>
            <a:r>
              <a:rPr lang="es-ES" sz="2400" smtClean="0">
                <a:solidFill>
                  <a:srgbClr val="525252"/>
                </a:solidFill>
              </a:rPr>
              <a:t>,</a:t>
            </a:r>
            <a:r>
              <a:rPr lang="es-ES" sz="2400" b="1" smtClean="0">
                <a:solidFill>
                  <a:srgbClr val="525252"/>
                </a:solidFill>
              </a:rPr>
              <a:t> 14</a:t>
            </a:r>
            <a:r>
              <a:rPr lang="es-ES" sz="2400" smtClean="0">
                <a:solidFill>
                  <a:srgbClr val="525252"/>
                </a:solidFill>
              </a:rPr>
              <a:t>, </a:t>
            </a:r>
            <a:r>
              <a:rPr lang="es-ES" sz="2400" b="1" smtClean="0">
                <a:solidFill>
                  <a:srgbClr val="525252"/>
                </a:solidFill>
              </a:rPr>
              <a:t>17-18</a:t>
            </a:r>
            <a:r>
              <a:rPr lang="es-ES" sz="2400" smtClean="0">
                <a:solidFill>
                  <a:srgbClr val="525252"/>
                </a:solidFill>
              </a:rPr>
              <a:t>) son acentuadas y sobre treinta títulos son utilizados para describir sus atributos y logros.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s-ES" sz="1400" smtClean="0">
              <a:solidFill>
                <a:srgbClr val="52525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400" smtClean="0">
                <a:solidFill>
                  <a:srgbClr val="525252"/>
                </a:solidFill>
              </a:rPr>
              <a:t>Ejemplo: Apóstol, Sumo Sacerdote, Mediador, Autor y Consumador, etc.</a:t>
            </a:r>
            <a:endParaRPr lang="en-US" sz="2400" smtClean="0">
              <a:solidFill>
                <a:srgbClr val="52525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4261</TotalTime>
  <Words>879</Words>
  <Application>Microsoft Office PowerPoint</Application>
  <PresentationFormat>On-screen Show (4:3)</PresentationFormat>
  <Paragraphs>123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EPISTOLA  A LOS    HEBREOS</vt:lpstr>
      <vt:lpstr>Slide 2</vt:lpstr>
      <vt:lpstr>Datos breves sobre la carta:</vt:lpstr>
      <vt:lpstr>Utilizando el antiguo testamento;                  el autor demuestra: </vt:lpstr>
      <vt:lpstr>Bosquejo </vt:lpstr>
      <vt:lpstr>Slide 6</vt:lpstr>
      <vt:lpstr>Slide 7</vt:lpstr>
      <vt:lpstr>Slide 8</vt:lpstr>
      <vt:lpstr>Slide 9</vt:lpstr>
      <vt:lpstr>La Superioridad de Cristo: </vt:lpstr>
      <vt:lpstr>Slide 11</vt:lpstr>
      <vt:lpstr>La Fe del Creyente: </vt:lpstr>
      <vt:lpstr>Slide 13</vt:lpstr>
      <vt:lpstr>Slide 14</vt:lpstr>
      <vt:lpstr>El libro de Hebreos es una joya de literatura espiritual en cuanto a la descripción y práctica de la fe que agrada a Dios. </vt:lpstr>
      <vt:lpstr>FIN EPISTOLA A  LOS HEBREOS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CARTA  A   LOS GALATAS</dc:title>
  <dc:creator>Dr. Miguel Puig</dc:creator>
  <cp:lastModifiedBy>CHANGE_ME1</cp:lastModifiedBy>
  <cp:revision>21</cp:revision>
  <dcterms:created xsi:type="dcterms:W3CDTF">2006-08-16T00:00:00Z</dcterms:created>
  <dcterms:modified xsi:type="dcterms:W3CDTF">2012-06-05T21:10:53Z</dcterms:modified>
</cp:coreProperties>
</file>