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tkinson Hyperlegible" panose="020B0604020202020204" charset="0"/>
      <p:regular r:id="rId19"/>
    </p:embeddedFont>
    <p:embeddedFont>
      <p:font typeface="Bricolage Grotesque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DM Sans" panose="020B0604020202020204" charset="0"/>
      <p:regular r:id="rId25"/>
    </p:embeddedFont>
    <p:embeddedFont>
      <p:font typeface="DM Sans Bold" panose="020B0604020202020204" charset="0"/>
      <p:regular r:id="rId26"/>
    </p:embeddedFont>
    <p:embeddedFont>
      <p:font typeface="DM Sans Bold Italics" panose="020B0604020202020204" charset="0"/>
      <p:regular r:id="rId27"/>
    </p:embeddedFont>
    <p:embeddedFont>
      <p:font typeface="Open Sans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45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8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10.svg"/><Relationship Id="rId15" Type="http://schemas.openxmlformats.org/officeDocument/2006/relationships/image" Target="../media/image30.sv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32.svg"/><Relationship Id="rId5" Type="http://schemas.openxmlformats.org/officeDocument/2006/relationships/image" Target="../media/image16.sv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1390856" y="3687335"/>
            <a:ext cx="16106391" cy="2931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0"/>
              </a:lnSpc>
            </a:pPr>
            <a:r>
              <a:rPr lang="en-US" sz="8000" b="1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Solving Non-Linear Equations Using Four Classical Root-Finding Methods</a:t>
            </a:r>
          </a:p>
        </p:txBody>
      </p:sp>
      <p:sp>
        <p:nvSpPr>
          <p:cNvPr id="17" name="Freeform 17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5546552" y="7088302"/>
            <a:ext cx="3713048" cy="371304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392406" y="-3086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499645" y="-1712329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781707" y="2586062"/>
            <a:ext cx="11515803" cy="6531322"/>
          </a:xfrm>
          <a:custGeom>
            <a:avLst/>
            <a:gdLst/>
            <a:ahLst/>
            <a:cxnLst/>
            <a:rect l="l" t="t" r="r" b="b"/>
            <a:pathLst>
              <a:path w="11515803" h="6531322">
                <a:moveTo>
                  <a:pt x="0" y="0"/>
                </a:moveTo>
                <a:lnTo>
                  <a:pt x="11515803" y="0"/>
                </a:lnTo>
                <a:lnTo>
                  <a:pt x="11515803" y="6531322"/>
                </a:lnTo>
                <a:lnTo>
                  <a:pt x="0" y="653132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-979" t="-3143" r="-979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696658" y="1601410"/>
            <a:ext cx="7685902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Multi-Method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392406" y="-3086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499645" y="-1712329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13064" y="3036527"/>
            <a:ext cx="12184554" cy="5130459"/>
          </a:xfrm>
          <a:custGeom>
            <a:avLst/>
            <a:gdLst/>
            <a:ahLst/>
            <a:cxnLst/>
            <a:rect l="l" t="t" r="r" b="b"/>
            <a:pathLst>
              <a:path w="12184554" h="5130459">
                <a:moveTo>
                  <a:pt x="0" y="0"/>
                </a:moveTo>
                <a:lnTo>
                  <a:pt x="12184554" y="0"/>
                </a:lnTo>
                <a:lnTo>
                  <a:pt x="12184554" y="5130459"/>
                </a:lnTo>
                <a:lnTo>
                  <a:pt x="0" y="5130459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r="-2159" b="-3920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696658" y="1601410"/>
            <a:ext cx="7685902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Equation Input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46026" y="9598372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67628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392406" y="-3231582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499645" y="-210235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358146" y="2309081"/>
            <a:ext cx="9571709" cy="7057605"/>
          </a:xfrm>
          <a:custGeom>
            <a:avLst/>
            <a:gdLst/>
            <a:ahLst/>
            <a:cxnLst/>
            <a:rect l="l" t="t" r="r" b="b"/>
            <a:pathLst>
              <a:path w="9571709" h="7057605">
                <a:moveTo>
                  <a:pt x="0" y="0"/>
                </a:moveTo>
                <a:lnTo>
                  <a:pt x="9571708" y="0"/>
                </a:lnTo>
                <a:lnTo>
                  <a:pt x="9571708" y="7057605"/>
                </a:lnTo>
                <a:lnTo>
                  <a:pt x="0" y="7057605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t="-1112" b="-111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692730" y="1226342"/>
            <a:ext cx="8902540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Visualization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46026" y="9598372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2019364" y="-1985125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67628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392406" y="-3231582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3224454" y="3300510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3711188" y="-2578193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497247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430610" y="2239736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24837" y="2071004"/>
            <a:ext cx="4821189" cy="7357332"/>
          </a:xfrm>
          <a:custGeom>
            <a:avLst/>
            <a:gdLst/>
            <a:ahLst/>
            <a:cxnLst/>
            <a:rect l="l" t="t" r="r" b="b"/>
            <a:pathLst>
              <a:path w="4821189" h="7357332">
                <a:moveTo>
                  <a:pt x="0" y="0"/>
                </a:moveTo>
                <a:lnTo>
                  <a:pt x="4821189" y="0"/>
                </a:lnTo>
                <a:lnTo>
                  <a:pt x="4821189" y="7357332"/>
                </a:lnTo>
                <a:lnTo>
                  <a:pt x="0" y="735733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r="-20081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570549" y="9071140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8" y="0"/>
                </a:lnTo>
                <a:lnTo>
                  <a:pt x="4899948" y="3344215"/>
                </a:lnTo>
                <a:lnTo>
                  <a:pt x="0" y="3344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055546" y="3032467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264793" y="3697322"/>
            <a:ext cx="11232454" cy="2892357"/>
          </a:xfrm>
          <a:custGeom>
            <a:avLst/>
            <a:gdLst/>
            <a:ahLst/>
            <a:cxnLst/>
            <a:rect l="l" t="t" r="r" b="b"/>
            <a:pathLst>
              <a:path w="11232454" h="2892357">
                <a:moveTo>
                  <a:pt x="0" y="0"/>
                </a:moveTo>
                <a:lnTo>
                  <a:pt x="11232454" y="0"/>
                </a:lnTo>
                <a:lnTo>
                  <a:pt x="11232454" y="2892356"/>
                </a:lnTo>
                <a:lnTo>
                  <a:pt x="0" y="2892356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-740082" y="1131348"/>
            <a:ext cx="8902540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Iterations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780531" y="1757632"/>
            <a:ext cx="8902540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 Comparison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6549" y="1686696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21831" y="3368167"/>
            <a:ext cx="12531960" cy="483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12"/>
              </a:lnSpc>
              <a:spcBef>
                <a:spcPct val="0"/>
              </a:spcBef>
            </a:pPr>
            <a:r>
              <a:rPr lang="en-US" sz="3564" spc="2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564" u="none" spc="2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 React-based platform highlights the convergence and performance nuances among four classical root-finding methods, employing interactive visualization, automated bracketing, and comparative analytics. Its modular design fosters reliability, scalability, and deeper insight, marking it as a versatile educational and practical tool for non-linear equation solving.</a:t>
            </a:r>
          </a:p>
        </p:txBody>
      </p:sp>
      <p:sp>
        <p:nvSpPr>
          <p:cNvPr id="4" name="Freeform 4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3071851" y="2700044"/>
            <a:ext cx="2745694" cy="4114800"/>
          </a:xfrm>
          <a:custGeom>
            <a:avLst/>
            <a:gdLst/>
            <a:ahLst/>
            <a:cxnLst/>
            <a:rect l="l" t="t" r="r" b="b"/>
            <a:pathLst>
              <a:path w="2745694" h="4114800">
                <a:moveTo>
                  <a:pt x="0" y="0"/>
                </a:moveTo>
                <a:lnTo>
                  <a:pt x="2745694" y="0"/>
                </a:lnTo>
                <a:lnTo>
                  <a:pt x="2745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294773" y="3437443"/>
            <a:ext cx="11537652" cy="356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0"/>
              </a:lnSpc>
            </a:pPr>
            <a:r>
              <a:rPr lang="en-US" sz="1543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Any Question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688802" y="3166769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2789" y="2714707"/>
            <a:ext cx="5038071" cy="2714806"/>
            <a:chOff x="0" y="0"/>
            <a:chExt cx="1048738" cy="565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8738" cy="565121"/>
            </a:xfrm>
            <a:custGeom>
              <a:avLst/>
              <a:gdLst/>
              <a:ahLst/>
              <a:cxnLst/>
              <a:rect l="l" t="t" r="r" b="b"/>
              <a:pathLst>
                <a:path w="1048738" h="565121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512874"/>
                  </a:lnTo>
                  <a:cubicBezTo>
                    <a:pt x="1048738" y="526730"/>
                    <a:pt x="1043233" y="540020"/>
                    <a:pt x="1033435" y="549818"/>
                  </a:cubicBezTo>
                  <a:cubicBezTo>
                    <a:pt x="1023636" y="559616"/>
                    <a:pt x="1010347" y="565121"/>
                    <a:pt x="996490" y="565121"/>
                  </a:cubicBezTo>
                  <a:lnTo>
                    <a:pt x="52247" y="565121"/>
                  </a:lnTo>
                  <a:cubicBezTo>
                    <a:pt x="23392" y="565121"/>
                    <a:pt x="0" y="541729"/>
                    <a:pt x="0" y="512874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8738" cy="603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97274" y="5972438"/>
            <a:ext cx="5038071" cy="2740396"/>
            <a:chOff x="0" y="0"/>
            <a:chExt cx="1048738" cy="5704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8738" cy="570448"/>
            </a:xfrm>
            <a:custGeom>
              <a:avLst/>
              <a:gdLst/>
              <a:ahLst/>
              <a:cxnLst/>
              <a:rect l="l" t="t" r="r" b="b"/>
              <a:pathLst>
                <a:path w="1048738" h="57044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518200"/>
                  </a:lnTo>
                  <a:cubicBezTo>
                    <a:pt x="1048738" y="547056"/>
                    <a:pt x="1025346" y="570448"/>
                    <a:pt x="996490" y="570448"/>
                  </a:cubicBezTo>
                  <a:lnTo>
                    <a:pt x="52247" y="570448"/>
                  </a:lnTo>
                  <a:cubicBezTo>
                    <a:pt x="38390" y="570448"/>
                    <a:pt x="25101" y="564943"/>
                    <a:pt x="15303" y="555145"/>
                  </a:cubicBezTo>
                  <a:cubicBezTo>
                    <a:pt x="5505" y="545347"/>
                    <a:pt x="0" y="532057"/>
                    <a:pt x="0" y="518200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48738" cy="608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974185" y="5972438"/>
            <a:ext cx="5038071" cy="2561268"/>
            <a:chOff x="0" y="0"/>
            <a:chExt cx="1048738" cy="5331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8738" cy="533160"/>
            </a:xfrm>
            <a:custGeom>
              <a:avLst/>
              <a:gdLst/>
              <a:ahLst/>
              <a:cxnLst/>
              <a:rect l="l" t="t" r="r" b="b"/>
              <a:pathLst>
                <a:path w="1048738" h="533160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480913"/>
                  </a:lnTo>
                  <a:cubicBezTo>
                    <a:pt x="1048738" y="509768"/>
                    <a:pt x="1025346" y="533160"/>
                    <a:pt x="996490" y="533160"/>
                  </a:cubicBezTo>
                  <a:lnTo>
                    <a:pt x="52247" y="533160"/>
                  </a:lnTo>
                  <a:cubicBezTo>
                    <a:pt x="23392" y="533160"/>
                    <a:pt x="0" y="509768"/>
                    <a:pt x="0" y="480913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48738" cy="571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22789" y="5972438"/>
            <a:ext cx="5038071" cy="2561268"/>
            <a:chOff x="0" y="0"/>
            <a:chExt cx="1048738" cy="5331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8738" cy="533160"/>
            </a:xfrm>
            <a:custGeom>
              <a:avLst/>
              <a:gdLst/>
              <a:ahLst/>
              <a:cxnLst/>
              <a:rect l="l" t="t" r="r" b="b"/>
              <a:pathLst>
                <a:path w="1048738" h="533160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480913"/>
                  </a:lnTo>
                  <a:cubicBezTo>
                    <a:pt x="1048738" y="509768"/>
                    <a:pt x="1025346" y="533160"/>
                    <a:pt x="996490" y="533160"/>
                  </a:cubicBezTo>
                  <a:lnTo>
                    <a:pt x="52247" y="533160"/>
                  </a:lnTo>
                  <a:cubicBezTo>
                    <a:pt x="23392" y="533160"/>
                    <a:pt x="0" y="509768"/>
                    <a:pt x="0" y="480913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48738" cy="571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222789" y="2714707"/>
            <a:ext cx="5038071" cy="668736"/>
            <a:chOff x="0" y="0"/>
            <a:chExt cx="1048738" cy="1392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7274" y="5972438"/>
            <a:ext cx="5038071" cy="668736"/>
            <a:chOff x="0" y="0"/>
            <a:chExt cx="1048738" cy="13920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974185" y="5972438"/>
            <a:ext cx="5038071" cy="668736"/>
            <a:chOff x="0" y="0"/>
            <a:chExt cx="1048738" cy="1392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222789" y="5972438"/>
            <a:ext cx="5038071" cy="668736"/>
            <a:chOff x="0" y="0"/>
            <a:chExt cx="1048738" cy="13920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Freeform 30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2" name="Freeform 32"/>
          <p:cNvSpPr/>
          <p:nvPr/>
        </p:nvSpPr>
        <p:spPr>
          <a:xfrm>
            <a:off x="597274" y="227374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3" y="0"/>
                </a:lnTo>
                <a:lnTo>
                  <a:pt x="1488463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3" name="Freeform 33"/>
          <p:cNvSpPr/>
          <p:nvPr/>
        </p:nvSpPr>
        <p:spPr>
          <a:xfrm>
            <a:off x="17062227" y="1749399"/>
            <a:ext cx="2551679" cy="3291577"/>
          </a:xfrm>
          <a:custGeom>
            <a:avLst/>
            <a:gdLst/>
            <a:ahLst/>
            <a:cxnLst/>
            <a:rect l="l" t="t" r="r" b="b"/>
            <a:pathLst>
              <a:path w="2551679" h="3291577">
                <a:moveTo>
                  <a:pt x="0" y="0"/>
                </a:moveTo>
                <a:lnTo>
                  <a:pt x="2551679" y="0"/>
                </a:lnTo>
                <a:lnTo>
                  <a:pt x="2551679" y="3291577"/>
                </a:lnTo>
                <a:lnTo>
                  <a:pt x="0" y="32915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5266104" y="1540473"/>
            <a:ext cx="2752875" cy="3551113"/>
          </a:xfrm>
          <a:custGeom>
            <a:avLst/>
            <a:gdLst/>
            <a:ahLst/>
            <a:cxnLst/>
            <a:rect l="l" t="t" r="r" b="b"/>
            <a:pathLst>
              <a:path w="2752875" h="3551113">
                <a:moveTo>
                  <a:pt x="0" y="0"/>
                </a:moveTo>
                <a:lnTo>
                  <a:pt x="2752875" y="0"/>
                </a:lnTo>
                <a:lnTo>
                  <a:pt x="2752875" y="3551113"/>
                </a:lnTo>
                <a:lnTo>
                  <a:pt x="0" y="35511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35"/>
          <p:cNvGrpSpPr/>
          <p:nvPr/>
        </p:nvGrpSpPr>
        <p:grpSpPr>
          <a:xfrm>
            <a:off x="6050649" y="1261827"/>
            <a:ext cx="5210212" cy="920132"/>
            <a:chOff x="0" y="0"/>
            <a:chExt cx="1372237" cy="242339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372237" cy="242339"/>
            </a:xfrm>
            <a:custGeom>
              <a:avLst/>
              <a:gdLst/>
              <a:ahLst/>
              <a:cxnLst/>
              <a:rect l="l" t="t" r="r" b="b"/>
              <a:pathLst>
                <a:path w="1372237" h="242339">
                  <a:moveTo>
                    <a:pt x="75782" y="0"/>
                  </a:moveTo>
                  <a:lnTo>
                    <a:pt x="1296455" y="0"/>
                  </a:lnTo>
                  <a:cubicBezTo>
                    <a:pt x="1316554" y="0"/>
                    <a:pt x="1335829" y="7984"/>
                    <a:pt x="1350041" y="22196"/>
                  </a:cubicBezTo>
                  <a:cubicBezTo>
                    <a:pt x="1364253" y="36408"/>
                    <a:pt x="1372237" y="55683"/>
                    <a:pt x="1372237" y="75782"/>
                  </a:cubicBezTo>
                  <a:lnTo>
                    <a:pt x="1372237" y="166558"/>
                  </a:lnTo>
                  <a:cubicBezTo>
                    <a:pt x="1372237" y="186656"/>
                    <a:pt x="1364253" y="205932"/>
                    <a:pt x="1350041" y="220143"/>
                  </a:cubicBezTo>
                  <a:cubicBezTo>
                    <a:pt x="1335829" y="234355"/>
                    <a:pt x="1316554" y="242339"/>
                    <a:pt x="1296455" y="242339"/>
                  </a:cubicBezTo>
                  <a:lnTo>
                    <a:pt x="75782" y="242339"/>
                  </a:lnTo>
                  <a:cubicBezTo>
                    <a:pt x="55683" y="242339"/>
                    <a:pt x="36408" y="234355"/>
                    <a:pt x="22196" y="220143"/>
                  </a:cubicBezTo>
                  <a:cubicBezTo>
                    <a:pt x="7984" y="205932"/>
                    <a:pt x="0" y="186656"/>
                    <a:pt x="0" y="166558"/>
                  </a:cubicBezTo>
                  <a:lnTo>
                    <a:pt x="0" y="75782"/>
                  </a:lnTo>
                  <a:cubicBezTo>
                    <a:pt x="0" y="55683"/>
                    <a:pt x="7984" y="36408"/>
                    <a:pt x="22196" y="22196"/>
                  </a:cubicBezTo>
                  <a:cubicBezTo>
                    <a:pt x="36408" y="7984"/>
                    <a:pt x="55683" y="0"/>
                    <a:pt x="7578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372237" cy="280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-787270" y="2001316"/>
            <a:ext cx="3086100" cy="3142184"/>
            <a:chOff x="0" y="0"/>
            <a:chExt cx="812800" cy="82757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27571"/>
            </a:xfrm>
            <a:custGeom>
              <a:avLst/>
              <a:gdLst/>
              <a:ahLst/>
              <a:cxnLst/>
              <a:rect l="l" t="t" r="r" b="b"/>
              <a:pathLst>
                <a:path w="812800" h="827571">
                  <a:moveTo>
                    <a:pt x="406400" y="0"/>
                  </a:moveTo>
                  <a:cubicBezTo>
                    <a:pt x="181951" y="0"/>
                    <a:pt x="0" y="185258"/>
                    <a:pt x="0" y="413785"/>
                  </a:cubicBezTo>
                  <a:cubicBezTo>
                    <a:pt x="0" y="642313"/>
                    <a:pt x="181951" y="827571"/>
                    <a:pt x="406400" y="827571"/>
                  </a:cubicBezTo>
                  <a:cubicBezTo>
                    <a:pt x="630849" y="827571"/>
                    <a:pt x="812800" y="642313"/>
                    <a:pt x="812800" y="413785"/>
                  </a:cubicBezTo>
                  <a:cubicBezTo>
                    <a:pt x="812800" y="18525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9485"/>
              <a:ext cx="660400" cy="710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6539802" y="2905413"/>
            <a:ext cx="3739422" cy="31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Leader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344481" y="6163144"/>
            <a:ext cx="3739422" cy="6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Member 3</a:t>
            </a:r>
          </a:p>
          <a:p>
            <a:pPr algn="ctr">
              <a:lnSpc>
                <a:spcPts val="2495"/>
              </a:lnSpc>
            </a:pPr>
            <a:endParaRPr lang="en-US" sz="213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14286" y="6155830"/>
            <a:ext cx="4137951" cy="31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Member 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593085" y="6155830"/>
            <a:ext cx="3558025" cy="31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Member 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539802" y="3806117"/>
            <a:ext cx="4137951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20"/>
              </a:lnSpc>
              <a:spcBef>
                <a:spcPct val="0"/>
              </a:spcBef>
            </a:pPr>
            <a:r>
              <a:rPr lang="en-US" sz="3200" b="1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C221046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344481" y="7063848"/>
            <a:ext cx="4137951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20"/>
              </a:lnSpc>
              <a:spcBef>
                <a:spcPct val="0"/>
              </a:spcBef>
            </a:pPr>
            <a:r>
              <a:rPr lang="en-US" sz="3200" b="1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C221050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593085" y="6953594"/>
            <a:ext cx="4508247" cy="108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20"/>
              </a:lnSpc>
              <a:spcBef>
                <a:spcPct val="0"/>
              </a:spcBef>
            </a:pPr>
            <a:r>
              <a:rPr lang="en-US" sz="3200" b="1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C221044</a:t>
            </a:r>
          </a:p>
          <a:p>
            <a:pPr marL="0" lvl="0" indent="0" algn="just">
              <a:lnSpc>
                <a:spcPts val="4320"/>
              </a:lnSpc>
              <a:spcBef>
                <a:spcPct val="0"/>
              </a:spcBef>
            </a:pPr>
            <a:r>
              <a:rPr lang="en-US" sz="3200" b="1" u="none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Md Jobayer Hossain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55780" y="6953594"/>
            <a:ext cx="4721059" cy="108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20"/>
              </a:lnSpc>
              <a:spcBef>
                <a:spcPct val="0"/>
              </a:spcBef>
            </a:pPr>
            <a:r>
              <a:rPr lang="en-US" sz="3200" b="1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C221060</a:t>
            </a:r>
          </a:p>
          <a:p>
            <a:pPr marL="0" lvl="0" indent="0" algn="just">
              <a:lnSpc>
                <a:spcPts val="4320"/>
              </a:lnSpc>
              <a:spcBef>
                <a:spcPct val="0"/>
              </a:spcBef>
            </a:pPr>
            <a:r>
              <a:rPr lang="en-US" sz="3200" b="1" u="none" spc="1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Md Najmus Sakib Rafi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539802" y="4380443"/>
            <a:ext cx="413795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Mamun Mahmud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344481" y="7694921"/>
            <a:ext cx="4137951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Md </a:t>
            </a:r>
            <a:r>
              <a:rPr lang="en-US" sz="3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Rayhan</a:t>
            </a:r>
            <a:r>
              <a:rPr lang="en-US" sz="3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Uddain</a:t>
            </a:r>
            <a:endParaRPr lang="en-US" sz="3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6992082" y="1166577"/>
            <a:ext cx="3499485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Info</a:t>
            </a:r>
          </a:p>
        </p:txBody>
      </p:sp>
      <p:sp>
        <p:nvSpPr>
          <p:cNvPr id="52" name="AutoShape 52"/>
          <p:cNvSpPr/>
          <p:nvPr/>
        </p:nvSpPr>
        <p:spPr>
          <a:xfrm>
            <a:off x="5362657" y="2313008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2170282" y="2126236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0282" y="3871062"/>
            <a:ext cx="12790087" cy="4480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318" spc="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</a:t>
            </a:r>
            <a:r>
              <a:rPr lang="en-US" sz="3318" u="none" spc="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ot-finding is a cornerstone of computational mathematics, often vital when analytical solutions are out of reach. This project offers a concise but powerful demonstration of four classical methods—Bisection, False Position, Secant, and Newton-Raphson—implemented in a modern React application. By merging theoretical insights with an interactive, visual approach, it serves both educational and analytical purposes.</a:t>
            </a:r>
          </a:p>
        </p:txBody>
      </p:sp>
      <p:sp>
        <p:nvSpPr>
          <p:cNvPr id="9" name="Freeform 9"/>
          <p:cNvSpPr/>
          <p:nvPr/>
        </p:nvSpPr>
        <p:spPr>
          <a:xfrm>
            <a:off x="16465321" y="3951602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3" y="0"/>
                </a:lnTo>
                <a:lnTo>
                  <a:pt x="4602313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63381" y="1366371"/>
            <a:ext cx="6966907" cy="926154"/>
            <a:chOff x="0" y="0"/>
            <a:chExt cx="2291260" cy="304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488795" y="1499721"/>
            <a:ext cx="1203189" cy="792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spc="-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id="6" name="Freeform 6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>
            <a:off x="6963381" y="3531546"/>
            <a:ext cx="6966907" cy="926154"/>
            <a:chOff x="0" y="0"/>
            <a:chExt cx="2291260" cy="3045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963381" y="5704141"/>
            <a:ext cx="6966907" cy="926154"/>
            <a:chOff x="0" y="0"/>
            <a:chExt cx="2291260" cy="30459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63381" y="7732071"/>
            <a:ext cx="6966907" cy="926154"/>
            <a:chOff x="0" y="0"/>
            <a:chExt cx="2291260" cy="3045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955375" y="2448959"/>
            <a:ext cx="6966907" cy="926154"/>
            <a:chOff x="0" y="0"/>
            <a:chExt cx="2291260" cy="30459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955375" y="4617844"/>
            <a:ext cx="6966907" cy="926154"/>
            <a:chOff x="0" y="0"/>
            <a:chExt cx="2291260" cy="30459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955375" y="6720192"/>
            <a:ext cx="6966907" cy="926154"/>
            <a:chOff x="0" y="0"/>
            <a:chExt cx="2291260" cy="30459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158954" y="8820150"/>
            <a:ext cx="6966907" cy="926154"/>
            <a:chOff x="0" y="0"/>
            <a:chExt cx="2291260" cy="30459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291260" cy="304591"/>
            </a:xfrm>
            <a:custGeom>
              <a:avLst/>
              <a:gdLst/>
              <a:ahLst/>
              <a:cxnLst/>
              <a:rect l="l" t="t" r="r" b="b"/>
              <a:pathLst>
                <a:path w="2291260" h="304591">
                  <a:moveTo>
                    <a:pt x="16669" y="0"/>
                  </a:moveTo>
                  <a:lnTo>
                    <a:pt x="2274592" y="0"/>
                  </a:lnTo>
                  <a:cubicBezTo>
                    <a:pt x="2283798" y="0"/>
                    <a:pt x="2291260" y="7463"/>
                    <a:pt x="2291260" y="16669"/>
                  </a:cubicBezTo>
                  <a:lnTo>
                    <a:pt x="2291260" y="287923"/>
                  </a:lnTo>
                  <a:cubicBezTo>
                    <a:pt x="2291260" y="297129"/>
                    <a:pt x="2283798" y="304591"/>
                    <a:pt x="2274592" y="304591"/>
                  </a:cubicBezTo>
                  <a:lnTo>
                    <a:pt x="16669" y="304591"/>
                  </a:lnTo>
                  <a:cubicBezTo>
                    <a:pt x="7463" y="304591"/>
                    <a:pt x="0" y="297129"/>
                    <a:pt x="0" y="287923"/>
                  </a:cubicBezTo>
                  <a:lnTo>
                    <a:pt x="0" y="16669"/>
                  </a:lnTo>
                  <a:cubicBezTo>
                    <a:pt x="0" y="7463"/>
                    <a:pt x="7463" y="0"/>
                    <a:pt x="1666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85725"/>
              <a:ext cx="2291260" cy="218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-146702" y="4572895"/>
            <a:ext cx="3052433" cy="4114800"/>
          </a:xfrm>
          <a:custGeom>
            <a:avLst/>
            <a:gdLst/>
            <a:ahLst/>
            <a:cxnLst/>
            <a:rect l="l" t="t" r="r" b="b"/>
            <a:pathLst>
              <a:path w="3052433" h="4114800">
                <a:moveTo>
                  <a:pt x="0" y="0"/>
                </a:moveTo>
                <a:lnTo>
                  <a:pt x="3052433" y="0"/>
                </a:lnTo>
                <a:lnTo>
                  <a:pt x="3052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086902" y="3268541"/>
            <a:ext cx="5182628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246915" y="1549135"/>
            <a:ext cx="4206012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ulti-Method Solver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88795" y="3664896"/>
            <a:ext cx="1203189" cy="153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spc="-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</a:p>
          <a:p>
            <a:pPr algn="l">
              <a:lnSpc>
                <a:spcPts val="5852"/>
              </a:lnSpc>
            </a:pPr>
            <a:endParaRPr lang="en-US" sz="6096" spc="-4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246915" y="3714311"/>
            <a:ext cx="4206012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Ini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tial Guess Handling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88795" y="5837491"/>
            <a:ext cx="1203189" cy="792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spc="-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246915" y="5886905"/>
            <a:ext cx="4206012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 Comparison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488795" y="7865421"/>
            <a:ext cx="1203189" cy="1533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spc="-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07</a:t>
            </a:r>
          </a:p>
          <a:p>
            <a:pPr algn="l">
              <a:lnSpc>
                <a:spcPts val="5852"/>
              </a:lnSpc>
            </a:pPr>
            <a:endParaRPr lang="en-US" sz="6096" spc="-4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8725481" y="7914836"/>
            <a:ext cx="6713803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Eq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uation Input and Parsing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480788" y="2582309"/>
            <a:ext cx="1203189" cy="153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b="1" spc="-4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  <a:p>
            <a:pPr algn="l">
              <a:lnSpc>
                <a:spcPts val="5852"/>
              </a:lnSpc>
            </a:pPr>
            <a:endParaRPr lang="en-US" sz="6096" b="1" spc="-499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238908" y="2631723"/>
            <a:ext cx="5255190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Vis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ualization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480788" y="4751194"/>
            <a:ext cx="1203189" cy="79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b="1" spc="-4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751565" y="4800616"/>
            <a:ext cx="5587856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tepwiseTabular Solution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480788" y="6853542"/>
            <a:ext cx="1203189" cy="153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b="1" spc="-4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  <a:p>
            <a:pPr algn="l">
              <a:lnSpc>
                <a:spcPts val="5852"/>
              </a:lnSpc>
            </a:pPr>
            <a:endParaRPr lang="en-US" sz="6096" b="1" spc="-499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2751565" y="6902957"/>
            <a:ext cx="5587856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uidance and Validation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684367" y="8953500"/>
            <a:ext cx="1203189" cy="1538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6096" b="1" spc="-4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08</a:t>
            </a:r>
          </a:p>
          <a:p>
            <a:pPr algn="l">
              <a:lnSpc>
                <a:spcPts val="5852"/>
              </a:lnSpc>
            </a:pPr>
            <a:endParaRPr lang="en-US" sz="6096" b="1" spc="-499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2887556" y="9002914"/>
            <a:ext cx="6489545" cy="50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22"/>
              </a:lnSpc>
              <a:spcBef>
                <a:spcPct val="0"/>
              </a:spcBef>
            </a:pPr>
            <a:r>
              <a:rPr lang="en-US" sz="3053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Responsive </a:t>
            </a:r>
            <a:r>
              <a:rPr lang="en-US" sz="3053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Interface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73756" y="701410"/>
            <a:ext cx="5587239" cy="2662922"/>
            <a:chOff x="0" y="0"/>
            <a:chExt cx="2065940" cy="984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42125" y="4008688"/>
            <a:ext cx="5587239" cy="2662922"/>
            <a:chOff x="0" y="0"/>
            <a:chExt cx="2065940" cy="9846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7005" y="704818"/>
            <a:ext cx="5587239" cy="2662922"/>
            <a:chOff x="0" y="0"/>
            <a:chExt cx="2065940" cy="984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5669" y="4008688"/>
            <a:ext cx="5587239" cy="2662922"/>
            <a:chOff x="0" y="0"/>
            <a:chExt cx="2065940" cy="9846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57178" y="7122661"/>
            <a:ext cx="5587239" cy="2662922"/>
            <a:chOff x="0" y="0"/>
            <a:chExt cx="2065940" cy="9846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rot="-7900054">
            <a:off x="7348622" y="2133028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2700000">
            <a:off x="10017119" y="21444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3209977">
            <a:off x="9982257" y="5458483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7866361">
            <a:off x="7346372" y="5436570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2276302" y="7898348"/>
            <a:ext cx="5388429" cy="4114800"/>
          </a:xfrm>
          <a:custGeom>
            <a:avLst/>
            <a:gdLst/>
            <a:ahLst/>
            <a:cxnLst/>
            <a:rect l="l" t="t" r="r" b="b"/>
            <a:pathLst>
              <a:path w="5388429" h="4114800">
                <a:moveTo>
                  <a:pt x="0" y="0"/>
                </a:moveTo>
                <a:lnTo>
                  <a:pt x="5388429" y="0"/>
                </a:lnTo>
                <a:lnTo>
                  <a:pt x="5388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931128" y="829277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1946112" y="986423"/>
            <a:ext cx="5314883" cy="1510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12"/>
              </a:lnSpc>
              <a:spcBef>
                <a:spcPct val="0"/>
              </a:spcBef>
            </a:pPr>
            <a:r>
              <a:rPr lang="en-US" sz="36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Algorithms</a:t>
            </a:r>
          </a:p>
          <a:p>
            <a:pPr marL="0" lvl="0" indent="0" algn="l">
              <a:lnSpc>
                <a:spcPts val="3277"/>
              </a:lnSpc>
              <a:spcBef>
                <a:spcPct val="0"/>
              </a:spcBef>
            </a:pPr>
            <a:r>
              <a:rPr lang="en-US" sz="21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 implementation of Bisection, False Position, Secant, Newton-Raphson.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014482" y="4419759"/>
            <a:ext cx="4974046" cy="116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5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9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omparison Module</a:t>
            </a:r>
          </a:p>
          <a:p>
            <a:pPr marL="0" lvl="0" indent="0" algn="l">
              <a:lnSpc>
                <a:spcPts val="3277"/>
              </a:lnSpc>
              <a:spcBef>
                <a:spcPct val="0"/>
              </a:spcBef>
            </a:pPr>
            <a:r>
              <a:rPr lang="en-US" sz="21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Gathers results for a summary 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06951" y="976898"/>
            <a:ext cx="4684676" cy="116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59"/>
              </a:lnSpc>
            </a:pPr>
            <a:r>
              <a:rPr lang="en-US" sz="3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9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rontend</a:t>
            </a:r>
          </a:p>
          <a:p>
            <a:pPr marL="0" lvl="0" indent="0" algn="l">
              <a:lnSpc>
                <a:spcPts val="3277"/>
              </a:lnSpc>
            </a:pPr>
            <a:r>
              <a:rPr lang="en-US" sz="21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Built with React.js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5615" y="4288927"/>
            <a:ext cx="4866457" cy="157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59"/>
              </a:lnSpc>
            </a:pPr>
            <a:r>
              <a:rPr lang="en-US" sz="3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9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quation</a:t>
            </a:r>
          </a:p>
          <a:p>
            <a:pPr marL="0" lvl="0" indent="0" algn="l">
              <a:lnSpc>
                <a:spcPts val="3277"/>
              </a:lnSpc>
            </a:pPr>
            <a:r>
              <a:rPr lang="en-US" sz="21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:User-supplied strings are parsed and safely evaluated (e.g., with math.js).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37124" y="7244964"/>
            <a:ext cx="4529875" cy="1981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959"/>
              </a:lnSpc>
            </a:pPr>
            <a:r>
              <a:rPr lang="en-US" sz="3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39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lotting</a:t>
            </a:r>
          </a:p>
          <a:p>
            <a:pPr marL="0" lvl="0" indent="0" algn="l">
              <a:lnSpc>
                <a:spcPts val="3277"/>
              </a:lnSpc>
            </a:pPr>
            <a:r>
              <a:rPr lang="en-US" sz="2199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Visualizations are generated (using Chart.js) to plot functions and highlight roots and initial points.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995244" y="3230781"/>
            <a:ext cx="4297511" cy="126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85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Architecture</a:t>
            </a:r>
          </a:p>
        </p:txBody>
      </p:sp>
      <p:sp>
        <p:nvSpPr>
          <p:cNvPr id="29" name="Freeform 29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84171" y="9911476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8"/>
                </a:lnTo>
                <a:lnTo>
                  <a:pt x="0" y="751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72262" y="6358696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966876" y="-340932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60436" y="9642146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69" y="0"/>
                </a:lnTo>
                <a:lnTo>
                  <a:pt x="4076269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614085" y="-365313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473558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314652" y="9572582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918319" y="2239736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333512" y="1645035"/>
            <a:ext cx="9386049" cy="7656673"/>
          </a:xfrm>
          <a:custGeom>
            <a:avLst/>
            <a:gdLst/>
            <a:ahLst/>
            <a:cxnLst/>
            <a:rect l="l" t="t" r="r" b="b"/>
            <a:pathLst>
              <a:path w="9386049" h="7656673">
                <a:moveTo>
                  <a:pt x="0" y="0"/>
                </a:moveTo>
                <a:lnTo>
                  <a:pt x="9386050" y="0"/>
                </a:lnTo>
                <a:lnTo>
                  <a:pt x="9386050" y="7656673"/>
                </a:lnTo>
                <a:lnTo>
                  <a:pt x="0" y="7656673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610584" y="604541"/>
            <a:ext cx="7685902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 Chart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39394" y="871247"/>
            <a:ext cx="6215156" cy="4390846"/>
            <a:chOff x="0" y="0"/>
            <a:chExt cx="1048738" cy="7409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2352" y="0"/>
                  </a:moveTo>
                  <a:lnTo>
                    <a:pt x="1006385" y="0"/>
                  </a:lnTo>
                  <a:cubicBezTo>
                    <a:pt x="1029776" y="0"/>
                    <a:pt x="1048738" y="18962"/>
                    <a:pt x="1048738" y="42352"/>
                  </a:cubicBezTo>
                  <a:lnTo>
                    <a:pt x="1048738" y="698554"/>
                  </a:lnTo>
                  <a:cubicBezTo>
                    <a:pt x="1048738" y="721944"/>
                    <a:pt x="1029776" y="740906"/>
                    <a:pt x="1006385" y="740906"/>
                  </a:cubicBezTo>
                  <a:lnTo>
                    <a:pt x="42352" y="740906"/>
                  </a:lnTo>
                  <a:cubicBezTo>
                    <a:pt x="18962" y="740906"/>
                    <a:pt x="0" y="721944"/>
                    <a:pt x="0" y="698554"/>
                  </a:cubicBezTo>
                  <a:lnTo>
                    <a:pt x="0" y="42352"/>
                  </a:lnTo>
                  <a:cubicBezTo>
                    <a:pt x="0" y="18962"/>
                    <a:pt x="18962" y="0"/>
                    <a:pt x="42352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9394" y="871247"/>
            <a:ext cx="6215156" cy="824978"/>
            <a:chOff x="0" y="0"/>
            <a:chExt cx="1048738" cy="1392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1176" y="0"/>
                  </a:moveTo>
                  <a:lnTo>
                    <a:pt x="1027562" y="0"/>
                  </a:lnTo>
                  <a:cubicBezTo>
                    <a:pt x="1033178" y="0"/>
                    <a:pt x="1038564" y="2231"/>
                    <a:pt x="1042535" y="6202"/>
                  </a:cubicBezTo>
                  <a:cubicBezTo>
                    <a:pt x="1046506" y="10174"/>
                    <a:pt x="1048738" y="15560"/>
                    <a:pt x="1048738" y="21176"/>
                  </a:cubicBezTo>
                  <a:lnTo>
                    <a:pt x="1048738" y="118030"/>
                  </a:lnTo>
                  <a:cubicBezTo>
                    <a:pt x="1048738" y="123646"/>
                    <a:pt x="1046506" y="129032"/>
                    <a:pt x="1042535" y="133003"/>
                  </a:cubicBezTo>
                  <a:cubicBezTo>
                    <a:pt x="1038564" y="136975"/>
                    <a:pt x="1033178" y="139206"/>
                    <a:pt x="1027562" y="139206"/>
                  </a:cubicBezTo>
                  <a:lnTo>
                    <a:pt x="21176" y="139206"/>
                  </a:lnTo>
                  <a:cubicBezTo>
                    <a:pt x="15560" y="139206"/>
                    <a:pt x="10174" y="136975"/>
                    <a:pt x="6202" y="133003"/>
                  </a:cubicBezTo>
                  <a:cubicBezTo>
                    <a:pt x="2231" y="129032"/>
                    <a:pt x="0" y="123646"/>
                    <a:pt x="0" y="118030"/>
                  </a:cubicBezTo>
                  <a:lnTo>
                    <a:pt x="0" y="21176"/>
                  </a:lnTo>
                  <a:cubicBezTo>
                    <a:pt x="0" y="15560"/>
                    <a:pt x="2231" y="10174"/>
                    <a:pt x="6202" y="6202"/>
                  </a:cubicBezTo>
                  <a:cubicBezTo>
                    <a:pt x="10174" y="2231"/>
                    <a:pt x="15560" y="0"/>
                    <a:pt x="2117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5403855" y="-1658889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400000">
            <a:off x="17821492" y="2356062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-2587020" y="925830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>
            <a:off x="9714393" y="871247"/>
            <a:ext cx="6333987" cy="4474797"/>
            <a:chOff x="0" y="0"/>
            <a:chExt cx="1048738" cy="7409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1558" y="0"/>
                  </a:moveTo>
                  <a:lnTo>
                    <a:pt x="1007180" y="0"/>
                  </a:lnTo>
                  <a:cubicBezTo>
                    <a:pt x="1030132" y="0"/>
                    <a:pt x="1048738" y="18606"/>
                    <a:pt x="1048738" y="41558"/>
                  </a:cubicBezTo>
                  <a:lnTo>
                    <a:pt x="1048738" y="699348"/>
                  </a:lnTo>
                  <a:cubicBezTo>
                    <a:pt x="1048738" y="722300"/>
                    <a:pt x="1030132" y="740906"/>
                    <a:pt x="1007180" y="740906"/>
                  </a:cubicBezTo>
                  <a:lnTo>
                    <a:pt x="41558" y="740906"/>
                  </a:lnTo>
                  <a:cubicBezTo>
                    <a:pt x="18606" y="740906"/>
                    <a:pt x="0" y="722300"/>
                    <a:pt x="0" y="699348"/>
                  </a:cubicBezTo>
                  <a:lnTo>
                    <a:pt x="0" y="41558"/>
                  </a:lnTo>
                  <a:cubicBezTo>
                    <a:pt x="0" y="18606"/>
                    <a:pt x="18606" y="0"/>
                    <a:pt x="41558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14393" y="871247"/>
            <a:ext cx="6333987" cy="840752"/>
            <a:chOff x="0" y="0"/>
            <a:chExt cx="1048738" cy="13920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0779" y="0"/>
                  </a:moveTo>
                  <a:lnTo>
                    <a:pt x="1027959" y="0"/>
                  </a:lnTo>
                  <a:cubicBezTo>
                    <a:pt x="1033470" y="0"/>
                    <a:pt x="1038755" y="2189"/>
                    <a:pt x="1042652" y="6086"/>
                  </a:cubicBezTo>
                  <a:cubicBezTo>
                    <a:pt x="1046548" y="9983"/>
                    <a:pt x="1048738" y="15268"/>
                    <a:pt x="1048738" y="20779"/>
                  </a:cubicBezTo>
                  <a:lnTo>
                    <a:pt x="1048738" y="118427"/>
                  </a:lnTo>
                  <a:cubicBezTo>
                    <a:pt x="1048738" y="129903"/>
                    <a:pt x="1039435" y="139206"/>
                    <a:pt x="1027959" y="139206"/>
                  </a:cubicBezTo>
                  <a:lnTo>
                    <a:pt x="20779" y="139206"/>
                  </a:lnTo>
                  <a:cubicBezTo>
                    <a:pt x="9303" y="139206"/>
                    <a:pt x="0" y="129903"/>
                    <a:pt x="0" y="118427"/>
                  </a:cubicBezTo>
                  <a:lnTo>
                    <a:pt x="0" y="20779"/>
                  </a:lnTo>
                  <a:cubicBezTo>
                    <a:pt x="0" y="9303"/>
                    <a:pt x="9303" y="0"/>
                    <a:pt x="2077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39394" y="5650278"/>
            <a:ext cx="6333987" cy="4474797"/>
            <a:chOff x="0" y="0"/>
            <a:chExt cx="1048738" cy="74090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1558" y="0"/>
                  </a:moveTo>
                  <a:lnTo>
                    <a:pt x="1007180" y="0"/>
                  </a:lnTo>
                  <a:cubicBezTo>
                    <a:pt x="1030132" y="0"/>
                    <a:pt x="1048738" y="18606"/>
                    <a:pt x="1048738" y="41558"/>
                  </a:cubicBezTo>
                  <a:lnTo>
                    <a:pt x="1048738" y="699348"/>
                  </a:lnTo>
                  <a:cubicBezTo>
                    <a:pt x="1048738" y="722300"/>
                    <a:pt x="1030132" y="740906"/>
                    <a:pt x="1007180" y="740906"/>
                  </a:cubicBezTo>
                  <a:lnTo>
                    <a:pt x="41558" y="740906"/>
                  </a:lnTo>
                  <a:cubicBezTo>
                    <a:pt x="18606" y="740906"/>
                    <a:pt x="0" y="722300"/>
                    <a:pt x="0" y="699348"/>
                  </a:cubicBezTo>
                  <a:lnTo>
                    <a:pt x="0" y="41558"/>
                  </a:lnTo>
                  <a:cubicBezTo>
                    <a:pt x="0" y="18606"/>
                    <a:pt x="18606" y="0"/>
                    <a:pt x="41558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39394" y="5650278"/>
            <a:ext cx="6333987" cy="840752"/>
            <a:chOff x="0" y="0"/>
            <a:chExt cx="1048738" cy="13920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0779" y="0"/>
                  </a:moveTo>
                  <a:lnTo>
                    <a:pt x="1027959" y="0"/>
                  </a:lnTo>
                  <a:cubicBezTo>
                    <a:pt x="1033470" y="0"/>
                    <a:pt x="1038755" y="2189"/>
                    <a:pt x="1042652" y="6086"/>
                  </a:cubicBezTo>
                  <a:cubicBezTo>
                    <a:pt x="1046548" y="9983"/>
                    <a:pt x="1048738" y="15268"/>
                    <a:pt x="1048738" y="20779"/>
                  </a:cubicBezTo>
                  <a:lnTo>
                    <a:pt x="1048738" y="118427"/>
                  </a:lnTo>
                  <a:cubicBezTo>
                    <a:pt x="1048738" y="129903"/>
                    <a:pt x="1039435" y="139206"/>
                    <a:pt x="1027959" y="139206"/>
                  </a:cubicBezTo>
                  <a:lnTo>
                    <a:pt x="20779" y="139206"/>
                  </a:lnTo>
                  <a:cubicBezTo>
                    <a:pt x="9303" y="139206"/>
                    <a:pt x="0" y="129903"/>
                    <a:pt x="0" y="118427"/>
                  </a:cubicBezTo>
                  <a:lnTo>
                    <a:pt x="0" y="20779"/>
                  </a:lnTo>
                  <a:cubicBezTo>
                    <a:pt x="0" y="9303"/>
                    <a:pt x="9303" y="0"/>
                    <a:pt x="2077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734843" y="5650278"/>
            <a:ext cx="6333987" cy="4474797"/>
            <a:chOff x="0" y="0"/>
            <a:chExt cx="1048738" cy="7409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41558" y="0"/>
                  </a:moveTo>
                  <a:lnTo>
                    <a:pt x="1007180" y="0"/>
                  </a:lnTo>
                  <a:cubicBezTo>
                    <a:pt x="1030132" y="0"/>
                    <a:pt x="1048738" y="18606"/>
                    <a:pt x="1048738" y="41558"/>
                  </a:cubicBezTo>
                  <a:lnTo>
                    <a:pt x="1048738" y="699348"/>
                  </a:lnTo>
                  <a:cubicBezTo>
                    <a:pt x="1048738" y="722300"/>
                    <a:pt x="1030132" y="740906"/>
                    <a:pt x="1007180" y="740906"/>
                  </a:cubicBezTo>
                  <a:lnTo>
                    <a:pt x="41558" y="740906"/>
                  </a:lnTo>
                  <a:cubicBezTo>
                    <a:pt x="18606" y="740906"/>
                    <a:pt x="0" y="722300"/>
                    <a:pt x="0" y="699348"/>
                  </a:cubicBezTo>
                  <a:lnTo>
                    <a:pt x="0" y="41558"/>
                  </a:lnTo>
                  <a:cubicBezTo>
                    <a:pt x="0" y="18606"/>
                    <a:pt x="18606" y="0"/>
                    <a:pt x="41558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734843" y="5650278"/>
            <a:ext cx="6333987" cy="840752"/>
            <a:chOff x="0" y="0"/>
            <a:chExt cx="1048738" cy="13920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48738" cy="139206"/>
            </a:xfrm>
            <a:custGeom>
              <a:avLst/>
              <a:gdLst/>
              <a:ahLst/>
              <a:cxnLst/>
              <a:rect l="l" t="t" r="r" b="b"/>
              <a:pathLst>
                <a:path w="1048738" h="139206">
                  <a:moveTo>
                    <a:pt x="20779" y="0"/>
                  </a:moveTo>
                  <a:lnTo>
                    <a:pt x="1027959" y="0"/>
                  </a:lnTo>
                  <a:cubicBezTo>
                    <a:pt x="1033470" y="0"/>
                    <a:pt x="1038755" y="2189"/>
                    <a:pt x="1042652" y="6086"/>
                  </a:cubicBezTo>
                  <a:cubicBezTo>
                    <a:pt x="1046548" y="9983"/>
                    <a:pt x="1048738" y="15268"/>
                    <a:pt x="1048738" y="20779"/>
                  </a:cubicBezTo>
                  <a:lnTo>
                    <a:pt x="1048738" y="118427"/>
                  </a:lnTo>
                  <a:cubicBezTo>
                    <a:pt x="1048738" y="129903"/>
                    <a:pt x="1039435" y="139206"/>
                    <a:pt x="1027959" y="139206"/>
                  </a:cubicBezTo>
                  <a:lnTo>
                    <a:pt x="20779" y="139206"/>
                  </a:lnTo>
                  <a:cubicBezTo>
                    <a:pt x="9303" y="139206"/>
                    <a:pt x="0" y="129903"/>
                    <a:pt x="0" y="118427"/>
                  </a:cubicBezTo>
                  <a:lnTo>
                    <a:pt x="0" y="20779"/>
                  </a:lnTo>
                  <a:cubicBezTo>
                    <a:pt x="0" y="9303"/>
                    <a:pt x="9303" y="0"/>
                    <a:pt x="20779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-603449" y="6140156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 rot="-5400000">
            <a:off x="-1714514" y="-69907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2" name="Group 32"/>
          <p:cNvGrpSpPr/>
          <p:nvPr/>
        </p:nvGrpSpPr>
        <p:grpSpPr>
          <a:xfrm>
            <a:off x="6839242" y="30811"/>
            <a:ext cx="3745449" cy="729768"/>
            <a:chOff x="0" y="0"/>
            <a:chExt cx="986456" cy="19220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86456" cy="192202"/>
            </a:xfrm>
            <a:custGeom>
              <a:avLst/>
              <a:gdLst/>
              <a:ahLst/>
              <a:cxnLst/>
              <a:rect l="l" t="t" r="r" b="b"/>
              <a:pathLst>
                <a:path w="986456" h="192202">
                  <a:moveTo>
                    <a:pt x="96101" y="0"/>
                  </a:moveTo>
                  <a:lnTo>
                    <a:pt x="890355" y="0"/>
                  </a:lnTo>
                  <a:cubicBezTo>
                    <a:pt x="915842" y="0"/>
                    <a:pt x="940286" y="10125"/>
                    <a:pt x="958308" y="28147"/>
                  </a:cubicBezTo>
                  <a:cubicBezTo>
                    <a:pt x="976331" y="46170"/>
                    <a:pt x="986456" y="70614"/>
                    <a:pt x="986456" y="96101"/>
                  </a:cubicBezTo>
                  <a:lnTo>
                    <a:pt x="986456" y="96101"/>
                  </a:lnTo>
                  <a:cubicBezTo>
                    <a:pt x="986456" y="149176"/>
                    <a:pt x="943430" y="192202"/>
                    <a:pt x="890355" y="192202"/>
                  </a:cubicBezTo>
                  <a:lnTo>
                    <a:pt x="96101" y="192202"/>
                  </a:lnTo>
                  <a:cubicBezTo>
                    <a:pt x="70614" y="192202"/>
                    <a:pt x="46170" y="182077"/>
                    <a:pt x="28147" y="164055"/>
                  </a:cubicBezTo>
                  <a:cubicBezTo>
                    <a:pt x="10125" y="146032"/>
                    <a:pt x="0" y="121589"/>
                    <a:pt x="0" y="96101"/>
                  </a:cubicBezTo>
                  <a:lnTo>
                    <a:pt x="0" y="96101"/>
                  </a:lnTo>
                  <a:cubicBezTo>
                    <a:pt x="0" y="70614"/>
                    <a:pt x="10125" y="46170"/>
                    <a:pt x="28147" y="28147"/>
                  </a:cubicBezTo>
                  <a:cubicBezTo>
                    <a:pt x="46170" y="10125"/>
                    <a:pt x="70614" y="0"/>
                    <a:pt x="96101" y="0"/>
                  </a:cubicBezTo>
                  <a:close/>
                </a:path>
              </a:pathLst>
            </a:custGeom>
            <a:solidFill>
              <a:srgbClr val="428D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85725"/>
              <a:ext cx="986456" cy="106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2130472" y="1113808"/>
            <a:ext cx="4613092" cy="37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8"/>
              </a:lnSpc>
            </a:pPr>
            <a:r>
              <a:rPr lang="en-US" sz="26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Bisection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89650" y="1911720"/>
            <a:ext cx="5914644" cy="1922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063" lvl="1" indent="-245031" algn="l">
              <a:lnSpc>
                <a:spcPts val="3064"/>
              </a:lnSpc>
              <a:buFont typeface="Arial"/>
              <a:buChar char="•"/>
            </a:pPr>
            <a:r>
              <a:rPr lang="en-US" sz="2269" spc="1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269" u="none" spc="1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epeatedly halves a bracketed interval where the function changes sign.</a:t>
            </a:r>
          </a:p>
          <a:p>
            <a:pPr marL="490063" lvl="1" indent="-245031" algn="l">
              <a:lnSpc>
                <a:spcPts val="3064"/>
              </a:lnSpc>
              <a:buFont typeface="Arial"/>
              <a:buChar char="•"/>
            </a:pPr>
            <a:r>
              <a:rPr lang="en-US" sz="2269" u="none" spc="13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Converges reliably but can be relatively slow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112949" y="1108557"/>
            <a:ext cx="4701293" cy="39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False position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867521" y="1922634"/>
            <a:ext cx="6027729" cy="236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9433" lvl="1" indent="-249716" algn="l">
              <a:lnSpc>
                <a:spcPts val="3122"/>
              </a:lnSpc>
              <a:buFont typeface="Arial"/>
              <a:buChar char="•"/>
            </a:pPr>
            <a:r>
              <a:rPr lang="en-US" sz="2313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</a:t>
            </a:r>
            <a:r>
              <a:rPr lang="en-US" sz="2313" u="none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 a secant line between two bracket points to find where the function crosses zero.</a:t>
            </a:r>
          </a:p>
          <a:p>
            <a:pPr marL="499433" lvl="1" indent="-249716" algn="l">
              <a:lnSpc>
                <a:spcPts val="3122"/>
              </a:lnSpc>
              <a:buFont typeface="Arial"/>
              <a:buChar char="•"/>
            </a:pPr>
            <a:r>
              <a:rPr lang="en-US" sz="2313" u="none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Maintains a bracketed approach, often converging faster than bisection.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137950" y="5887588"/>
            <a:ext cx="4701293" cy="39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Sectant Method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892522" y="6701665"/>
            <a:ext cx="6027729" cy="1967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9433" lvl="1" indent="-249716" algn="l">
              <a:lnSpc>
                <a:spcPts val="3122"/>
              </a:lnSpc>
              <a:buFont typeface="Arial"/>
              <a:buChar char="•"/>
            </a:pPr>
            <a:r>
              <a:rPr lang="en-US" sz="2313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Estim</a:t>
            </a:r>
            <a:r>
              <a:rPr lang="en-US" sz="2313" u="none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ates the next root by drawing a secant line between two recent approximations.</a:t>
            </a:r>
          </a:p>
          <a:p>
            <a:pPr marL="499433" lvl="1" indent="-249716" algn="l">
              <a:lnSpc>
                <a:spcPts val="3122"/>
              </a:lnSpc>
              <a:buFont typeface="Arial"/>
              <a:buChar char="•"/>
            </a:pPr>
            <a:r>
              <a:rPr lang="en-US" sz="2313" u="none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Eliminates the need for derivative calculations but can be less stable.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980270" y="5814606"/>
            <a:ext cx="4701293" cy="396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7"/>
              </a:lnSpc>
            </a:pPr>
            <a:r>
              <a:rPr lang="en-US" sz="2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Newton Raphson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887971" y="6701665"/>
            <a:ext cx="6027729" cy="236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9433" lvl="1" indent="-249716" algn="l">
              <a:lnSpc>
                <a:spcPts val="3122"/>
              </a:lnSpc>
              <a:buFont typeface="Arial"/>
              <a:buChar char="•"/>
            </a:pPr>
            <a:r>
              <a:rPr lang="en-US" sz="2313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</a:t>
            </a:r>
            <a:r>
              <a:rPr lang="en-US" sz="2313" u="none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 derivatives to iterate from an initial guess directly toward the root.</a:t>
            </a:r>
          </a:p>
          <a:p>
            <a:pPr marL="499433" lvl="1" indent="-249716" algn="l">
              <a:lnSpc>
                <a:spcPts val="3122"/>
              </a:lnSpc>
              <a:buFont typeface="Arial"/>
              <a:buChar char="•"/>
            </a:pPr>
            <a:r>
              <a:rPr lang="en-US" sz="2313" u="none" spc="13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Tends to converge rapidly but requires a good starting value and derivative availability.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393344" y="119981"/>
            <a:ext cx="2663785" cy="48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2"/>
              </a:lnSpc>
              <a:spcBef>
                <a:spcPct val="0"/>
              </a:spcBef>
            </a:pPr>
            <a:r>
              <a:rPr lang="en-US" sz="2500" b="1" i="1" spc="48" dirty="0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Four Methods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6576" y="2402301"/>
            <a:ext cx="14653420" cy="629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96"/>
              </a:lnSpc>
              <a:spcBef>
                <a:spcPct val="0"/>
              </a:spcBef>
            </a:pPr>
            <a:r>
              <a:rPr lang="en-US" sz="4664" spc="279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</a:t>
            </a:r>
            <a:r>
              <a:rPr lang="en-US" sz="4664" u="none" spc="279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 robustly determine a bracket (interval endpoints) that contains a root for bracketing methods, the system programmatically explores the function’s domain in both directions using an exponential step search.</a:t>
            </a:r>
          </a:p>
          <a:p>
            <a:pPr marL="0" lvl="0" indent="0" algn="l">
              <a:lnSpc>
                <a:spcPts val="6296"/>
              </a:lnSpc>
              <a:spcBef>
                <a:spcPct val="0"/>
              </a:spcBef>
            </a:pPr>
            <a:r>
              <a:rPr lang="en-US" sz="4664" u="none" spc="279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Because the increment doubles at each iteration (exponential search), this algorithm achieves O(log n) time complexity</a:t>
            </a:r>
          </a:p>
        </p:txBody>
      </p:sp>
      <p:sp>
        <p:nvSpPr>
          <p:cNvPr id="3" name="Freeform 3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95522" y="-3415115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09975" y="-2219615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>
            <a:off x="4160556" y="725926"/>
            <a:ext cx="9083921" cy="1759765"/>
            <a:chOff x="0" y="0"/>
            <a:chExt cx="2783333" cy="5391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83333" cy="539196"/>
            </a:xfrm>
            <a:custGeom>
              <a:avLst/>
              <a:gdLst/>
              <a:ahLst/>
              <a:cxnLst/>
              <a:rect l="l" t="t" r="r" b="b"/>
              <a:pathLst>
                <a:path w="2783333" h="539196">
                  <a:moveTo>
                    <a:pt x="0" y="50800"/>
                  </a:moveTo>
                  <a:lnTo>
                    <a:pt x="1391667" y="0"/>
                  </a:lnTo>
                  <a:lnTo>
                    <a:pt x="2783333" y="50800"/>
                  </a:lnTo>
                  <a:lnTo>
                    <a:pt x="2783333" y="488396"/>
                  </a:lnTo>
                  <a:lnTo>
                    <a:pt x="1391667" y="539196"/>
                  </a:lnTo>
                  <a:lnTo>
                    <a:pt x="0" y="488396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BBCCF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2700"/>
              <a:ext cx="2783333" cy="526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864059" y="1227349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Automated Bracket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4950" y="3118971"/>
            <a:ext cx="7025086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Example Case Study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344964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81525" y="1795701"/>
            <a:ext cx="4819326" cy="1795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0"/>
              </a:lnSpc>
              <a:spcBef>
                <a:spcPct val="0"/>
              </a:spcBef>
            </a:pPr>
            <a:r>
              <a:rPr lang="en-US" sz="3000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input</a:t>
            </a:r>
          </a:p>
          <a:p>
            <a:pPr marL="0" lvl="0" indent="0" algn="just">
              <a:lnSpc>
                <a:spcPts val="3426"/>
              </a:lnSpc>
              <a:spcBef>
                <a:spcPct val="0"/>
              </a:spcBef>
            </a:pPr>
            <a:r>
              <a:rPr lang="en-US" sz="2538" u="none" spc="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Equation string, initial guesses/bracket</a:t>
            </a:r>
          </a:p>
          <a:p>
            <a:pPr marL="0" lvl="0" indent="0" algn="just">
              <a:lnSpc>
                <a:spcPts val="3426"/>
              </a:lnSpc>
              <a:spcBef>
                <a:spcPct val="0"/>
              </a:spcBef>
            </a:pPr>
            <a:endParaRPr lang="en-US" sz="2538" u="none" spc="4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681525" y="4223146"/>
            <a:ext cx="5049633" cy="1795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0"/>
              </a:lnSpc>
              <a:spcBef>
                <a:spcPct val="0"/>
              </a:spcBef>
            </a:pPr>
            <a:r>
              <a:rPr lang="en-US" sz="3000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sz="3000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teration</a:t>
            </a:r>
          </a:p>
          <a:p>
            <a:pPr marL="0" lvl="0" indent="0" algn="just">
              <a:lnSpc>
                <a:spcPts val="3426"/>
              </a:lnSpc>
              <a:spcBef>
                <a:spcPct val="0"/>
              </a:spcBef>
            </a:pPr>
            <a:r>
              <a:rPr lang="en-US" sz="2538" u="none" spc="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Each method solves for the root, displaying a step-by-step table and updating the graph.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23917" y="6916628"/>
            <a:ext cx="4819326" cy="1795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0"/>
              </a:lnSpc>
              <a:spcBef>
                <a:spcPct val="0"/>
              </a:spcBef>
            </a:pPr>
            <a:r>
              <a:rPr lang="en-US" sz="3000" b="1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sz="3000" b="1" u="none" spc="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omparison</a:t>
            </a:r>
          </a:p>
          <a:p>
            <a:pPr marL="0" lvl="0" indent="0" algn="just">
              <a:lnSpc>
                <a:spcPts val="3426"/>
              </a:lnSpc>
              <a:spcBef>
                <a:spcPct val="0"/>
              </a:spcBef>
            </a:pPr>
            <a:r>
              <a:rPr lang="en-US" sz="2538" u="none" spc="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Roots and iteration numbers for all methods are summarized in a table below. </a:t>
            </a:r>
          </a:p>
        </p:txBody>
      </p:sp>
      <p:sp>
        <p:nvSpPr>
          <p:cNvPr id="18" name="Freeform 18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0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485</Words>
  <Application>Microsoft Office PowerPoint</Application>
  <PresentationFormat>Custom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Arial</vt:lpstr>
      <vt:lpstr>Open Sans Bold</vt:lpstr>
      <vt:lpstr>Bricolage Grotesque Bold</vt:lpstr>
      <vt:lpstr>DM Sans</vt:lpstr>
      <vt:lpstr>DM Sans Bold</vt:lpstr>
      <vt:lpstr>Atkinson Hyperlegible</vt:lpstr>
      <vt:lpstr>DM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Non-Linear Equations Using Four Classical Root-Finding Methods</dc:title>
  <cp:lastModifiedBy>ASUS</cp:lastModifiedBy>
  <cp:revision>5</cp:revision>
  <dcterms:created xsi:type="dcterms:W3CDTF">2006-08-16T00:00:00Z</dcterms:created>
  <dcterms:modified xsi:type="dcterms:W3CDTF">2025-08-04T03:55:22Z</dcterms:modified>
  <dc:identifier>DAGvCKWq2OI</dc:identifier>
</cp:coreProperties>
</file>