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97" r:id="rId3"/>
    <p:sldId id="298" r:id="rId4"/>
    <p:sldId id="303" r:id="rId5"/>
    <p:sldId id="304" r:id="rId6"/>
    <p:sldId id="306" r:id="rId7"/>
    <p:sldId id="305" r:id="rId8"/>
    <p:sldId id="300" r:id="rId9"/>
    <p:sldId id="308" r:id="rId10"/>
    <p:sldId id="309" r:id="rId11"/>
    <p:sldId id="269" r:id="rId12"/>
    <p:sldId id="270" r:id="rId13"/>
    <p:sldId id="30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10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0" d="100"/>
          <a:sy n="130" d="100"/>
        </p:scale>
        <p:origin x="463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E6C5-9E70-44CB-8734-88AA04C19B9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97A72-1320-4E83-A9E0-D1FEB1B09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7A72-1320-4E83-A9E0-D1FEB1B09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3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237"/>
            <a:ext cx="7772400" cy="1006476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817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1767947" y="103186"/>
            <a:ext cx="5608106" cy="4445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altLang="ko-KR" dirty="0">
                <a:solidFill>
                  <a:srgbClr val="6B4917"/>
                </a:solidFill>
                <a:latin typeface="Arial Unicode MS" pitchFamily="50" charset="-127"/>
                <a:ea typeface="Arial Unicode MS" panose="020B0604020202020204"/>
                <a:cs typeface="Arial Unicode MS" pitchFamily="50" charset="-127"/>
              </a:rPr>
              <a:t>0000/00/00, 3-2 Capstone Project</a:t>
            </a:r>
            <a:endParaRPr lang="en-GB" dirty="0">
              <a:solidFill>
                <a:srgbClr val="6B4917"/>
              </a:solidFill>
              <a:latin typeface="Arial Unicode MS" pitchFamily="50" charset="-127"/>
              <a:ea typeface="Arial Unicode MS" panose="020B0604020202020204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55750" y="4579402"/>
            <a:ext cx="2950234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지도교수 </a:t>
            </a:r>
            <a:r>
              <a:rPr lang="en-US" altLang="ko-KR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: </a:t>
            </a:r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이종혁</a:t>
            </a:r>
            <a:endParaRPr lang="en-US" altLang="ko-KR" sz="1800" b="1">
              <a:solidFill>
                <a:schemeClr val="accent2">
                  <a:lumMod val="50000"/>
                </a:schemeClr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Captain : 201621571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손상진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Sailors : 201621110 </a:t>
            </a:r>
            <a:r>
              <a:rPr lang="ko-KR" altLang="en-US" sz="1800" err="1">
                <a:solidFill>
                  <a:srgbClr val="F47B20"/>
                </a:solidFill>
                <a:ea typeface="Arial Unicode MS" panose="020B0604020202020204"/>
              </a:rPr>
              <a:t>권순홍</a:t>
            </a:r>
            <a:endParaRPr lang="en-US" altLang="ko-KR" sz="1800">
              <a:solidFill>
                <a:srgbClr val="F47B20"/>
              </a:solidFill>
              <a:ea typeface="맑은 고딕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201621136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서민지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201621173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최서윤</a:t>
            </a:r>
            <a:endParaRPr lang="ja-JP" altLang="en-US" sz="1800">
              <a:solidFill>
                <a:srgbClr val="F47B2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169223" y="980690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517" y="254675"/>
            <a:ext cx="7313083" cy="84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8E40-5F1B-4EAC-9B76-2A2615DAE40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38827" y="3269599"/>
            <a:ext cx="1466345" cy="1463390"/>
            <a:chOff x="3739091" y="3283694"/>
            <a:chExt cx="1466345" cy="14633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D226ED-A421-466A-99EF-77F708E27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3774213" y="3283694"/>
              <a:ext cx="1431223" cy="1463390"/>
            </a:xfrm>
            <a:prstGeom prst="rect">
              <a:avLst/>
            </a:prstGeom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D47A3A-5081-4C82-8ADA-09CAAAA566DF}"/>
                </a:ext>
              </a:extLst>
            </p:cNvPr>
            <p:cNvSpPr/>
            <p:nvPr userDrawn="1"/>
          </p:nvSpPr>
          <p:spPr>
            <a:xfrm>
              <a:off x="3739091" y="3283695"/>
              <a:ext cx="1427085" cy="1417876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9DC407-935A-49EA-915C-B962F9C340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49" y="5220978"/>
            <a:ext cx="1500498" cy="1500498"/>
          </a:xfrm>
          <a:prstGeom prst="rect">
            <a:avLst/>
          </a:prstGeom>
        </p:spPr>
      </p:pic>
      <p:cxnSp>
        <p:nvCxnSpPr>
          <p:cNvPr id="16" name="Straight Connector 10"/>
          <p:cNvCxnSpPr/>
          <p:nvPr userDrawn="1"/>
        </p:nvCxnSpPr>
        <p:spPr>
          <a:xfrm>
            <a:off x="169223" y="6288646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899" y="1892774"/>
            <a:ext cx="8458200" cy="1006476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j-ea"/>
              </a:rPr>
              <a:t>최종 발표 슬라이드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99" y="2914419"/>
            <a:ext cx="6858000" cy="165576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보안 취약점 분석 및 보완 프로그램</a:t>
            </a:r>
            <a:r>
              <a:rPr lang="en-US" altLang="ko-KR" dirty="0"/>
              <a:t> </a:t>
            </a:r>
            <a:r>
              <a:rPr lang="ko-KR" altLang="en-US" dirty="0"/>
              <a:t>개발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1482918" y="75648"/>
            <a:ext cx="6178163" cy="449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2018/12/17, 3-2 Capstone Project</a:t>
            </a:r>
            <a:endParaRPr lang="ko-KR" altLang="en-US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944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현재 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툴 사용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Radamsa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테스팅 도구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설치가 쉬움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1026" name="Picture 2" descr="SesL11epeu F : - &#10;esuepeu &#10;eee„ &#10;esuepeu &#10;esuepea &#10;esuepeu &#10;esuepeu &#10;esuepeu &#10;esuepeu &#10;esuepeu &#10;esuepeu &#10;sesuepeu &#10;Olpa Sesuepe.' &#10;eeeeeeeeee &#10;eeeeeeeeee &#10;eeeeeeeeee &#10;ouoa Sesurepeu &#10;beeesa@ &#10;ouoa Sesurepeu &#10;Se sue peu / — : &#10;Se sue peu / — : E &#10;Se sue peu / — : auet•uuA - &#10;eeeee &#10;Se sue peu / — : auet•uuA - E &#10;iNeNIn\ . S9Sdeeee &#10;Se sue peu / — : E &#10;Se sue peu / — : aaet•WA E &#10;: sesuepeu &#10;Se sue p eu / — : auet•uuA - E &#10;01pa &#10;01pa &#10;ouDa &#10;01pa &#10;01pa &#10;01pa &#10;01pa &#10;9SD1eDx!i ">
            <a:extLst>
              <a:ext uri="{FF2B5EF4-FFF2-40B4-BE49-F238E27FC236}">
                <a16:creationId xmlns:a16="http://schemas.microsoft.com/office/drawing/2014/main" id="{3B5EF879-1C33-4313-9934-0561464C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12" y="2843676"/>
            <a:ext cx="3488377" cy="230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(standard _ in) &#10;(standard _ in) &#10;(standard _ in) &#10;(standard _ in) &#10;(standard _ in) &#10;(standard _ in) &#10;(standard _ in) &#10;(standard _ in) &#10;(standard _ in) &#10;(standard _ in) &#10;(standard _ in) &#10;(standard _ in) &#10;(standard _ in) &#10;55054 &#10;55055 : &#10;55056: &#10;55057 : &#10;55058: &#10;55059: &#10;55060: &#10;55061 : &#10;55062 : &#10;55063 &#10;55064: &#10;55065 : &#10;55066: &#10;syntax &#10;syntax &#10;syntax &#10;syntax &#10;syntax &#10;syntax &#10;syntax &#10;syntax &#10;syntax &#10;syntax &#10;syntax &#10;syntax &#10;syntax &#10;error &#10;error &#10;error &#10;error &#10;error &#10;error &#10;error &#10;error &#10;error &#10;error &#10;error &#10;error &#10;error &#10;I I [Dasdasdweiojgiqwghioqweg ">
            <a:extLst>
              <a:ext uri="{FF2B5EF4-FFF2-40B4-BE49-F238E27FC236}">
                <a16:creationId xmlns:a16="http://schemas.microsoft.com/office/drawing/2014/main" id="{73D4D37B-676D-41BD-B28F-0AAD773E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05" y="2634723"/>
            <a:ext cx="2266423" cy="323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021615-DC14-48B9-8C6D-3EFAA0ED9F51}"/>
              </a:ext>
            </a:extLst>
          </p:cNvPr>
          <p:cNvSpPr/>
          <p:nvPr/>
        </p:nvSpPr>
        <p:spPr>
          <a:xfrm>
            <a:off x="3979305" y="2267211"/>
            <a:ext cx="4024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200" dirty="0" err="1">
                <a:latin typeface="+mn-ea"/>
              </a:rPr>
              <a:t>echo</a:t>
            </a:r>
            <a:r>
              <a:rPr lang="ko-KR" altLang="ko-KR" sz="1200" dirty="0">
                <a:latin typeface="+mn-ea"/>
              </a:rPr>
              <a:t> "100 * (1 + (2 / 3))" | </a:t>
            </a:r>
            <a:r>
              <a:rPr lang="ko-KR" altLang="ko-KR" sz="1200" dirty="0" err="1">
                <a:latin typeface="+mn-ea"/>
              </a:rPr>
              <a:t>radamsa</a:t>
            </a:r>
            <a:r>
              <a:rPr lang="ko-KR" altLang="ko-KR" sz="1200" dirty="0">
                <a:latin typeface="+mn-ea"/>
              </a:rPr>
              <a:t> -</a:t>
            </a:r>
            <a:r>
              <a:rPr lang="ko-KR" altLang="ko-KR" sz="1200" dirty="0" err="1">
                <a:latin typeface="+mn-ea"/>
              </a:rPr>
              <a:t>n</a:t>
            </a:r>
            <a:r>
              <a:rPr lang="ko-KR" altLang="ko-KR" sz="1200" dirty="0">
                <a:latin typeface="+mn-ea"/>
              </a:rPr>
              <a:t> 10000 | </a:t>
            </a:r>
            <a:r>
              <a:rPr lang="ko-KR" altLang="ko-KR" sz="1200" dirty="0" err="1">
                <a:latin typeface="+mn-ea"/>
              </a:rPr>
              <a:t>bc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029" name="Picture 5" descr="(standard _ in) 6084: &#10;(standard _ in) 6086: &#10;(standard _ in) 6087: &#10;(standard _ in) 6088: &#10;syntax error &#10;syntax error &#10;syntax error &#10;syntax error &#10;1701411834604692317316873037158841ß5729ßß &#10;-42227925164314062337396000 &#10;73730271949 &#10;Runtime error &#10;(standard _ in) &#10;(standard _ in) &#10;(standard _ in) &#10;(standard _ in) &#10;(standard _ in) &#10;(standard _ in) &#10;(standard _ in) &#10;(standard _ in) &#10;(standard _ in) &#10;(standard _ in) &#10;(standard _ in) &#10;(standard _ in) &#10;4294967298 &#10;6092 : &#10;6100 : &#10;6100 : &#10;syntax &#10;syntax &#10;syntax &#10;syntax &#10;syntax &#10;syntax &#10;syntax &#10;syntax &#10;syntax &#10;syntax &#10;syntax &#10;syntax &#10;adr=28): Divide &#10;error &#10;error &#10;error &#10;error &#10;error &#10;error &#10;error &#10;error &#10;error &#10;error &#10;error &#10;error &#10;EOF encountered in &#10;a cornment. &#10;(standard In) 1: syntax error &#10;greendot@greendot - vmare — / radarns as ">
            <a:extLst>
              <a:ext uri="{FF2B5EF4-FFF2-40B4-BE49-F238E27FC236}">
                <a16:creationId xmlns:a16="http://schemas.microsoft.com/office/drawing/2014/main" id="{ED60F86D-3136-4F9A-BB75-A871919F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57" y="2634146"/>
            <a:ext cx="2610831" cy="323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8D4BAB-754E-4A14-B063-224BF95D5ABD}"/>
              </a:ext>
            </a:extLst>
          </p:cNvPr>
          <p:cNvSpPr/>
          <p:nvPr/>
        </p:nvSpPr>
        <p:spPr>
          <a:xfrm>
            <a:off x="4430530" y="5958576"/>
            <a:ext cx="13639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행 걸린 프로그램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DBD633-EF21-4147-BE08-12E20FD8C1DB}"/>
              </a:ext>
            </a:extLst>
          </p:cNvPr>
          <p:cNvSpPr/>
          <p:nvPr/>
        </p:nvSpPr>
        <p:spPr>
          <a:xfrm>
            <a:off x="6961086" y="5957422"/>
            <a:ext cx="13639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비정상 종료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09D6A5-38E5-4D6E-9BBF-A7AA9E1F1C22}"/>
              </a:ext>
            </a:extLst>
          </p:cNvPr>
          <p:cNvSpPr/>
          <p:nvPr/>
        </p:nvSpPr>
        <p:spPr>
          <a:xfrm>
            <a:off x="169223" y="6298570"/>
            <a:ext cx="8638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https://github.com/cybertramp/qbqb_rabbitmq/blob/master/analysis_vuln/1_Analysis_fuzzing_tools/KR.md</a:t>
            </a:r>
          </a:p>
        </p:txBody>
      </p:sp>
    </p:spTree>
    <p:extLst>
      <p:ext uri="{BB962C8B-B14F-4D97-AF65-F5344CB8AC3E}">
        <p14:creationId xmlns:p14="http://schemas.microsoft.com/office/powerpoint/2010/main" val="176942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앞으로의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12</a:t>
            </a:r>
            <a:r>
              <a:rPr lang="ko-KR" altLang="en-US" dirty="0">
                <a:latin typeface="+mn-ea"/>
              </a:rPr>
              <a:t>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문서 </a:t>
            </a:r>
            <a:r>
              <a:rPr lang="ko-KR" altLang="en-US" dirty="0" err="1">
                <a:latin typeface="+mn-ea"/>
              </a:rPr>
              <a:t>분석및</a:t>
            </a:r>
            <a:r>
              <a:rPr lang="ko-KR" altLang="en-US" dirty="0">
                <a:latin typeface="+mn-ea"/>
              </a:rPr>
              <a:t> 한글화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AFL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툴 분석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월 </a:t>
            </a:r>
            <a:r>
              <a:rPr lang="en-US" altLang="ko-KR" dirty="0">
                <a:latin typeface="+mn-ea"/>
              </a:rPr>
              <a:t>~ 2</a:t>
            </a:r>
            <a:r>
              <a:rPr lang="ko-KR" altLang="en-US" dirty="0">
                <a:latin typeface="+mn-ea"/>
              </a:rPr>
              <a:t>월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소프트웨어 취약점 분석 방법 관련 논문 공부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툴을 통한 </a:t>
            </a:r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적용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공동화 작업 적용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969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7886700" cy="4868863"/>
          </a:xfrm>
        </p:spPr>
        <p:txBody>
          <a:bodyPr/>
          <a:lstStyle/>
          <a:p>
            <a:r>
              <a:rPr lang="ko-KR" altLang="en-US"/>
              <a:t>앞으로의 진행 계획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91190"/>
              </p:ext>
            </p:extLst>
          </p:nvPr>
        </p:nvGraphicFramePr>
        <p:xfrm>
          <a:off x="351369" y="2187431"/>
          <a:ext cx="8441261" cy="2688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6485">
                  <a:extLst>
                    <a:ext uri="{9D8B030D-6E8A-4147-A177-3AD203B41FA5}">
                      <a16:colId xmlns:a16="http://schemas.microsoft.com/office/drawing/2014/main" val="4068545048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1191222594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1168095212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592132341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1898005025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3236945060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2214985540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569302887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3749969956"/>
                    </a:ext>
                  </a:extLst>
                </a:gridCol>
              </a:tblGrid>
              <a:tr h="474135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61384"/>
                  </a:ext>
                </a:extLst>
              </a:tr>
              <a:tr h="738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>
                          <a:latin typeface="+mn-ea"/>
                          <a:ea typeface="+mn-ea"/>
                        </a:rPr>
                        <a:t>RabbitMQ</a:t>
                      </a:r>
                      <a:r>
                        <a:rPr lang="en-US" altLang="ko-KR" sz="16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452054"/>
                  </a:ext>
                </a:extLst>
              </a:tr>
              <a:tr h="73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RabbitMQ </a:t>
                      </a:r>
                      <a:r>
                        <a:rPr lang="ko-KR" altLang="en-US" sz="1600">
                          <a:latin typeface="+mn-ea"/>
                          <a:ea typeface="+mn-ea"/>
                        </a:rPr>
                        <a:t>보안 취약점 분석</a:t>
                      </a:r>
                      <a:endParaRPr lang="en-US" altLang="ko-KR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14020"/>
                  </a:ext>
                </a:extLst>
              </a:tr>
              <a:tr h="738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+mn-ea"/>
                          <a:ea typeface="+mn-ea"/>
                        </a:rPr>
                        <a:t>취약점을 보완한 프로그램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392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1DC492-F8DC-42CF-AFCB-1F5959DE8E96}"/>
              </a:ext>
            </a:extLst>
          </p:cNvPr>
          <p:cNvCxnSpPr>
            <a:cxnSpLocks/>
          </p:cNvCxnSpPr>
          <p:nvPr/>
        </p:nvCxnSpPr>
        <p:spPr>
          <a:xfrm>
            <a:off x="2226365" y="3029447"/>
            <a:ext cx="205143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 </a:t>
            </a:r>
            <a:r>
              <a:rPr lang="ko-KR" altLang="en-US"/>
              <a:t>백업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7886700" cy="4868863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Melkor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SHT(Section Header Table)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7E0796-541D-4804-8973-261773345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3799"/>
              </p:ext>
            </p:extLst>
          </p:nvPr>
        </p:nvGraphicFramePr>
        <p:xfrm>
          <a:off x="495300" y="1668903"/>
          <a:ext cx="8153400" cy="429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350">
                  <a:extLst>
                    <a:ext uri="{9D8B030D-6E8A-4147-A177-3AD203B41FA5}">
                      <a16:colId xmlns:a16="http://schemas.microsoft.com/office/drawing/2014/main" val="1409869169"/>
                    </a:ext>
                  </a:extLst>
                </a:gridCol>
                <a:gridCol w="5988050">
                  <a:extLst>
                    <a:ext uri="{9D8B030D-6E8A-4147-A177-3AD203B41FA5}">
                      <a16:colId xmlns:a16="http://schemas.microsoft.com/office/drawing/2014/main" val="48384114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Section Header 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602466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SHT_NULL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섹션 헤더를 비활성으로 표시함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0899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SHT_PROGBITS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프로그램에 의해 정의된 정보를 보유하며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프로그램의 형식과 의미는 프로그램에 의해서만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9294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SHT_STRTAB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문자열 테이블이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60936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SHT_RELA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Elf64_Rela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대한 유형 또는 오브젝트 파일의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64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비트 클래스에 대한 유형과 같은 명시적인 재배치 항목을 보유함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3025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SHT_HASH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심볼 해시 테이블을 포함함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2184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SHT_DYNAMIC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동적 연결에 대한 정보가 있음</a:t>
                      </a:r>
                      <a:endParaRPr lang="en-US" altLang="ko-KR" sz="150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현재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오브젝트 파일은 동적 세션을 하나만 소유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12457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SHT_NOTE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파일을 </a:t>
                      </a:r>
                      <a:r>
                        <a:rPr lang="ko-KR" altLang="en-US" sz="1500" dirty="0" err="1">
                          <a:latin typeface="+mn-ea"/>
                          <a:ea typeface="+mn-ea"/>
                        </a:rPr>
                        <a:t>어떤식으로든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표시하는 정보가 들어있음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7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11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8100"/>
            <a:ext cx="7886700" cy="48688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현재 진행 사항</a:t>
            </a:r>
            <a:endParaRPr lang="en-US" altLang="ko-KR" dirty="0"/>
          </a:p>
          <a:p>
            <a:pPr lvl="1"/>
            <a:r>
              <a:rPr lang="en-US" altLang="ko-KR" dirty="0"/>
              <a:t>RabbitMQ </a:t>
            </a:r>
            <a:r>
              <a:rPr lang="ko-KR" altLang="en-US" dirty="0"/>
              <a:t>동작 분석</a:t>
            </a:r>
            <a:endParaRPr lang="en-US" altLang="ko-KR" dirty="0"/>
          </a:p>
          <a:p>
            <a:pPr lvl="1"/>
            <a:r>
              <a:rPr lang="ko-KR" altLang="en-US" dirty="0" err="1"/>
              <a:t>퍼징</a:t>
            </a:r>
            <a:r>
              <a:rPr lang="ko-KR" altLang="en-US" dirty="0"/>
              <a:t> 관련 논문 분석</a:t>
            </a:r>
            <a:endParaRPr lang="en-US" altLang="ko-KR" dirty="0"/>
          </a:p>
          <a:p>
            <a:pPr lvl="1"/>
            <a:r>
              <a:rPr lang="ko-KR" altLang="en-US" dirty="0" err="1"/>
              <a:t>퍼징</a:t>
            </a:r>
            <a:r>
              <a:rPr lang="ko-KR" altLang="en-US" dirty="0"/>
              <a:t> 툴 사용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앞으로의 진행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939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현재 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동작 분석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관리 플러그인 설치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실습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Hello world</a:t>
            </a:r>
          </a:p>
          <a:p>
            <a:pPr lvl="2"/>
            <a:r>
              <a:rPr lang="en-US" altLang="ko-KR" dirty="0">
                <a:latin typeface="+mn-ea"/>
              </a:rPr>
              <a:t>Work Queue</a:t>
            </a:r>
          </a:p>
          <a:p>
            <a:pPr lvl="2"/>
            <a:r>
              <a:rPr lang="en-US" altLang="ko-KR" dirty="0">
                <a:latin typeface="+mn-ea"/>
              </a:rPr>
              <a:t>Publish/Subscribe</a:t>
            </a:r>
          </a:p>
          <a:p>
            <a:pPr lvl="2"/>
            <a:r>
              <a:rPr lang="en-US" altLang="ko-KR" dirty="0">
                <a:latin typeface="+mn-ea"/>
              </a:rPr>
              <a:t>Routing</a:t>
            </a:r>
          </a:p>
          <a:p>
            <a:pPr lvl="2"/>
            <a:r>
              <a:rPr lang="en-US" altLang="ko-KR" dirty="0">
                <a:latin typeface="+mn-ea"/>
              </a:rPr>
              <a:t>Topic</a:t>
            </a:r>
          </a:p>
          <a:p>
            <a:pPr lvl="2"/>
            <a:r>
              <a:rPr lang="en-US" altLang="ko-KR" dirty="0">
                <a:latin typeface="+mn-ea"/>
              </a:rPr>
              <a:t>RPC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3F3ABC-977E-4D7D-A8DB-ACC23D601B67}"/>
              </a:ext>
            </a:extLst>
          </p:cNvPr>
          <p:cNvSpPr/>
          <p:nvPr/>
        </p:nvSpPr>
        <p:spPr>
          <a:xfrm>
            <a:off x="169223" y="6298570"/>
            <a:ext cx="78916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https://github.com/cybertramp/qbqb_rabbitmq/blob/master/documents_rabbitmq/1_RabbitMQ_install_guid_in_KR/KR.md</a:t>
            </a:r>
          </a:p>
        </p:txBody>
      </p:sp>
    </p:spTree>
    <p:extLst>
      <p:ext uri="{BB962C8B-B14F-4D97-AF65-F5344CB8AC3E}">
        <p14:creationId xmlns:p14="http://schemas.microsoft.com/office/powerpoint/2010/main" val="167863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현재 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관련 논문 분석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An Empirical Study of the Reliability of UNIX Utilities</a:t>
            </a:r>
          </a:p>
          <a:p>
            <a:pPr lvl="2"/>
            <a:r>
              <a:rPr lang="ko-KR" altLang="en-US" dirty="0">
                <a:latin typeface="+mn-ea"/>
              </a:rPr>
              <a:t>유닉스 유틸리티 프로그램의 신뢰성에 대한 연구</a:t>
            </a:r>
            <a:endParaRPr lang="en-US" altLang="ko-KR" dirty="0">
              <a:latin typeface="+mn-ea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배경 </a:t>
            </a:r>
            <a:endParaRPr lang="en-US" altLang="ko-KR" dirty="0">
              <a:latin typeface="+mn-ea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도구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dirty="0">
                <a:latin typeface="+mn-ea"/>
              </a:rPr>
              <a:t>fuzz</a:t>
            </a:r>
          </a:p>
          <a:p>
            <a:pPr lvl="4"/>
            <a:r>
              <a:rPr lang="en-US" altLang="ko-KR" dirty="0" err="1">
                <a:latin typeface="+mn-ea"/>
              </a:rPr>
              <a:t>ptyjig</a:t>
            </a:r>
            <a:endParaRPr lang="en-US" altLang="ko-KR" dirty="0">
              <a:latin typeface="+mn-ea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도구를 통한 결과</a:t>
            </a:r>
            <a:endParaRPr lang="en-US" altLang="ko-KR" dirty="0">
              <a:latin typeface="+mn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624EA-3651-4C96-97A0-28EBB9D0CC40}"/>
              </a:ext>
            </a:extLst>
          </p:cNvPr>
          <p:cNvSpPr/>
          <p:nvPr/>
        </p:nvSpPr>
        <p:spPr>
          <a:xfrm>
            <a:off x="169223" y="6298570"/>
            <a:ext cx="8638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https://github.com/cybertramp/qbqb_rabbitmq/blob/master/study/1_An_Empirical_Study_of_the_Reliability_of_UNIX_Utilities/KR.md</a:t>
            </a:r>
          </a:p>
        </p:txBody>
      </p:sp>
    </p:spTree>
    <p:extLst>
      <p:ext uri="{BB962C8B-B14F-4D97-AF65-F5344CB8AC3E}">
        <p14:creationId xmlns:p14="http://schemas.microsoft.com/office/powerpoint/2010/main" val="63213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현재 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관련 논문 분석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배경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비가 전화선에 영향을 미쳐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터미널 라인에 잘못된 문자가 입력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잘못된 문자가 입력되어 프로그램들이 중단되는 것을 발견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해당 프로그램들은 유닉스 유틸리티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안전하다고 생각하는 유닉스 유틸리티 같은 프로그램에도 심각한 버그가 있을 것이라 생각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3C3721-183C-4A64-BAD1-EB73665B0DE6}"/>
              </a:ext>
            </a:extLst>
          </p:cNvPr>
          <p:cNvSpPr/>
          <p:nvPr/>
        </p:nvSpPr>
        <p:spPr>
          <a:xfrm>
            <a:off x="169223" y="6298570"/>
            <a:ext cx="8638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https://github.com/cybertramp/qbqb_rabbitmq/blob/master/study/1_An_Empirical_Study_of_the_Reliability_of_UNIX_Utilities/KR.md</a:t>
            </a:r>
          </a:p>
        </p:txBody>
      </p:sp>
    </p:spTree>
    <p:extLst>
      <p:ext uri="{BB962C8B-B14F-4D97-AF65-F5344CB8AC3E}">
        <p14:creationId xmlns:p14="http://schemas.microsoft.com/office/powerpoint/2010/main" val="9552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현재 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관련 논문 분석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도구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유틸리티를 테스트 하기위해 프로그램 개발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fuzz</a:t>
            </a:r>
          </a:p>
          <a:p>
            <a:pPr lvl="3"/>
            <a:r>
              <a:rPr lang="ko-KR" altLang="en-US" dirty="0">
                <a:latin typeface="+mn-ea"/>
              </a:rPr>
              <a:t>목표 프로그램에 의해 소비될 랜덤 문자 스트림 생성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여러가지 옵션 존재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ptyjig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상호작용 유틸리티 프로그램을 테스트하기 위함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dirty="0">
                <a:latin typeface="+mn-ea"/>
              </a:rPr>
              <a:t>vi, </a:t>
            </a:r>
            <a:r>
              <a:rPr lang="en-US" altLang="ko-KR" dirty="0" err="1">
                <a:latin typeface="+mn-ea"/>
              </a:rPr>
              <a:t>nano</a:t>
            </a:r>
            <a:r>
              <a:rPr lang="ko-KR" altLang="en-US" dirty="0">
                <a:latin typeface="+mn-ea"/>
              </a:rPr>
              <a:t>와 같은 상호작용 유틸리티는 입력을 넣기가 어려움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스크립트들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fuzz</a:t>
            </a:r>
            <a:r>
              <a:rPr lang="ko-KR" altLang="en-US" dirty="0">
                <a:latin typeface="+mn-ea"/>
              </a:rPr>
              <a:t>에서 출력된 임의의 문자열을 프로그램에 자동적으로 테스트 하기위한 스크립트</a:t>
            </a:r>
            <a:endParaRPr lang="en-US" altLang="ko-KR" dirty="0">
              <a:latin typeface="+mn-ea"/>
            </a:endParaRPr>
          </a:p>
          <a:p>
            <a:pPr marL="1371600" lvl="3" indent="0">
              <a:buNone/>
            </a:pP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	</a:t>
            </a: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139474-E25F-4AD4-9B8B-05901DB8FF3C}"/>
              </a:ext>
            </a:extLst>
          </p:cNvPr>
          <p:cNvSpPr/>
          <p:nvPr/>
        </p:nvSpPr>
        <p:spPr>
          <a:xfrm>
            <a:off x="169223" y="6298570"/>
            <a:ext cx="8638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https://github.com/cybertramp/qbqb_rabbitmq/blob/master/study/1_An_Empirical_Study_of_the_Reliability_of_UNIX_Utilities/KR.md</a:t>
            </a:r>
          </a:p>
        </p:txBody>
      </p:sp>
    </p:spTree>
    <p:extLst>
      <p:ext uri="{BB962C8B-B14F-4D97-AF65-F5344CB8AC3E}">
        <p14:creationId xmlns:p14="http://schemas.microsoft.com/office/powerpoint/2010/main" val="11779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현재 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관련 논문 분석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도구를 통한 결과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가지의 결론 도출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충돌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비정상적으로 종료된 프로그램이 </a:t>
            </a:r>
            <a:r>
              <a:rPr lang="en-US" altLang="ko-KR" dirty="0">
                <a:latin typeface="+mn-ea"/>
              </a:rPr>
              <a:t>core file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행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프로그램이 무한 반복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성공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프로그램이 정상적으로 종료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가지 버전의 유닉스에서 </a:t>
            </a:r>
            <a:r>
              <a:rPr lang="en-US" altLang="ko-KR" dirty="0">
                <a:latin typeface="+mn-ea"/>
              </a:rPr>
              <a:t>88</a:t>
            </a:r>
            <a:r>
              <a:rPr lang="ko-KR" altLang="en-US" dirty="0">
                <a:latin typeface="+mn-ea"/>
              </a:rPr>
              <a:t>개의 유틸리티 프로그램 테스트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안정적이다고 생각했던 프로그램에서 많은 문제 발견</a:t>
            </a:r>
            <a:endParaRPr lang="en-US" altLang="ko-KR" dirty="0">
              <a:latin typeface="+mn-ea"/>
            </a:endParaRPr>
          </a:p>
          <a:p>
            <a:pPr lvl="4"/>
            <a:r>
              <a:rPr lang="en-US" altLang="ko-KR" dirty="0">
                <a:latin typeface="+mn-ea"/>
              </a:rPr>
              <a:t>24~33%</a:t>
            </a:r>
            <a:r>
              <a:rPr lang="ko-KR" altLang="en-US" dirty="0">
                <a:latin typeface="+mn-ea"/>
              </a:rPr>
              <a:t>의 경우가 프로그램을 중단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중지</a:t>
            </a:r>
            <a:endParaRPr lang="en-US" altLang="ko-KR" dirty="0">
              <a:latin typeface="+mn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ea"/>
              </a:rPr>
              <a:t>	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59A0-5F57-4B6D-B941-2633160DF1DD}"/>
              </a:ext>
            </a:extLst>
          </p:cNvPr>
          <p:cNvSpPr/>
          <p:nvPr/>
        </p:nvSpPr>
        <p:spPr>
          <a:xfrm>
            <a:off x="169223" y="6298570"/>
            <a:ext cx="8638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https://github.com/cybertramp/qbqb_rabbitmq/blob/master/study/1_An_Empirical_Study_of_the_Reliability_of_UNIX_Utilities/KR.md</a:t>
            </a:r>
          </a:p>
        </p:txBody>
      </p:sp>
    </p:spTree>
    <p:extLst>
      <p:ext uri="{BB962C8B-B14F-4D97-AF65-F5344CB8AC3E}">
        <p14:creationId xmlns:p14="http://schemas.microsoft.com/office/powerpoint/2010/main" val="38387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현재 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툴 사용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Melkor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Linux </a:t>
            </a:r>
            <a:r>
              <a:rPr lang="ko-KR" altLang="en-US" dirty="0">
                <a:latin typeface="+mn-ea"/>
              </a:rPr>
              <a:t>시스템에서 </a:t>
            </a:r>
            <a:r>
              <a:rPr lang="en-US" altLang="ko-KR" dirty="0">
                <a:latin typeface="+mn-ea"/>
              </a:rPr>
              <a:t>ELF </a:t>
            </a:r>
            <a:r>
              <a:rPr lang="ko-KR" altLang="en-US" dirty="0">
                <a:latin typeface="+mn-ea"/>
              </a:rPr>
              <a:t>파일에 대한 </a:t>
            </a:r>
            <a:r>
              <a:rPr lang="en-US" altLang="ko-KR" dirty="0">
                <a:latin typeface="+mn-ea"/>
              </a:rPr>
              <a:t>fuzzing</a:t>
            </a:r>
            <a:r>
              <a:rPr lang="ko-KR" altLang="en-US" dirty="0">
                <a:latin typeface="+mn-ea"/>
              </a:rPr>
              <a:t>을 위한 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F81EEE-A03B-4C8C-A6CC-C7BD691B84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202" y="3429000"/>
            <a:ext cx="4662848" cy="222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FA7CFD-2D1A-401A-8F7E-31D2A60E95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5512" y="2395059"/>
            <a:ext cx="4576627" cy="932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76F12B-865B-48C2-9EEC-9E8F77244C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97450" y="2702721"/>
            <a:ext cx="3873500" cy="34693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8FBBA-F020-49C1-B8DB-C6E1F470993E}"/>
              </a:ext>
            </a:extLst>
          </p:cNvPr>
          <p:cNvSpPr/>
          <p:nvPr/>
        </p:nvSpPr>
        <p:spPr>
          <a:xfrm>
            <a:off x="169223" y="6298570"/>
            <a:ext cx="8638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https://github.com/cybertramp/qbqb_rabbitmq/blob/master/analysis_vuln/1_Analysis_fuzzing_tools/KR.md</a:t>
            </a:r>
          </a:p>
        </p:txBody>
      </p:sp>
    </p:spTree>
    <p:extLst>
      <p:ext uri="{BB962C8B-B14F-4D97-AF65-F5344CB8AC3E}">
        <p14:creationId xmlns:p14="http://schemas.microsoft.com/office/powerpoint/2010/main" val="33811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현재 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퍼징</a:t>
            </a:r>
            <a:r>
              <a:rPr lang="ko-KR" altLang="en-US" dirty="0">
                <a:latin typeface="+mn-ea"/>
              </a:rPr>
              <a:t> 툴 사용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AFL(American Fuzzy Lop)</a:t>
            </a:r>
          </a:p>
          <a:p>
            <a:pPr lvl="2"/>
            <a:r>
              <a:rPr lang="ko-KR" altLang="en-US" dirty="0">
                <a:latin typeface="+mn-ea"/>
              </a:rPr>
              <a:t>해당 프로그램을 통해 타깃 프로그램에 컴파일을 통해 </a:t>
            </a:r>
            <a:r>
              <a:rPr lang="ko-KR" altLang="en-US" dirty="0" err="1">
                <a:latin typeface="+mn-ea"/>
              </a:rPr>
              <a:t>퍼징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65D827-3FB4-4365-8B49-C47EC6D9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2" y="2366114"/>
            <a:ext cx="5031882" cy="4831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E79067-A780-4D41-920D-D73269B6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2" y="3014305"/>
            <a:ext cx="5031882" cy="248749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09D066-0FF5-4744-B055-1719CE346887}"/>
              </a:ext>
            </a:extLst>
          </p:cNvPr>
          <p:cNvGrpSpPr/>
          <p:nvPr/>
        </p:nvGrpSpPr>
        <p:grpSpPr>
          <a:xfrm>
            <a:off x="5303520" y="2366114"/>
            <a:ext cx="3644968" cy="2062763"/>
            <a:chOff x="5101098" y="2884480"/>
            <a:chExt cx="4042902" cy="250426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5010A1F-53AD-4BBC-93B1-38590BF2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1098" y="2884480"/>
              <a:ext cx="4042902" cy="250426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0B2FD1-7795-4A29-B5B3-0E589857CE60}"/>
                </a:ext>
              </a:extLst>
            </p:cNvPr>
            <p:cNvSpPr/>
            <p:nvPr/>
          </p:nvSpPr>
          <p:spPr>
            <a:xfrm>
              <a:off x="7759083" y="3169328"/>
              <a:ext cx="1109709" cy="5326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67B1C0B-E2E7-435C-B982-9C00670F5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63506"/>
            <a:ext cx="4376488" cy="12376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591C9-4456-48AE-9EF5-382BB01CAB58}"/>
              </a:ext>
            </a:extLst>
          </p:cNvPr>
          <p:cNvSpPr/>
          <p:nvPr/>
        </p:nvSpPr>
        <p:spPr>
          <a:xfrm>
            <a:off x="169223" y="6298570"/>
            <a:ext cx="8638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https://github.com/cybertramp/qbqb_rabbitmq/blob/master/analysis_vuln/1_Analysis_fuzzing_tools/KR.md</a:t>
            </a:r>
          </a:p>
        </p:txBody>
      </p:sp>
    </p:spTree>
    <p:extLst>
      <p:ext uri="{BB962C8B-B14F-4D97-AF65-F5344CB8AC3E}">
        <p14:creationId xmlns:p14="http://schemas.microsoft.com/office/powerpoint/2010/main" val="81810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3745</TotalTime>
  <Words>738</Words>
  <Application>Microsoft Office PowerPoint</Application>
  <PresentationFormat>화면 슬라이드 쇼(4:3)</PresentationFormat>
  <Paragraphs>155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맑은 고딕</vt:lpstr>
      <vt:lpstr>Arial</vt:lpstr>
      <vt:lpstr>Calibri</vt:lpstr>
      <vt:lpstr>Calibri Light</vt:lpstr>
      <vt:lpstr>Office 테마</vt:lpstr>
      <vt:lpstr>최종 발표 슬라이드</vt:lpstr>
      <vt:lpstr>목차</vt:lpstr>
      <vt:lpstr>1. 현재 진행 사항</vt:lpstr>
      <vt:lpstr>1. 현재 진행 사항</vt:lpstr>
      <vt:lpstr>1. 현재 진행 사항</vt:lpstr>
      <vt:lpstr>1. 현재 진행 사항</vt:lpstr>
      <vt:lpstr>1. 현재 진행 사항</vt:lpstr>
      <vt:lpstr>1. 현재 진행 사항</vt:lpstr>
      <vt:lpstr>1. 현재 진행 사항</vt:lpstr>
      <vt:lpstr>1. 현재 진행 사항</vt:lpstr>
      <vt:lpstr>2. 앞으로의 진행 계획</vt:lpstr>
      <vt:lpstr>2. 진행</vt:lpstr>
      <vt:lpstr># 백업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상진</dc:creator>
  <cp:lastModifiedBy>상진 손</cp:lastModifiedBy>
  <cp:revision>266</cp:revision>
  <dcterms:created xsi:type="dcterms:W3CDTF">2018-10-02T08:57:00Z</dcterms:created>
  <dcterms:modified xsi:type="dcterms:W3CDTF">2018-12-16T18:03:06Z</dcterms:modified>
</cp:coreProperties>
</file>