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8" r:id="rId2"/>
    <p:sldId id="257" r:id="rId3"/>
    <p:sldId id="293" r:id="rId4"/>
    <p:sldId id="294" r:id="rId5"/>
    <p:sldId id="296" r:id="rId6"/>
    <p:sldId id="295" r:id="rId7"/>
    <p:sldId id="297" r:id="rId8"/>
    <p:sldId id="298" r:id="rId9"/>
    <p:sldId id="299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8" r:id="rId27"/>
    <p:sldId id="317" r:id="rId28"/>
    <p:sldId id="319" r:id="rId29"/>
    <p:sldId id="320" r:id="rId30"/>
    <p:sldId id="321" r:id="rId31"/>
    <p:sldId id="322" r:id="rId32"/>
    <p:sldId id="323" r:id="rId33"/>
    <p:sldId id="324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67665EA-C85A-46CD-B7FC-40F5DA7FB4D8}">
          <p14:sldIdLst>
            <p14:sldId id="258"/>
            <p14:sldId id="257"/>
            <p14:sldId id="293"/>
            <p14:sldId id="294"/>
            <p14:sldId id="296"/>
            <p14:sldId id="295"/>
            <p14:sldId id="297"/>
            <p14:sldId id="298"/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8"/>
            <p14:sldId id="317"/>
            <p14:sldId id="319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51" d="100"/>
          <a:sy n="51" d="100"/>
        </p:scale>
        <p:origin x="84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343"/>
    </p:cViewPr>
  </p:sorterViewPr>
  <p:notesViewPr>
    <p:cSldViewPr snapToGrid="0">
      <p:cViewPr varScale="1">
        <p:scale>
          <a:sx n="130" d="100"/>
          <a:sy n="130" d="100"/>
        </p:scale>
        <p:origin x="4636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EE6C5-9E70-44CB-8734-88AA04C19B9B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97A72-1320-4E83-A9E0-D1FEB1B09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58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97A72-1320-4E83-A9E0-D1FEB1B095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58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6237"/>
            <a:ext cx="7772400" cy="1006476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88176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1767947" y="103186"/>
            <a:ext cx="5608106" cy="444500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en-US" altLang="ko-KR" dirty="0">
                <a:solidFill>
                  <a:srgbClr val="6B4917"/>
                </a:solidFill>
                <a:latin typeface="Arial Unicode MS" pitchFamily="50" charset="-127"/>
                <a:ea typeface="Arial Unicode MS" panose="020B0604020202020204"/>
                <a:cs typeface="Arial Unicode MS" pitchFamily="50" charset="-127"/>
              </a:rPr>
              <a:t>0000/00/00, 3-2 Capstone Project</a:t>
            </a:r>
            <a:endParaRPr lang="en-GB" dirty="0">
              <a:solidFill>
                <a:srgbClr val="6B4917"/>
              </a:solidFill>
              <a:latin typeface="Arial Unicode MS" pitchFamily="50" charset="-127"/>
              <a:ea typeface="Arial Unicode MS" panose="020B0604020202020204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055750" y="4579402"/>
            <a:ext cx="2950234" cy="195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  <a:ea typeface="Arial Unicode MS" panose="020B0604020202020204"/>
              </a:rPr>
              <a:t>지도교수 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ea typeface="Arial Unicode MS" panose="020B0604020202020204"/>
              </a:rPr>
              <a:t>: 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  <a:ea typeface="Arial Unicode MS" panose="020B0604020202020204"/>
              </a:rPr>
              <a:t>이종혁</a:t>
            </a:r>
            <a:endParaRPr lang="en-US" altLang="ko-KR" sz="1800" b="1" dirty="0">
              <a:solidFill>
                <a:schemeClr val="accent2">
                  <a:lumMod val="50000"/>
                </a:schemeClr>
              </a:solidFill>
              <a:ea typeface="Arial Unicode MS" panose="020B0604020202020204"/>
            </a:endParaRPr>
          </a:p>
          <a:p>
            <a:pPr algn="r">
              <a:spcAft>
                <a:spcPts val="400"/>
              </a:spcAft>
            </a:pPr>
            <a:r>
              <a:rPr lang="en-US" altLang="ja-JP" sz="1800" dirty="0">
                <a:solidFill>
                  <a:srgbClr val="F47B20"/>
                </a:solidFill>
                <a:ea typeface="Arial Unicode MS" panose="020B0604020202020204"/>
              </a:rPr>
              <a:t>Captain : 201621571 </a:t>
            </a:r>
            <a:r>
              <a:rPr lang="ko-KR" altLang="en-US" sz="1800" dirty="0">
                <a:solidFill>
                  <a:srgbClr val="F47B20"/>
                </a:solidFill>
                <a:ea typeface="Arial Unicode MS" panose="020B0604020202020204"/>
              </a:rPr>
              <a:t>손상진</a:t>
            </a:r>
            <a:endParaRPr lang="en-US" altLang="ko-KR" sz="1800" dirty="0">
              <a:solidFill>
                <a:srgbClr val="F47B20"/>
              </a:solidFill>
              <a:ea typeface="Arial Unicode MS" panose="020B0604020202020204"/>
            </a:endParaRPr>
          </a:p>
          <a:p>
            <a:pPr algn="r">
              <a:spcAft>
                <a:spcPts val="400"/>
              </a:spcAft>
            </a:pPr>
            <a:r>
              <a:rPr lang="en-US" altLang="ja-JP" sz="1800" dirty="0">
                <a:solidFill>
                  <a:srgbClr val="F47B20"/>
                </a:solidFill>
                <a:ea typeface="Arial Unicode MS" panose="020B0604020202020204"/>
              </a:rPr>
              <a:t>Sailors : 201621110 </a:t>
            </a:r>
            <a:r>
              <a:rPr lang="ko-KR" altLang="en-US" sz="1800" dirty="0" err="1">
                <a:solidFill>
                  <a:srgbClr val="F47B20"/>
                </a:solidFill>
                <a:ea typeface="Arial Unicode MS" panose="020B0604020202020204"/>
              </a:rPr>
              <a:t>권순홍</a:t>
            </a:r>
            <a:endParaRPr lang="en-US" altLang="ko-KR" sz="1800" dirty="0">
              <a:solidFill>
                <a:srgbClr val="F47B20"/>
              </a:solidFill>
              <a:ea typeface="맑은 고딕"/>
            </a:endParaRPr>
          </a:p>
          <a:p>
            <a:pPr algn="r">
              <a:spcAft>
                <a:spcPts val="400"/>
              </a:spcAft>
            </a:pPr>
            <a:r>
              <a:rPr lang="en-US" altLang="ko-KR" sz="1800" dirty="0">
                <a:solidFill>
                  <a:srgbClr val="F47B20"/>
                </a:solidFill>
                <a:ea typeface="Arial Unicode MS" panose="020B0604020202020204"/>
              </a:rPr>
              <a:t>201621136 </a:t>
            </a:r>
            <a:r>
              <a:rPr lang="ko-KR" altLang="en-US" sz="1800" dirty="0">
                <a:solidFill>
                  <a:srgbClr val="F47B20"/>
                </a:solidFill>
                <a:ea typeface="Arial Unicode MS" panose="020B0604020202020204"/>
              </a:rPr>
              <a:t>서민지</a:t>
            </a:r>
            <a:endParaRPr lang="en-US" altLang="ko-KR" sz="1800" dirty="0">
              <a:solidFill>
                <a:srgbClr val="F47B20"/>
              </a:solidFill>
              <a:ea typeface="Arial Unicode MS" panose="020B0604020202020204"/>
            </a:endParaRPr>
          </a:p>
          <a:p>
            <a:pPr algn="r">
              <a:spcAft>
                <a:spcPts val="400"/>
              </a:spcAft>
            </a:pPr>
            <a:r>
              <a:rPr lang="en-US" altLang="ko-KR" sz="1800" dirty="0">
                <a:solidFill>
                  <a:srgbClr val="F47B20"/>
                </a:solidFill>
                <a:ea typeface="Arial Unicode MS" panose="020B0604020202020204"/>
              </a:rPr>
              <a:t>201621173 </a:t>
            </a:r>
            <a:r>
              <a:rPr lang="ko-KR" altLang="en-US" sz="1800" dirty="0">
                <a:solidFill>
                  <a:srgbClr val="F47B20"/>
                </a:solidFill>
                <a:ea typeface="Arial Unicode MS" panose="020B0604020202020204"/>
              </a:rPr>
              <a:t>최서윤</a:t>
            </a:r>
            <a:endParaRPr lang="ja-JP" altLang="en-US" sz="1800" dirty="0">
              <a:solidFill>
                <a:srgbClr val="F47B2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8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6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1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10"/>
          <p:cNvCxnSpPr/>
          <p:nvPr userDrawn="1"/>
        </p:nvCxnSpPr>
        <p:spPr>
          <a:xfrm>
            <a:off x="169223" y="980690"/>
            <a:ext cx="8766291" cy="0"/>
          </a:xfrm>
          <a:prstGeom prst="line">
            <a:avLst/>
          </a:prstGeom>
          <a:ln w="38100">
            <a:solidFill>
              <a:srgbClr val="6B49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80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2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95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89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7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1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6517" y="254675"/>
            <a:ext cx="7313083" cy="84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08100"/>
            <a:ext cx="7886700" cy="486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8E40-5F1B-4EAC-9B76-2A2615DAE40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3838827" y="3269599"/>
            <a:ext cx="1466345" cy="1463390"/>
            <a:chOff x="3739091" y="3283694"/>
            <a:chExt cx="1466345" cy="146339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5D226ED-A421-466A-99EF-77F708E272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3774213" y="3283694"/>
              <a:ext cx="1431223" cy="1463390"/>
            </a:xfrm>
            <a:prstGeom prst="rect">
              <a:avLst/>
            </a:prstGeom>
            <a:effectLst/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D47A3A-5081-4C82-8ADA-09CAAAA566DF}"/>
                </a:ext>
              </a:extLst>
            </p:cNvPr>
            <p:cNvSpPr/>
            <p:nvPr userDrawn="1"/>
          </p:nvSpPr>
          <p:spPr>
            <a:xfrm>
              <a:off x="3739091" y="3283695"/>
              <a:ext cx="1427085" cy="1417876"/>
            </a:xfrm>
            <a:prstGeom prst="rect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D9DC407-935A-49EA-915C-B962F9C3404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049" y="5220978"/>
            <a:ext cx="1500498" cy="1500498"/>
          </a:xfrm>
          <a:prstGeom prst="rect">
            <a:avLst/>
          </a:prstGeom>
        </p:spPr>
      </p:pic>
      <p:cxnSp>
        <p:nvCxnSpPr>
          <p:cNvPr id="16" name="Straight Connector 10"/>
          <p:cNvCxnSpPr/>
          <p:nvPr userDrawn="1"/>
        </p:nvCxnSpPr>
        <p:spPr>
          <a:xfrm>
            <a:off x="169223" y="6288646"/>
            <a:ext cx="8766291" cy="0"/>
          </a:xfrm>
          <a:prstGeom prst="line">
            <a:avLst/>
          </a:prstGeom>
          <a:ln w="38100">
            <a:solidFill>
              <a:srgbClr val="6B49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2899" y="1892774"/>
            <a:ext cx="8458200" cy="1006476"/>
          </a:xfrm>
        </p:spPr>
        <p:txBody>
          <a:bodyPr>
            <a:noAutofit/>
          </a:bodyPr>
          <a:lstStyle/>
          <a:p>
            <a:r>
              <a:rPr lang="en-US" altLang="ko-KR" sz="4400" dirty="0">
                <a:latin typeface="+mj-ea"/>
              </a:rPr>
              <a:t>RabbitMQ </a:t>
            </a:r>
            <a:r>
              <a:rPr lang="ko-KR" altLang="en-US" sz="4400" dirty="0">
                <a:latin typeface="+mj-ea"/>
              </a:rPr>
              <a:t>취약점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99" y="2914419"/>
            <a:ext cx="6858000" cy="1655762"/>
          </a:xfrm>
        </p:spPr>
        <p:txBody>
          <a:bodyPr/>
          <a:lstStyle/>
          <a:p>
            <a:r>
              <a:rPr lang="en-US" altLang="ko-KR" dirty="0"/>
              <a:t>- “MQTT Security: A Novel Fuzzing Approach” </a:t>
            </a:r>
            <a:r>
              <a:rPr lang="ko-KR" altLang="en-US" dirty="0"/>
              <a:t>분석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4294967295"/>
          </p:nvPr>
        </p:nvSpPr>
        <p:spPr>
          <a:xfrm>
            <a:off x="1482918" y="75648"/>
            <a:ext cx="6178163" cy="4491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ko-KR" altLang="en-US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944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관련연구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MQTT </a:t>
            </a:r>
            <a:r>
              <a:rPr lang="ko-KR" altLang="en-US" dirty="0"/>
              <a:t>프로토콜의 보안성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권한 부족 </a:t>
            </a:r>
            <a:r>
              <a:rPr lang="en-US" altLang="ko-KR" dirty="0"/>
              <a:t>(Lack of Authorization)</a:t>
            </a:r>
          </a:p>
          <a:p>
            <a:pPr lvl="2"/>
            <a:r>
              <a:rPr lang="en-US" altLang="ko-KR" dirty="0"/>
              <a:t>MQTT  </a:t>
            </a:r>
            <a:r>
              <a:rPr lang="ko-KR" altLang="en-US" dirty="0"/>
              <a:t>클라이언트는 브로커에 연결 후 권한 없이 메시지를 </a:t>
            </a:r>
            <a:r>
              <a:rPr lang="en-US" altLang="ko-KR" dirty="0"/>
              <a:t>publish </a:t>
            </a:r>
            <a:r>
              <a:rPr lang="ko-KR" altLang="en-US" dirty="0"/>
              <a:t>하거나 </a:t>
            </a:r>
            <a:r>
              <a:rPr lang="en-US" altLang="ko-KR" dirty="0"/>
              <a:t>topic</a:t>
            </a:r>
            <a:r>
              <a:rPr lang="ko-KR" altLang="en-US" dirty="0"/>
              <a:t>을 </a:t>
            </a:r>
            <a:r>
              <a:rPr lang="en-US" altLang="ko-KR" dirty="0"/>
              <a:t>subscribe </a:t>
            </a:r>
            <a:r>
              <a:rPr lang="ko-KR" altLang="en-US" dirty="0"/>
              <a:t>할 수 있음</a:t>
            </a:r>
            <a:endParaRPr lang="en-US" altLang="ko-KR" dirty="0"/>
          </a:p>
          <a:p>
            <a:pPr lvl="3"/>
            <a:r>
              <a:rPr lang="ko-KR" altLang="en-US" dirty="0"/>
              <a:t>프로토콜 자체에서 제공하는 권한 메커니즘 미비</a:t>
            </a:r>
            <a:endParaRPr lang="en-US" altLang="ko-KR" dirty="0"/>
          </a:p>
          <a:p>
            <a:pPr lvl="2"/>
            <a:r>
              <a:rPr lang="ko-KR" altLang="en-US" dirty="0"/>
              <a:t>브로커에 </a:t>
            </a:r>
            <a:r>
              <a:rPr lang="en-US" altLang="ko-KR" dirty="0"/>
              <a:t>topic</a:t>
            </a:r>
            <a:r>
              <a:rPr lang="ko-KR" altLang="en-US" dirty="0"/>
              <a:t>에 대한 권한을 설정함으로써 해결 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(3) </a:t>
            </a:r>
            <a:r>
              <a:rPr lang="ko-KR" altLang="en-US" dirty="0"/>
              <a:t>기밀성 부족 </a:t>
            </a:r>
            <a:r>
              <a:rPr lang="en-US" altLang="ko-KR" dirty="0"/>
              <a:t>(Lack of Confidentiality)</a:t>
            </a:r>
          </a:p>
          <a:p>
            <a:pPr lvl="2"/>
            <a:r>
              <a:rPr lang="en-US" altLang="ko-KR" dirty="0"/>
              <a:t>MQTT</a:t>
            </a:r>
            <a:r>
              <a:rPr lang="ko-KR" altLang="en-US" dirty="0"/>
              <a:t>는 전송 프로토콜로 </a:t>
            </a:r>
            <a:r>
              <a:rPr lang="en-US" altLang="ko-KR" dirty="0"/>
              <a:t>TCP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3"/>
            <a:r>
              <a:rPr lang="ko-KR" altLang="en-US" dirty="0"/>
              <a:t>암호화된 통신을 제공하지 않음</a:t>
            </a:r>
            <a:endParaRPr lang="en-US" altLang="ko-KR" dirty="0"/>
          </a:p>
          <a:p>
            <a:pPr lvl="2"/>
            <a:r>
              <a:rPr lang="en-US" altLang="ko-KR" dirty="0"/>
              <a:t>TCP </a:t>
            </a:r>
            <a:r>
              <a:rPr lang="ko-KR" altLang="en-US" dirty="0"/>
              <a:t>대신 </a:t>
            </a:r>
            <a:r>
              <a:rPr lang="en-US" altLang="ko-KR" dirty="0"/>
              <a:t>TLS</a:t>
            </a:r>
            <a:r>
              <a:rPr lang="ko-KR" altLang="en-US" dirty="0"/>
              <a:t>를 사용함으로써 해결 가능</a:t>
            </a: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34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관련연구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MQTT </a:t>
            </a:r>
            <a:r>
              <a:rPr lang="ko-KR" altLang="en-US" dirty="0"/>
              <a:t>프로토콜의 보안성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(4) </a:t>
            </a:r>
            <a:r>
              <a:rPr lang="ko-KR" altLang="en-US" dirty="0"/>
              <a:t>무결성 부족 </a:t>
            </a:r>
            <a:r>
              <a:rPr lang="en-US" altLang="ko-KR" dirty="0"/>
              <a:t>(Lack of Integrity)</a:t>
            </a:r>
          </a:p>
          <a:p>
            <a:pPr lvl="2"/>
            <a:r>
              <a:rPr lang="en-US" altLang="ko-KR" dirty="0"/>
              <a:t>MQTT</a:t>
            </a:r>
            <a:r>
              <a:rPr lang="ko-KR" altLang="en-US" dirty="0"/>
              <a:t>에서 무결성을 위해 </a:t>
            </a:r>
            <a:r>
              <a:rPr lang="ko-KR" altLang="en-US" dirty="0" err="1"/>
              <a:t>체크섬</a:t>
            </a:r>
            <a:r>
              <a:rPr lang="en-US" altLang="ko-KR" dirty="0"/>
              <a:t>, MAC, </a:t>
            </a:r>
            <a:r>
              <a:rPr lang="ko-KR" altLang="en-US" dirty="0"/>
              <a:t>디지털 서명을 지원하지만 안전하다고 볼 수 없음</a:t>
            </a:r>
            <a:r>
              <a:rPr lang="en-US" altLang="ko-KR" dirty="0"/>
              <a:t>		</a:t>
            </a:r>
          </a:p>
          <a:p>
            <a:pPr lvl="3"/>
            <a:r>
              <a:rPr lang="en-US" altLang="ko-KR" dirty="0"/>
              <a:t>MQTT </a:t>
            </a:r>
            <a:r>
              <a:rPr lang="ko-KR" altLang="en-US" dirty="0"/>
              <a:t>시스템이나 브로커에 신뢰할 수 없는 클라이언트가 발생했을 경우 더욱 확실한 무결성 검증 메커니즘 필요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MQTT </a:t>
            </a:r>
            <a:r>
              <a:rPr lang="ko-KR" altLang="en-US" dirty="0"/>
              <a:t>프로토콜을 구현하는 어플리케이션이 패키지를 올바르게 처리하지 못할 경우 심각한 보안 문제 발생 가능</a:t>
            </a:r>
            <a:endParaRPr lang="en-US" altLang="ko-KR" dirty="0"/>
          </a:p>
          <a:p>
            <a:pPr lvl="2"/>
            <a:r>
              <a:rPr lang="ko-KR" altLang="en-US" dirty="0"/>
              <a:t>클라이언트와 브로커 간의 연결에서 올바르지 않거나 얘기치 않은 데이터를 수신했을 때를 테스트 함으로써 보완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430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관련연구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Modern Fuzzing</a:t>
            </a:r>
          </a:p>
          <a:p>
            <a:pPr lvl="1"/>
            <a:r>
              <a:rPr lang="ko-KR" altLang="en-US" dirty="0"/>
              <a:t>블록 기반 접근 방식의 </a:t>
            </a:r>
            <a:r>
              <a:rPr lang="en-US" altLang="ko-KR" dirty="0"/>
              <a:t>fuzzing tool</a:t>
            </a:r>
          </a:p>
          <a:p>
            <a:pPr lvl="2"/>
            <a:r>
              <a:rPr lang="ko-KR" altLang="en-US" dirty="0"/>
              <a:t>프로토콜을  길이 필드와 데이터 필드로 분리</a:t>
            </a:r>
            <a:endParaRPr lang="en-US" altLang="ko-KR" dirty="0"/>
          </a:p>
          <a:p>
            <a:pPr lvl="2"/>
            <a:r>
              <a:rPr lang="ko-KR" altLang="en-US" dirty="0"/>
              <a:t>하위 계층의 길이 필드나 </a:t>
            </a:r>
            <a:r>
              <a:rPr lang="ko-KR" altLang="en-US" dirty="0" err="1"/>
              <a:t>체크섬과</a:t>
            </a:r>
            <a:r>
              <a:rPr lang="ko-KR" altLang="en-US" dirty="0"/>
              <a:t> 같은 제어필드에 영향을 받지 않도록 하는 </a:t>
            </a:r>
            <a:r>
              <a:rPr lang="ko-KR" altLang="en-US" dirty="0" err="1"/>
              <a:t>퍼징</a:t>
            </a:r>
            <a:r>
              <a:rPr lang="ko-KR" altLang="en-US" dirty="0"/>
              <a:t> 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기존의 문제점 </a:t>
            </a:r>
            <a:endParaRPr lang="en-US" altLang="ko-KR" dirty="0"/>
          </a:p>
          <a:p>
            <a:pPr lvl="3"/>
            <a:r>
              <a:rPr lang="ko-KR" altLang="en-US" dirty="0"/>
              <a:t>삽입된 값에 의해 하위 계층에서 제어 필드가 올바르게 업데이트되지 않을 경우 패킷이 거부됨</a:t>
            </a:r>
            <a:endParaRPr lang="en-US" altLang="ko-KR" dirty="0"/>
          </a:p>
          <a:p>
            <a:pPr lvl="4"/>
            <a:r>
              <a:rPr lang="ko-KR" altLang="en-US" dirty="0"/>
              <a:t>삽입된 값이 처리되지 않는 경우 발생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950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관련연구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Modern Fuzzing</a:t>
            </a:r>
          </a:p>
          <a:p>
            <a:pPr lvl="1"/>
            <a:r>
              <a:rPr lang="ko-KR" altLang="en-US" dirty="0"/>
              <a:t>프레임워크에 의해 미리 정의된 대로 여러 개의 변수들이 특정한 크기로 그룹화됨</a:t>
            </a:r>
            <a:endParaRPr lang="en-US" altLang="ko-KR" dirty="0"/>
          </a:p>
          <a:p>
            <a:pPr lvl="1"/>
            <a:r>
              <a:rPr lang="ko-KR" altLang="en-US" dirty="0"/>
              <a:t>특정 크기의 변수 그룹이 블록을 형성</a:t>
            </a:r>
            <a:endParaRPr lang="en-US" altLang="ko-KR" dirty="0"/>
          </a:p>
          <a:p>
            <a:pPr lvl="1"/>
            <a:r>
              <a:rPr lang="ko-KR" altLang="en-US" dirty="0"/>
              <a:t>블록은 아래와 같이 열리고 닫힐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블록이 닫히면 하위 계층의 제어필드가 자동으로 계산되므로 삽입된 값이 무조건 처리됨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7951E5-9D9A-4C02-A764-C8F404A3F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82" y="3115013"/>
            <a:ext cx="6160478" cy="113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6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관련연구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Proxy Fuzzing</a:t>
            </a:r>
          </a:p>
          <a:p>
            <a:pPr lvl="1"/>
            <a:r>
              <a:rPr lang="ko-KR" altLang="en-US" dirty="0"/>
              <a:t>기술에 대한 연구가 많이 이루어지지 않음</a:t>
            </a:r>
            <a:endParaRPr lang="en-US" altLang="ko-KR" dirty="0"/>
          </a:p>
          <a:p>
            <a:pPr lvl="1"/>
            <a:r>
              <a:rPr lang="en-US" altLang="ko-KR" dirty="0" err="1"/>
              <a:t>Fuzzer</a:t>
            </a:r>
            <a:r>
              <a:rPr lang="ko-KR" altLang="en-US" dirty="0"/>
              <a:t>가 클라이언트와 서버 사이의 연결 중간에 배치되어 릴레이 에이전트 역할을 수행해야 함</a:t>
            </a:r>
            <a:endParaRPr lang="en-US" altLang="ko-KR" dirty="0"/>
          </a:p>
          <a:p>
            <a:pPr lvl="2"/>
            <a:r>
              <a:rPr lang="ko-KR" altLang="en-US" dirty="0"/>
              <a:t>클라이언트와 서버가 모두 수동 또는 자동으로 설정되어 있어야 함</a:t>
            </a:r>
            <a:endParaRPr lang="en-US" altLang="ko-KR" dirty="0"/>
          </a:p>
          <a:p>
            <a:pPr lvl="3"/>
            <a:r>
              <a:rPr lang="ko-KR" altLang="en-US" dirty="0"/>
              <a:t>클라이언트와 서버가 프록시 주소에서 서로를 찾을 수 있도록</a:t>
            </a:r>
            <a:endParaRPr lang="en-US" altLang="ko-KR" dirty="0"/>
          </a:p>
          <a:p>
            <a:pPr lvl="3"/>
            <a:r>
              <a:rPr lang="ko-KR" altLang="en-US" dirty="0"/>
              <a:t>클라이언트는 서버를 프록시로 보고</a:t>
            </a:r>
            <a:r>
              <a:rPr lang="en-US" altLang="ko-KR" dirty="0"/>
              <a:t>, </a:t>
            </a:r>
            <a:r>
              <a:rPr lang="ko-KR" altLang="en-US" dirty="0"/>
              <a:t>서버는 클라이언트를 프록시로 봐야 함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구현이 어려워 알려진 </a:t>
            </a:r>
            <a:r>
              <a:rPr lang="en-US" altLang="ko-KR" dirty="0"/>
              <a:t>tool</a:t>
            </a:r>
            <a:r>
              <a:rPr lang="ko-KR" altLang="en-US" dirty="0"/>
              <a:t>이 희박함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084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연구 수행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Fuzzing MQTT Messages</a:t>
            </a:r>
          </a:p>
          <a:p>
            <a:pPr lvl="1"/>
            <a:r>
              <a:rPr lang="ko-KR" altLang="en-US" dirty="0"/>
              <a:t>어플리케이션을 </a:t>
            </a:r>
            <a:r>
              <a:rPr lang="en-US" altLang="ko-KR" dirty="0"/>
              <a:t>fuzzing</a:t>
            </a:r>
            <a:r>
              <a:rPr lang="ko-KR" altLang="en-US" dirty="0"/>
              <a:t>하기 위해서는 공식 문서 및 </a:t>
            </a:r>
            <a:r>
              <a:rPr lang="ko-KR" altLang="en-US" dirty="0" err="1"/>
              <a:t>리버싱을</a:t>
            </a:r>
            <a:r>
              <a:rPr lang="ko-KR" altLang="en-US" dirty="0"/>
              <a:t> 통해 프로토콜의 사양 파악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프로토콜의 사양을 파악하고 패킷의 바이트를 해석할 수 있게 되면 정보를 삽입 패킷과 필드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해당 패킷과 프로세스를 처리하는 어플리케이션이 잘 작동하는지 확인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4905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연구 수행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Fuzzing MQTT Messages</a:t>
            </a:r>
          </a:p>
          <a:p>
            <a:pPr lvl="1"/>
            <a:r>
              <a:rPr lang="en-US" altLang="ko-KR" dirty="0"/>
              <a:t>MQTT</a:t>
            </a:r>
            <a:r>
              <a:rPr lang="ko-KR" altLang="en-US" dirty="0"/>
              <a:t>의 경우 사양이 대중화 되어있으므로 </a:t>
            </a:r>
            <a:r>
              <a:rPr lang="ko-KR" altLang="en-US" dirty="0" err="1"/>
              <a:t>리버싱</a:t>
            </a:r>
            <a:r>
              <a:rPr lang="ko-KR" altLang="en-US" dirty="0"/>
              <a:t> 불필요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교환되는 패킷 유형과 가변 헤더 및 페이로드에 있는 필드에 대한 문서 조사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41BE84-72AF-4479-8EAB-573266808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365" y="2992112"/>
            <a:ext cx="4747820" cy="327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33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연구 수행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Fuzzing MQTT Messages</a:t>
            </a:r>
          </a:p>
          <a:p>
            <a:pPr lvl="1"/>
            <a:r>
              <a:rPr lang="ko-KR" altLang="en-US" dirty="0"/>
              <a:t>가장 많은 정보가 전달되는 패킷 </a:t>
            </a:r>
            <a:r>
              <a:rPr lang="en-US" altLang="ko-KR" dirty="0"/>
              <a:t>(PUBLISH, CONNECT, SUBSCRIBE </a:t>
            </a:r>
            <a:r>
              <a:rPr lang="ko-KR" altLang="en-US" dirty="0"/>
              <a:t>유형</a:t>
            </a:r>
            <a:r>
              <a:rPr lang="en-US" altLang="ko-KR" dirty="0"/>
              <a:t>)</a:t>
            </a:r>
            <a:r>
              <a:rPr lang="ko-KR" altLang="en-US" dirty="0"/>
              <a:t>을 식별하여 변수 헤더 검토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퍼징</a:t>
            </a:r>
            <a:r>
              <a:rPr lang="ko-KR" altLang="en-US" dirty="0"/>
              <a:t> 테스트를 위한 값이 삽입 될 필드 우형과 필드 위치를 바이트 단위로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퍼징</a:t>
            </a:r>
            <a:r>
              <a:rPr lang="ko-KR" altLang="en-US" dirty="0"/>
              <a:t> 프로세스 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입력 값을 삽입할 필드가 선택되면 값이 삽입될 때마다 재검사를 수행해야하는 제어필드 조사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패킷을 즉시 필터링 하기 위해 즉시 식별 가능한 필드 조사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94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연구 수행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/>
              <a:t>Fuzzing MQTT Messages</a:t>
            </a:r>
          </a:p>
          <a:p>
            <a:pPr lvl="1"/>
            <a:r>
              <a:rPr lang="en-US" altLang="ko-KR"/>
              <a:t>PUBLISH</a:t>
            </a:r>
            <a:r>
              <a:rPr lang="ko-KR" altLang="en-US"/>
              <a:t> 패킷의 가변 헤더 예시</a:t>
            </a:r>
            <a:endParaRPr lang="en-US" altLang="ko-KR"/>
          </a:p>
          <a:p>
            <a:pPr lvl="2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0802D3-4778-43EC-B555-4F80B08B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92" y="2129622"/>
            <a:ext cx="5229676" cy="32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08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연구 수행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Advanced Proxy Fuzzing</a:t>
            </a:r>
          </a:p>
          <a:p>
            <a:pPr lvl="1"/>
            <a:r>
              <a:rPr lang="en-US" altLang="ko-KR" dirty="0"/>
              <a:t>MQTT </a:t>
            </a:r>
            <a:r>
              <a:rPr lang="ko-KR" altLang="en-US" dirty="0" err="1"/>
              <a:t>퍼징을</a:t>
            </a:r>
            <a:r>
              <a:rPr lang="ko-KR" altLang="en-US" dirty="0"/>
              <a:t> 위해 프록시 </a:t>
            </a:r>
            <a:r>
              <a:rPr lang="ko-KR" altLang="en-US" dirty="0" err="1"/>
              <a:t>퍼징</a:t>
            </a:r>
            <a:r>
              <a:rPr lang="ko-KR" altLang="en-US" dirty="0"/>
              <a:t> 기술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문제점</a:t>
            </a:r>
            <a:endParaRPr lang="en-US" altLang="ko-KR" dirty="0"/>
          </a:p>
          <a:p>
            <a:pPr lvl="2"/>
            <a:r>
              <a:rPr lang="ko-KR" altLang="en-US" dirty="0"/>
              <a:t>연결의 여러 구성 요소를 </a:t>
            </a:r>
            <a:r>
              <a:rPr lang="ko-KR" altLang="en-US" dirty="0" err="1"/>
              <a:t>퍼징</a:t>
            </a:r>
            <a:r>
              <a:rPr lang="ko-KR" altLang="en-US" dirty="0"/>
              <a:t> 해야 함</a:t>
            </a:r>
            <a:endParaRPr lang="en-US" altLang="ko-KR" dirty="0"/>
          </a:p>
          <a:p>
            <a:pPr lvl="3"/>
            <a:r>
              <a:rPr lang="ko-KR" altLang="en-US" dirty="0"/>
              <a:t>클라이언트와 서버 간 순환하는 패키지까지 </a:t>
            </a:r>
            <a:r>
              <a:rPr lang="ko-KR" altLang="en-US" dirty="0" err="1"/>
              <a:t>퍼징하여</a:t>
            </a:r>
            <a:r>
              <a:rPr lang="ko-KR" altLang="en-US" dirty="0"/>
              <a:t> 비효율적임 </a:t>
            </a:r>
            <a:endParaRPr lang="en-US" altLang="ko-KR" dirty="0"/>
          </a:p>
          <a:p>
            <a:pPr lvl="2"/>
            <a:r>
              <a:rPr lang="ko-KR" altLang="en-US" dirty="0"/>
              <a:t>이전 응답을 기반으로 하는 </a:t>
            </a:r>
            <a:r>
              <a:rPr lang="ko-KR" altLang="en-US" dirty="0" err="1"/>
              <a:t>퍼징</a:t>
            </a:r>
            <a:r>
              <a:rPr lang="ko-KR" altLang="en-US" dirty="0"/>
              <a:t> 메시지 처리 여부 판단 불가</a:t>
            </a:r>
            <a:endParaRPr lang="en-US" altLang="ko-KR" dirty="0"/>
          </a:p>
          <a:p>
            <a:pPr lvl="3"/>
            <a:r>
              <a:rPr lang="en-US" altLang="ko-KR" dirty="0"/>
              <a:t>e.g., </a:t>
            </a:r>
            <a:r>
              <a:rPr lang="ko-KR" altLang="en-US" dirty="0"/>
              <a:t>이전에 서버에서 보낸 임의의 핸들 필드가 있는 패키지의 특정 값을 테스트하는 경우 잘못된 핸들 필드를 가지면 어플리케이션이 처리하지 않음</a:t>
            </a:r>
            <a:endParaRPr lang="en-US" altLang="ko-KR" dirty="0"/>
          </a:p>
          <a:p>
            <a:pPr lvl="4"/>
            <a:r>
              <a:rPr lang="ko-KR" altLang="en-US" dirty="0" err="1"/>
              <a:t>퍼징</a:t>
            </a:r>
            <a:r>
              <a:rPr lang="ko-KR" altLang="en-US" dirty="0"/>
              <a:t> 수행 불가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871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08100"/>
            <a:ext cx="7886700" cy="48688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서론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본론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결론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8225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연구 수행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Template-</a:t>
            </a:r>
            <a:r>
              <a:rPr lang="en-US" altLang="ko-KR" dirty="0" err="1"/>
              <a:t>Basd</a:t>
            </a:r>
            <a:r>
              <a:rPr lang="en-US" altLang="ko-KR" dirty="0"/>
              <a:t> Fuzzing </a:t>
            </a:r>
            <a:r>
              <a:rPr lang="ko-KR" altLang="en-US" dirty="0"/>
              <a:t>제안</a:t>
            </a:r>
            <a:endParaRPr lang="en-US" altLang="ko-KR" dirty="0"/>
          </a:p>
          <a:p>
            <a:pPr lvl="1"/>
            <a:r>
              <a:rPr lang="ko-KR" altLang="en-US" dirty="0"/>
              <a:t>동작 과정</a:t>
            </a:r>
            <a:endParaRPr lang="en-US" altLang="ko-KR" dirty="0"/>
          </a:p>
          <a:p>
            <a:pPr lvl="2"/>
            <a:r>
              <a:rPr lang="ko-KR" altLang="en-US" dirty="0"/>
              <a:t>프록시 기술을 사용하여 통신의 중간에서 </a:t>
            </a:r>
            <a:r>
              <a:rPr lang="en-US" altLang="ko-KR" dirty="0"/>
              <a:t>sniffer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같이 청취</a:t>
            </a:r>
            <a:endParaRPr lang="en-US" altLang="ko-KR" dirty="0"/>
          </a:p>
          <a:p>
            <a:pPr lvl="3"/>
            <a:r>
              <a:rPr lang="ko-KR" altLang="en-US" dirty="0"/>
              <a:t>미리 일련의 매개변수를 제공하여 매개변수를 통과하는 패킷이 필터링 되도록 함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사용자는 클라이언트와 서버 사이에서 트래픽을 생성</a:t>
            </a:r>
            <a:endParaRPr lang="en-US" altLang="ko-KR" dirty="0"/>
          </a:p>
          <a:p>
            <a:pPr lvl="3"/>
            <a:r>
              <a:rPr lang="ko-KR" altLang="en-US" dirty="0"/>
              <a:t>이전 지점에서 지정된 패킷이 툴에 의해 차단되면 필터링 되어 처리됨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패킷을 처리한 뒤 </a:t>
            </a:r>
            <a:r>
              <a:rPr lang="en-US" altLang="ko-KR" dirty="0"/>
              <a:t>.</a:t>
            </a:r>
            <a:r>
              <a:rPr lang="en-US" altLang="ko-KR" dirty="0" err="1"/>
              <a:t>jason</a:t>
            </a:r>
            <a:r>
              <a:rPr lang="en-US" altLang="ko-KR" dirty="0"/>
              <a:t> </a:t>
            </a:r>
            <a:r>
              <a:rPr lang="ko-KR" altLang="en-US" dirty="0"/>
              <a:t>템플릿이 자동으로 생성됨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8011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연구 수행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Template-</a:t>
            </a:r>
            <a:r>
              <a:rPr lang="en-US" altLang="ko-KR" dirty="0" err="1"/>
              <a:t>Basd</a:t>
            </a:r>
            <a:r>
              <a:rPr lang="en-US" altLang="ko-KR" dirty="0"/>
              <a:t> Fuzzing </a:t>
            </a:r>
            <a:r>
              <a:rPr lang="ko-KR" altLang="en-US" dirty="0"/>
              <a:t>제안</a:t>
            </a:r>
            <a:endParaRPr lang="en-US" altLang="ko-KR" dirty="0"/>
          </a:p>
          <a:p>
            <a:pPr lvl="1"/>
            <a:r>
              <a:rPr lang="ko-KR" altLang="en-US" dirty="0"/>
              <a:t>동작 과정</a:t>
            </a:r>
            <a:endParaRPr lang="en-US" altLang="ko-KR" dirty="0"/>
          </a:p>
          <a:p>
            <a:pPr lvl="2"/>
            <a:r>
              <a:rPr lang="ko-KR" altLang="en-US" dirty="0"/>
              <a:t>프록시 기술을 사용하여 통신의 중간에서 </a:t>
            </a:r>
            <a:r>
              <a:rPr lang="en-US" altLang="ko-KR" dirty="0"/>
              <a:t>sniffer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같이 청취</a:t>
            </a:r>
            <a:endParaRPr lang="en-US" altLang="ko-KR" dirty="0"/>
          </a:p>
          <a:p>
            <a:pPr lvl="3"/>
            <a:r>
              <a:rPr lang="ko-KR" altLang="en-US" dirty="0"/>
              <a:t>미리 일련의 매개변수를 제공하여 매개변수를 통과하는 패킷이 필터링 되도록 함</a:t>
            </a:r>
            <a:endParaRPr lang="en-US" altLang="ko-KR" dirty="0"/>
          </a:p>
          <a:p>
            <a:pPr lvl="3"/>
            <a:endParaRPr lang="en-US" altLang="ko-KR" sz="300" dirty="0"/>
          </a:p>
          <a:p>
            <a:pPr lvl="2"/>
            <a:r>
              <a:rPr lang="ko-KR" altLang="en-US" dirty="0"/>
              <a:t>사용자는 클라이언트와 서버 사이에서 트래픽을 생성</a:t>
            </a:r>
            <a:endParaRPr lang="en-US" altLang="ko-KR" dirty="0"/>
          </a:p>
          <a:p>
            <a:pPr lvl="3"/>
            <a:r>
              <a:rPr lang="ko-KR" altLang="en-US" dirty="0"/>
              <a:t>이전 지점에서 지정된 패킷이 툴에 의해 차단되면 필터링 되어 처리됨</a:t>
            </a:r>
            <a:endParaRPr lang="en-US" altLang="ko-KR" dirty="0"/>
          </a:p>
          <a:p>
            <a:pPr lvl="3"/>
            <a:endParaRPr lang="en-US" altLang="ko-KR" sz="300" dirty="0"/>
          </a:p>
          <a:p>
            <a:pPr lvl="2"/>
            <a:r>
              <a:rPr lang="ko-KR" altLang="en-US" dirty="0"/>
              <a:t>패킷을 처리한 뒤 </a:t>
            </a:r>
            <a:r>
              <a:rPr lang="en-US" altLang="ko-KR" dirty="0"/>
              <a:t>.</a:t>
            </a:r>
            <a:r>
              <a:rPr lang="en-US" altLang="ko-KR" dirty="0" err="1"/>
              <a:t>jason</a:t>
            </a:r>
            <a:r>
              <a:rPr lang="en-US" altLang="ko-KR" dirty="0"/>
              <a:t> </a:t>
            </a:r>
            <a:r>
              <a:rPr lang="ko-KR" altLang="en-US" dirty="0"/>
              <a:t>템플릿이 자동으로 생성됨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en-US" altLang="ko-KR" dirty="0"/>
              <a:t>MQTT Publish </a:t>
            </a:r>
            <a:r>
              <a:rPr lang="ko-KR" altLang="en-US" dirty="0"/>
              <a:t>계층에는 </a:t>
            </a:r>
            <a:r>
              <a:rPr lang="en-US" altLang="ko-KR" dirty="0" err="1"/>
              <a:t>fuzzable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recaluate</a:t>
            </a:r>
            <a:r>
              <a:rPr lang="en-US" altLang="ko-KR" dirty="0"/>
              <a:t> </a:t>
            </a:r>
            <a:r>
              <a:rPr lang="ko-KR" altLang="en-US" dirty="0"/>
              <a:t>속성이 추가됨</a:t>
            </a:r>
            <a:endParaRPr lang="en-US" altLang="ko-KR" dirty="0"/>
          </a:p>
          <a:p>
            <a:pPr lvl="2"/>
            <a:r>
              <a:rPr lang="ko-KR" altLang="en-US" dirty="0"/>
              <a:t>패키지의 특정 필드를 </a:t>
            </a:r>
            <a:r>
              <a:rPr lang="ko-KR" altLang="en-US" dirty="0" err="1"/>
              <a:t>퍼징하려면</a:t>
            </a:r>
            <a:r>
              <a:rPr lang="ko-KR" altLang="en-US" dirty="0"/>
              <a:t> </a:t>
            </a:r>
            <a:r>
              <a:rPr lang="en-US" altLang="ko-KR" dirty="0" err="1"/>
              <a:t>fuzzable</a:t>
            </a:r>
            <a:r>
              <a:rPr lang="en-US" altLang="ko-KR" dirty="0"/>
              <a:t> </a:t>
            </a:r>
            <a:r>
              <a:rPr lang="ko-KR" altLang="en-US" dirty="0"/>
              <a:t>속성을 </a:t>
            </a:r>
            <a:r>
              <a:rPr lang="en-US" altLang="ko-KR" dirty="0"/>
              <a:t>true</a:t>
            </a:r>
            <a:r>
              <a:rPr lang="ko-KR" altLang="en-US" dirty="0"/>
              <a:t>로 지정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2718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연구 수행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Template-</a:t>
            </a:r>
            <a:r>
              <a:rPr lang="en-US" altLang="ko-KR" dirty="0" err="1"/>
              <a:t>Basd</a:t>
            </a:r>
            <a:r>
              <a:rPr lang="en-US" altLang="ko-KR" dirty="0"/>
              <a:t> Fuzzing </a:t>
            </a:r>
            <a:r>
              <a:rPr lang="ko-KR" altLang="en-US" dirty="0"/>
              <a:t>제안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사용자가 프로토콜 구조의 세부사항을 알 필요 없음</a:t>
            </a:r>
            <a:endParaRPr lang="en-US" altLang="ko-KR" dirty="0"/>
          </a:p>
          <a:p>
            <a:pPr lvl="2"/>
            <a:r>
              <a:rPr lang="ko-KR" altLang="en-US" dirty="0"/>
              <a:t>템플릿을 수정하는 데에 특별한 템플릿이 요구되지 않음</a:t>
            </a:r>
            <a:endParaRPr lang="en-US" altLang="ko-KR" dirty="0"/>
          </a:p>
          <a:p>
            <a:pPr lvl="3"/>
            <a:r>
              <a:rPr lang="en-US" altLang="ko-KR" dirty="0"/>
              <a:t>.json</a:t>
            </a:r>
            <a:r>
              <a:rPr lang="ko-KR" altLang="en-US" dirty="0"/>
              <a:t>구조가 유지되는 한 일반 텍스트 편집기로 수정 가능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1028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시스템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Architecture of the </a:t>
            </a:r>
            <a:r>
              <a:rPr lang="en-US" altLang="ko-KR" dirty="0" err="1"/>
              <a:t>fuzzer</a:t>
            </a:r>
            <a:endParaRPr lang="en-US" altLang="ko-KR" dirty="0"/>
          </a:p>
          <a:p>
            <a:pPr lvl="1"/>
            <a:r>
              <a:rPr lang="ko-KR" altLang="en-US" dirty="0"/>
              <a:t>구성하는 주요 모듈</a:t>
            </a:r>
            <a:endParaRPr lang="en-US" altLang="ko-KR" dirty="0"/>
          </a:p>
          <a:p>
            <a:pPr lvl="2"/>
            <a:r>
              <a:rPr lang="en-US" altLang="ko-KR" dirty="0" err="1"/>
              <a:t>Mitmfuzzer</a:t>
            </a:r>
            <a:endParaRPr lang="en-US" altLang="ko-KR" dirty="0"/>
          </a:p>
          <a:p>
            <a:pPr lvl="3"/>
            <a:r>
              <a:rPr lang="ko-KR" altLang="en-US" dirty="0"/>
              <a:t>나머지 어플리케이션 함수가 호출되는 드라이버</a:t>
            </a:r>
            <a:endParaRPr lang="en-US" altLang="ko-KR" dirty="0"/>
          </a:p>
          <a:p>
            <a:pPr lvl="4"/>
            <a:r>
              <a:rPr lang="ko-KR" altLang="en-US" dirty="0"/>
              <a:t>사용자가 입력 한 인수가 구문 분석됨</a:t>
            </a:r>
            <a:endParaRPr lang="en-US" altLang="ko-KR" dirty="0"/>
          </a:p>
          <a:p>
            <a:pPr lvl="5"/>
            <a:r>
              <a:rPr lang="ko-KR" altLang="en-US" dirty="0"/>
              <a:t>파이썬 모듈 </a:t>
            </a:r>
            <a:r>
              <a:rPr lang="en-US" altLang="ko-KR" dirty="0" err="1"/>
              <a:t>argparse</a:t>
            </a:r>
            <a:r>
              <a:rPr lang="ko-KR" altLang="en-US" dirty="0"/>
              <a:t>를 사용하여 수행</a:t>
            </a:r>
            <a:endParaRPr lang="en-US" altLang="ko-KR" dirty="0"/>
          </a:p>
          <a:p>
            <a:pPr lvl="3"/>
            <a:r>
              <a:rPr lang="ko-KR" altLang="en-US" dirty="0"/>
              <a:t>툴의 활동 상태를 보여주는 인터페이스 제공</a:t>
            </a:r>
            <a:endParaRPr lang="en-US" altLang="ko-KR" dirty="0"/>
          </a:p>
          <a:p>
            <a:pPr lvl="2"/>
            <a:r>
              <a:rPr lang="en-US" altLang="ko-KR" dirty="0"/>
              <a:t>Sniffer</a:t>
            </a:r>
          </a:p>
          <a:p>
            <a:pPr lvl="3"/>
            <a:r>
              <a:rPr lang="ko-KR" altLang="en-US" dirty="0"/>
              <a:t>패키지를 필터링하고 처리하기 위해 통신의 중간에서 메시지를 청취하는 주요 모듈</a:t>
            </a:r>
            <a:endParaRPr lang="en-US" altLang="ko-KR" dirty="0"/>
          </a:p>
          <a:p>
            <a:pPr lvl="4"/>
            <a:r>
              <a:rPr lang="ko-KR" altLang="en-US" dirty="0"/>
              <a:t>네트워크 패킷의 </a:t>
            </a:r>
            <a:r>
              <a:rPr lang="ko-KR" altLang="en-US" dirty="0" err="1"/>
              <a:t>저수준</a:t>
            </a:r>
            <a:r>
              <a:rPr lang="ko-KR" altLang="en-US" dirty="0"/>
              <a:t> 처리를 위한 프레임워크인 </a:t>
            </a:r>
            <a:r>
              <a:rPr lang="en-US" altLang="ko-KR" dirty="0" err="1"/>
              <a:t>scapy</a:t>
            </a:r>
            <a:r>
              <a:rPr lang="ko-KR" altLang="en-US" dirty="0"/>
              <a:t>를 기반으로 함</a:t>
            </a:r>
            <a:endParaRPr lang="en-US" altLang="ko-KR" dirty="0"/>
          </a:p>
          <a:p>
            <a:pPr lvl="4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795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시스템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Architecture of the </a:t>
            </a:r>
            <a:r>
              <a:rPr lang="en-US" altLang="ko-KR" dirty="0" err="1"/>
              <a:t>fuzzer</a:t>
            </a:r>
            <a:endParaRPr lang="en-US" altLang="ko-KR" dirty="0"/>
          </a:p>
          <a:p>
            <a:pPr lvl="1"/>
            <a:r>
              <a:rPr lang="ko-KR" altLang="en-US" dirty="0"/>
              <a:t>구성하는 주요 모듈</a:t>
            </a:r>
            <a:endParaRPr lang="en-US" altLang="ko-KR" dirty="0"/>
          </a:p>
          <a:p>
            <a:pPr lvl="2"/>
            <a:r>
              <a:rPr lang="en-US" altLang="ko-KR" dirty="0" err="1"/>
              <a:t>Mitmfuzzer</a:t>
            </a:r>
            <a:endParaRPr lang="en-US" altLang="ko-KR" dirty="0"/>
          </a:p>
          <a:p>
            <a:pPr lvl="3"/>
            <a:r>
              <a:rPr lang="ko-KR" altLang="en-US" dirty="0"/>
              <a:t>나머지 어플리케이션 함수가 호출되는 드라이버</a:t>
            </a:r>
            <a:endParaRPr lang="en-US" altLang="ko-KR" dirty="0"/>
          </a:p>
          <a:p>
            <a:pPr lvl="4"/>
            <a:r>
              <a:rPr lang="ko-KR" altLang="en-US" dirty="0"/>
              <a:t>사용자가 입력 한 인수가 구문 분석됨</a:t>
            </a:r>
            <a:endParaRPr lang="en-US" altLang="ko-KR" dirty="0"/>
          </a:p>
          <a:p>
            <a:pPr lvl="5"/>
            <a:r>
              <a:rPr lang="ko-KR" altLang="en-US" dirty="0"/>
              <a:t>파이썬 모듈 </a:t>
            </a:r>
            <a:r>
              <a:rPr lang="en-US" altLang="ko-KR" dirty="0" err="1"/>
              <a:t>argparse</a:t>
            </a:r>
            <a:r>
              <a:rPr lang="ko-KR" altLang="en-US" dirty="0"/>
              <a:t>를 사용하여 수행</a:t>
            </a:r>
            <a:endParaRPr lang="en-US" altLang="ko-KR" dirty="0"/>
          </a:p>
          <a:p>
            <a:pPr lvl="3"/>
            <a:r>
              <a:rPr lang="ko-KR" altLang="en-US" dirty="0"/>
              <a:t>툴의 활동 상태를 보여주는 인터페이스 제공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Sniffer</a:t>
            </a:r>
          </a:p>
          <a:p>
            <a:pPr lvl="3"/>
            <a:r>
              <a:rPr lang="ko-KR" altLang="en-US" dirty="0"/>
              <a:t>패키지를 필터링하고 처리하기 위해 통신의 중간에서 메시지를 청취하는 주요 모듈</a:t>
            </a:r>
            <a:endParaRPr lang="en-US" altLang="ko-KR" dirty="0"/>
          </a:p>
          <a:p>
            <a:pPr lvl="4"/>
            <a:r>
              <a:rPr lang="ko-KR" altLang="en-US" dirty="0"/>
              <a:t>네트워크 패킷의 </a:t>
            </a:r>
            <a:r>
              <a:rPr lang="ko-KR" altLang="en-US" dirty="0" err="1"/>
              <a:t>저수준</a:t>
            </a:r>
            <a:r>
              <a:rPr lang="ko-KR" altLang="en-US" dirty="0"/>
              <a:t> 처리를 위한 프레임워크인 </a:t>
            </a:r>
            <a:r>
              <a:rPr lang="en-US" altLang="ko-KR" dirty="0" err="1"/>
              <a:t>scapy</a:t>
            </a:r>
            <a:r>
              <a:rPr lang="ko-KR" altLang="en-US" dirty="0"/>
              <a:t>를 기반으로 함</a:t>
            </a:r>
            <a:endParaRPr lang="en-US" altLang="ko-KR" dirty="0"/>
          </a:p>
          <a:p>
            <a:pPr lvl="4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602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시스템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Architecture of the </a:t>
            </a:r>
            <a:r>
              <a:rPr lang="en-US" altLang="ko-KR" dirty="0" err="1"/>
              <a:t>fuzzer</a:t>
            </a:r>
            <a:endParaRPr lang="en-US" altLang="ko-KR" dirty="0"/>
          </a:p>
          <a:p>
            <a:pPr lvl="1"/>
            <a:r>
              <a:rPr lang="ko-KR" altLang="en-US" dirty="0"/>
              <a:t>구성하는 주요 모듈</a:t>
            </a:r>
            <a:endParaRPr lang="en-US" altLang="ko-KR" dirty="0"/>
          </a:p>
          <a:p>
            <a:pPr lvl="2"/>
            <a:r>
              <a:rPr lang="en-US" altLang="ko-KR" dirty="0"/>
              <a:t>Template</a:t>
            </a:r>
          </a:p>
          <a:p>
            <a:pPr lvl="3"/>
            <a:r>
              <a:rPr lang="en-US" altLang="ko-KR" dirty="0"/>
              <a:t>Sniffer</a:t>
            </a:r>
            <a:r>
              <a:rPr lang="ko-KR" altLang="en-US" dirty="0"/>
              <a:t> 모듈에서 특정 형식의 패키지를 받고 이를 처리하여 </a:t>
            </a:r>
            <a:r>
              <a:rPr lang="en-US" altLang="ko-KR" dirty="0"/>
              <a:t>.json </a:t>
            </a:r>
            <a:r>
              <a:rPr lang="ko-KR" altLang="en-US" dirty="0"/>
              <a:t>형식으로 템플릿 생성</a:t>
            </a:r>
            <a:endParaRPr lang="en-US" altLang="ko-KR" dirty="0"/>
          </a:p>
          <a:p>
            <a:pPr lvl="3"/>
            <a:r>
              <a:rPr lang="ko-KR" altLang="en-US" dirty="0"/>
              <a:t>생성된 템플릿은 템플릿 디렉토리에 저장되며 추후 </a:t>
            </a:r>
            <a:r>
              <a:rPr lang="en-US" altLang="ko-KR" dirty="0" err="1"/>
              <a:t>fuzzer</a:t>
            </a:r>
            <a:r>
              <a:rPr lang="ko-KR" altLang="en-US" dirty="0"/>
              <a:t>가 </a:t>
            </a:r>
            <a:r>
              <a:rPr lang="ko-KR" altLang="en-US" dirty="0" err="1"/>
              <a:t>퍼징하거나</a:t>
            </a:r>
            <a:r>
              <a:rPr lang="ko-KR" altLang="en-US" dirty="0"/>
              <a:t>  다시 계산할 패킷</a:t>
            </a:r>
            <a:r>
              <a:rPr lang="en-US" altLang="ko-KR" dirty="0"/>
              <a:t> </a:t>
            </a:r>
            <a:r>
              <a:rPr lang="ko-KR" altLang="en-US" dirty="0"/>
              <a:t>식별에 사용</a:t>
            </a:r>
            <a:endParaRPr lang="en-US" altLang="ko-KR" sz="500" dirty="0"/>
          </a:p>
          <a:p>
            <a:pPr lvl="2"/>
            <a:r>
              <a:rPr lang="en-US" altLang="ko-KR" dirty="0" err="1"/>
              <a:t>Fuzzer</a:t>
            </a:r>
            <a:endParaRPr lang="en-US" altLang="ko-KR" dirty="0"/>
          </a:p>
          <a:p>
            <a:pPr lvl="3"/>
            <a:r>
              <a:rPr lang="ko-KR" altLang="en-US" dirty="0"/>
              <a:t>테스트 케이스  청취</a:t>
            </a:r>
            <a:r>
              <a:rPr lang="en-US" altLang="ko-KR" dirty="0"/>
              <a:t>, </a:t>
            </a:r>
            <a:r>
              <a:rPr lang="ko-KR" altLang="en-US" dirty="0"/>
              <a:t>패킷 필터링</a:t>
            </a:r>
            <a:r>
              <a:rPr lang="en-US" altLang="ko-KR" dirty="0"/>
              <a:t>, </a:t>
            </a:r>
            <a:r>
              <a:rPr lang="ko-KR" altLang="en-US" dirty="0"/>
              <a:t>생성 및 삽입을 수행하므로 가장 중요한 모듈</a:t>
            </a:r>
            <a:endParaRPr lang="en-US" altLang="ko-KR" dirty="0"/>
          </a:p>
          <a:p>
            <a:pPr lvl="4"/>
            <a:r>
              <a:rPr lang="ko-KR" altLang="en-US" dirty="0"/>
              <a:t>이전에 생성된 템플릿 파일을 입력 값으로 함</a:t>
            </a:r>
            <a:endParaRPr lang="en-US" altLang="ko-KR" dirty="0"/>
          </a:p>
          <a:p>
            <a:pPr lvl="4"/>
            <a:r>
              <a:rPr lang="ko-KR" altLang="en-US" dirty="0"/>
              <a:t>사용자가 사용자 정의 테스트 케이스를 제공하였는지 확인 후 그렇지 않은 경우 </a:t>
            </a:r>
            <a:r>
              <a:rPr lang="en-US" altLang="ko-KR" dirty="0" err="1"/>
              <a:t>Radamsa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4"/>
            <a:r>
              <a:rPr lang="en-US" altLang="ko-KR" dirty="0" err="1"/>
              <a:t>Validcases</a:t>
            </a:r>
            <a:r>
              <a:rPr lang="en-US" altLang="ko-KR" dirty="0"/>
              <a:t>/</a:t>
            </a:r>
            <a:r>
              <a:rPr lang="en-US" altLang="ko-KR" dirty="0" err="1"/>
              <a:t>fieldnamedirectory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있는 유효한 예제 케이스 파일을 매개변수로 전달</a:t>
            </a:r>
            <a:endParaRPr lang="en-US" altLang="ko-KR" dirty="0"/>
          </a:p>
          <a:p>
            <a:pPr lvl="4"/>
            <a:r>
              <a:rPr lang="en-US" altLang="ko-KR" dirty="0" err="1"/>
              <a:t>Radamsa</a:t>
            </a:r>
            <a:r>
              <a:rPr lang="ko-KR" altLang="en-US" dirty="0"/>
              <a:t>는 자동으로 </a:t>
            </a:r>
            <a:r>
              <a:rPr lang="en-US" altLang="ko-KR" dirty="0"/>
              <a:t>50</a:t>
            </a:r>
            <a:r>
              <a:rPr lang="ko-KR" altLang="en-US" dirty="0"/>
              <a:t>가지의 테스트케이스를 생성하며 테스트 케이스가 모두 소모되면 자동으로 </a:t>
            </a:r>
            <a:r>
              <a:rPr lang="en-US" altLang="ko-KR" dirty="0" err="1"/>
              <a:t>Radamsa</a:t>
            </a:r>
            <a:r>
              <a:rPr lang="ko-KR" altLang="en-US" dirty="0"/>
              <a:t>를 호출하여 또 다른 </a:t>
            </a:r>
            <a:r>
              <a:rPr lang="en-US" altLang="ko-KR" dirty="0"/>
              <a:t>50</a:t>
            </a:r>
            <a:r>
              <a:rPr lang="ko-KR" altLang="en-US" dirty="0"/>
              <a:t>개 케이스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1643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시스템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/>
              <a:t>Architecture of the fuzzer</a:t>
            </a:r>
          </a:p>
          <a:p>
            <a:pPr lvl="1"/>
            <a:r>
              <a:rPr lang="ko-KR" altLang="en-US"/>
              <a:t>구성하는 주요 모듈</a:t>
            </a:r>
            <a:endParaRPr lang="en-US" altLang="ko-KR"/>
          </a:p>
          <a:p>
            <a:pPr lvl="2"/>
            <a:r>
              <a:rPr lang="en-US" altLang="ko-KR"/>
              <a:t>Scapy</a:t>
            </a:r>
          </a:p>
          <a:p>
            <a:pPr lvl="3"/>
            <a:r>
              <a:rPr lang="ko-KR" altLang="en-US"/>
              <a:t>수많은 네트워크 프로토콜을 지원하는 패킷 조작 라이브러리</a:t>
            </a:r>
            <a:endParaRPr lang="en-US" altLang="ko-KR"/>
          </a:p>
          <a:p>
            <a:pPr lvl="3"/>
            <a:r>
              <a:rPr lang="ko-KR" altLang="en-US"/>
              <a:t>블록 기반 접근 방식 사용</a:t>
            </a:r>
            <a:endParaRPr lang="en-US" altLang="ko-KR"/>
          </a:p>
          <a:p>
            <a:pPr lvl="4"/>
            <a:r>
              <a:rPr lang="ko-KR" altLang="en-US"/>
              <a:t>패키지 필드 중 하나를 수정하면 제어필드를 매우 간단하고 자동적으로 계산할 수 있음</a:t>
            </a:r>
            <a:endParaRPr lang="en-US" altLang="ko-KR"/>
          </a:p>
          <a:p>
            <a:pPr lvl="3"/>
            <a:r>
              <a:rPr lang="en-US" altLang="ko-KR"/>
              <a:t>MQTT </a:t>
            </a:r>
            <a:r>
              <a:rPr lang="ko-KR" altLang="en-US"/>
              <a:t>패키지를 조작하면 길이 필드 또는 체크섬 필드와 같은 제어필드의 불일치로 인해 올바르지 않을 수 있음</a:t>
            </a:r>
            <a:endParaRPr lang="en-US" altLang="ko-KR"/>
          </a:p>
          <a:p>
            <a:pPr lvl="4"/>
            <a:r>
              <a:rPr lang="ko-KR" altLang="en-US"/>
              <a:t>블록기반 접근 방식을 통해 제어필드 다시 계산</a:t>
            </a:r>
            <a:endParaRPr lang="en-US" altLang="ko-KR"/>
          </a:p>
          <a:p>
            <a:pPr lvl="3"/>
            <a:r>
              <a:rPr lang="ko-KR" altLang="en-US"/>
              <a:t>본래 </a:t>
            </a:r>
            <a:r>
              <a:rPr lang="en-US" altLang="ko-KR"/>
              <a:t>Scapy</a:t>
            </a:r>
            <a:r>
              <a:rPr lang="ko-KR" altLang="en-US"/>
              <a:t>는 </a:t>
            </a:r>
            <a:r>
              <a:rPr lang="en-US" altLang="ko-KR"/>
              <a:t>MQTT</a:t>
            </a:r>
            <a:r>
              <a:rPr lang="ko-KR" altLang="en-US"/>
              <a:t>를 지원하지 않았음</a:t>
            </a:r>
            <a:endParaRPr lang="en-US" altLang="ko-KR"/>
          </a:p>
          <a:p>
            <a:pPr lvl="3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371B15-0C57-4AC3-85D6-CBF1D8F7F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728" y="4711236"/>
            <a:ext cx="3540911" cy="209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37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시스템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Test Cases Generation Implementation</a:t>
            </a:r>
          </a:p>
          <a:p>
            <a:pPr lvl="1"/>
            <a:r>
              <a:rPr lang="en-US" altLang="ko-KR" dirty="0"/>
              <a:t>Automatic Generation of Test Cases</a:t>
            </a:r>
          </a:p>
          <a:p>
            <a:pPr lvl="2"/>
            <a:r>
              <a:rPr lang="ko-KR" altLang="en-US" dirty="0"/>
              <a:t>테스트 케이스의 자동 생성은 </a:t>
            </a:r>
            <a:r>
              <a:rPr lang="en-US" altLang="ko-KR" dirty="0" err="1"/>
              <a:t>Radamsa</a:t>
            </a:r>
            <a:r>
              <a:rPr lang="en-US" altLang="ko-KR" dirty="0"/>
              <a:t> </a:t>
            </a:r>
            <a:r>
              <a:rPr lang="ko-KR" altLang="en-US" dirty="0"/>
              <a:t>라는 외부 응용 프로그램에 의해 수행</a:t>
            </a:r>
            <a:endParaRPr lang="en-US" altLang="ko-KR" dirty="0"/>
          </a:p>
          <a:p>
            <a:pPr lvl="3"/>
            <a:r>
              <a:rPr lang="en-US" altLang="ko-KR" dirty="0"/>
              <a:t>CVE-2007-3641, CVE-2007-3644, CVE-2008-6536, CVE-2010-2482</a:t>
            </a:r>
            <a:r>
              <a:rPr lang="ko-KR" altLang="en-US" dirty="0"/>
              <a:t> 등의 취약점을 발견하는데 사용되었음</a:t>
            </a:r>
            <a:endParaRPr lang="en-US" altLang="ko-KR" dirty="0"/>
          </a:p>
          <a:p>
            <a:pPr lvl="3"/>
            <a:r>
              <a:rPr lang="en-US" altLang="ko-KR" dirty="0"/>
              <a:t>“valid-cases”</a:t>
            </a:r>
            <a:r>
              <a:rPr lang="ko-KR" altLang="en-US" dirty="0"/>
              <a:t>라는 디렉토리와 </a:t>
            </a:r>
            <a:r>
              <a:rPr lang="en-US" altLang="ko-KR" dirty="0"/>
              <a:t>“fuzz-cases”</a:t>
            </a:r>
            <a:r>
              <a:rPr lang="ko-KR" altLang="en-US" dirty="0"/>
              <a:t>라는 디렉토리로 테스트 케이스 관리</a:t>
            </a:r>
            <a:endParaRPr lang="en-US" altLang="ko-KR" dirty="0"/>
          </a:p>
          <a:p>
            <a:pPr lvl="4"/>
            <a:r>
              <a:rPr lang="en-US" altLang="ko-KR" dirty="0"/>
              <a:t>“valid-cases” </a:t>
            </a:r>
            <a:r>
              <a:rPr lang="ko-KR" altLang="en-US" dirty="0"/>
              <a:t>디렉토리는 각 필드 당 하나씩 하위 디렉토리를 가지며 해당 필드에 대한 올바른 데이터가 있는 샘플 파일이 들어있음</a:t>
            </a:r>
            <a:endParaRPr lang="en-US" altLang="ko-KR" dirty="0"/>
          </a:p>
          <a:p>
            <a:pPr lvl="4"/>
            <a:r>
              <a:rPr lang="en-US" altLang="ko-KR" dirty="0"/>
              <a:t>“fuzz-cases” </a:t>
            </a:r>
            <a:r>
              <a:rPr lang="ko-KR" altLang="en-US" dirty="0"/>
              <a:t>디렉토리는 각 필드에 대해 </a:t>
            </a:r>
            <a:r>
              <a:rPr lang="ko-KR" altLang="en-US" dirty="0" err="1"/>
              <a:t>퍼징</a:t>
            </a:r>
            <a:r>
              <a:rPr lang="ko-KR" altLang="en-US" dirty="0"/>
              <a:t> 될 디렉토리를 가짐</a:t>
            </a: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3658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시스템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Test Cases Generation Implementation</a:t>
            </a:r>
          </a:p>
          <a:p>
            <a:pPr lvl="1"/>
            <a:r>
              <a:rPr lang="en-US" altLang="ko-KR" dirty="0"/>
              <a:t>Using Custom Test Cases</a:t>
            </a:r>
          </a:p>
          <a:p>
            <a:pPr lvl="2"/>
            <a:r>
              <a:rPr lang="ko-KR" altLang="en-US" dirty="0"/>
              <a:t>케이스의 자동 생성 외에 수동 생성 된 케이스 세트 사용 가능</a:t>
            </a:r>
            <a:endParaRPr lang="en-US" altLang="ko-KR" dirty="0"/>
          </a:p>
          <a:p>
            <a:pPr lvl="3"/>
            <a:r>
              <a:rPr lang="en-US" altLang="ko-KR" dirty="0"/>
              <a:t>Fuzz-cases </a:t>
            </a:r>
            <a:r>
              <a:rPr lang="ko-KR" altLang="en-US" dirty="0"/>
              <a:t>디렉토리 안에 </a:t>
            </a:r>
            <a:r>
              <a:rPr lang="ko-KR" altLang="en-US" dirty="0" err="1"/>
              <a:t>퍼징을</a:t>
            </a:r>
            <a:r>
              <a:rPr lang="ko-KR" altLang="en-US" dirty="0"/>
              <a:t> 수행할 필드의 이름을 정확히 하여 하위 디렉토리 생성</a:t>
            </a:r>
            <a:endParaRPr lang="en-US" altLang="ko-KR" dirty="0"/>
          </a:p>
          <a:p>
            <a:pPr lvl="3"/>
            <a:r>
              <a:rPr lang="ko-KR" altLang="en-US" dirty="0"/>
              <a:t>생성한 하위 디렉토리 안에 파일 당 하나씩 모든 테스트 케이스 입력</a:t>
            </a: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823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</a:t>
            </a:r>
            <a:r>
              <a:rPr lang="en-US" altLang="ko-KR" dirty="0"/>
              <a:t> </a:t>
            </a:r>
            <a:r>
              <a:rPr lang="ko-KR" altLang="en-US" dirty="0"/>
              <a:t>및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Performance and Considerations</a:t>
            </a:r>
          </a:p>
          <a:p>
            <a:pPr lvl="1"/>
            <a:r>
              <a:rPr lang="en-US" altLang="ko-KR" dirty="0"/>
              <a:t>Packet Processing</a:t>
            </a:r>
          </a:p>
          <a:p>
            <a:pPr lvl="2"/>
            <a:r>
              <a:rPr lang="ko-KR" altLang="en-US" dirty="0"/>
              <a:t>테스트 케이스가 삽입되는 각각의 패킷 처리 시간은 일정하게 유지</a:t>
            </a:r>
            <a:endParaRPr lang="en-US" altLang="ko-KR" dirty="0"/>
          </a:p>
          <a:p>
            <a:pPr lvl="3"/>
            <a:r>
              <a:rPr lang="ko-KR" altLang="en-US" dirty="0"/>
              <a:t>테스트 케이스의 길이가 길면 더 많은 필드를 다시 계산해야 하므로 처리시간 </a:t>
            </a:r>
            <a:r>
              <a:rPr lang="ko-KR" altLang="en-US" dirty="0" err="1"/>
              <a:t>길어짐</a:t>
            </a:r>
            <a:endParaRPr lang="en-US" altLang="ko-KR" dirty="0"/>
          </a:p>
          <a:p>
            <a:pPr lvl="2"/>
            <a:r>
              <a:rPr lang="en-US" altLang="ko-KR" dirty="0"/>
              <a:t>1300</a:t>
            </a:r>
            <a:r>
              <a:rPr lang="ko-KR" altLang="en-US" dirty="0"/>
              <a:t>개의 네트워크 패킷 하위집합에서 평균 처리 시간은 </a:t>
            </a:r>
            <a:r>
              <a:rPr lang="en-US" altLang="ko-KR" dirty="0"/>
              <a:t>0.003699</a:t>
            </a:r>
            <a:r>
              <a:rPr lang="ko-KR" altLang="en-US" dirty="0"/>
              <a:t>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100</a:t>
            </a:r>
            <a:r>
              <a:rPr lang="ko-KR" altLang="en-US" dirty="0"/>
              <a:t>패킷에 대한 딜레이 계산 결과 </a:t>
            </a:r>
            <a:r>
              <a:rPr lang="ko-KR" altLang="en-US" dirty="0" err="1"/>
              <a:t>퍼징</a:t>
            </a:r>
            <a:r>
              <a:rPr lang="ko-KR" altLang="en-US" dirty="0"/>
              <a:t> 되지 않은 일반 패킷의 처리 시간보다 약 </a:t>
            </a:r>
            <a:r>
              <a:rPr lang="en-US" altLang="ko-KR" dirty="0"/>
              <a:t>90% </a:t>
            </a:r>
            <a:r>
              <a:rPr lang="ko-KR" altLang="en-US" dirty="0"/>
              <a:t>증가</a:t>
            </a:r>
            <a:endParaRPr lang="en-US" altLang="ko-KR" dirty="0"/>
          </a:p>
          <a:p>
            <a:pPr lvl="3"/>
            <a:r>
              <a:rPr lang="en-US" altLang="ko-KR" dirty="0"/>
              <a:t>0.013085</a:t>
            </a:r>
            <a:r>
              <a:rPr lang="ko-KR" altLang="en-US" dirty="0"/>
              <a:t>초 로 과도한 지연 없이 연결 안정적으로 유지 가능</a:t>
            </a: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415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ko-KR" altLang="en-US" dirty="0"/>
              <a:t>주제</a:t>
            </a:r>
            <a:endParaRPr lang="en-US" altLang="ko-KR" dirty="0"/>
          </a:p>
          <a:p>
            <a:pPr lvl="1"/>
            <a:r>
              <a:rPr lang="en-US" altLang="ko-KR" dirty="0"/>
              <a:t>MQTT </a:t>
            </a:r>
            <a:r>
              <a:rPr lang="ko-KR" altLang="en-US" dirty="0"/>
              <a:t>프로토콜을 구현하는 어플리케이션 보안을 위한 프레임워크 개선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배경</a:t>
            </a:r>
            <a:endParaRPr lang="en-US" altLang="ko-KR" dirty="0"/>
          </a:p>
          <a:p>
            <a:pPr lvl="1"/>
            <a:r>
              <a:rPr lang="en-US" altLang="ko-KR" dirty="0"/>
              <a:t>IoT </a:t>
            </a:r>
            <a:r>
              <a:rPr lang="ko-KR" altLang="en-US" dirty="0"/>
              <a:t>서비스의 확산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모든 것이 인터넷에 연결될 수 있다</a:t>
            </a:r>
            <a:r>
              <a:rPr lang="en-US" altLang="ko-KR" dirty="0"/>
              <a:t>“ </a:t>
            </a:r>
            <a:r>
              <a:rPr lang="ko-KR" altLang="en-US" dirty="0"/>
              <a:t>는 개념을 기반으로 함</a:t>
            </a:r>
            <a:endParaRPr lang="en-US" altLang="ko-KR" dirty="0"/>
          </a:p>
          <a:p>
            <a:pPr lvl="3"/>
            <a:r>
              <a:rPr lang="ko-KR" altLang="en-US" dirty="0"/>
              <a:t>센서를 포함한 기기들과 클라우드 서비스의 가격 하락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다른 곳에 있는 기기들 간의 대화에서 발생하는 대용량 데이터 및 정보에 대한 보호가 </a:t>
            </a:r>
            <a:r>
              <a:rPr lang="ko-KR" altLang="en-US" dirty="0" err="1"/>
              <a:t>어려워짐</a:t>
            </a:r>
            <a:endParaRPr lang="en-US" altLang="ko-KR" dirty="0"/>
          </a:p>
          <a:p>
            <a:pPr lvl="3"/>
            <a:r>
              <a:rPr lang="en-US" altLang="ko-KR" dirty="0"/>
              <a:t>IoT </a:t>
            </a:r>
            <a:r>
              <a:rPr lang="ko-KR" altLang="en-US" dirty="0"/>
              <a:t>기기의 보안성 검증을 위한 메커니즘이 요구됨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8063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</a:t>
            </a:r>
            <a:r>
              <a:rPr lang="en-US" altLang="ko-KR" dirty="0"/>
              <a:t> </a:t>
            </a:r>
            <a:r>
              <a:rPr lang="ko-KR" altLang="en-US" dirty="0"/>
              <a:t>및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Performance and Considerations</a:t>
            </a:r>
          </a:p>
          <a:p>
            <a:pPr lvl="1"/>
            <a:r>
              <a:rPr lang="en-US" altLang="ko-KR" dirty="0"/>
              <a:t>Application Scenario</a:t>
            </a:r>
          </a:p>
          <a:p>
            <a:pPr lvl="2"/>
            <a:r>
              <a:rPr lang="ko-KR" altLang="en-US" dirty="0"/>
              <a:t>통신에서 해당 요소에 </a:t>
            </a:r>
            <a:r>
              <a:rPr lang="ko-KR" altLang="en-US" dirty="0" err="1"/>
              <a:t>퍼징을</a:t>
            </a:r>
            <a:r>
              <a:rPr lang="ko-KR" altLang="en-US" dirty="0"/>
              <a:t> 적용하기 위해 도구에서 제공하는 가능성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Pub-</a:t>
            </a:r>
            <a:r>
              <a:rPr lang="en-US" altLang="ko-KR" dirty="0" err="1"/>
              <a:t>fuzzer</a:t>
            </a:r>
            <a:r>
              <a:rPr lang="en-US" altLang="ko-KR" dirty="0"/>
              <a:t>-broker-sub</a:t>
            </a:r>
          </a:p>
          <a:p>
            <a:pPr lvl="3"/>
            <a:r>
              <a:rPr lang="ko-KR" altLang="en-US" dirty="0"/>
              <a:t>메시지를 </a:t>
            </a:r>
            <a:r>
              <a:rPr lang="en-US" altLang="ko-KR" dirty="0"/>
              <a:t>publish</a:t>
            </a:r>
            <a:r>
              <a:rPr lang="ko-KR" altLang="en-US" dirty="0"/>
              <a:t>하는 클라이언트와 브로커 사이에 배치</a:t>
            </a:r>
            <a:endParaRPr lang="en-US" altLang="ko-KR" dirty="0"/>
          </a:p>
          <a:p>
            <a:pPr lvl="4"/>
            <a:r>
              <a:rPr lang="ko-KR" altLang="en-US" dirty="0"/>
              <a:t>클라이언트에서 서버로 전송되는 메시지를 </a:t>
            </a:r>
            <a:r>
              <a:rPr lang="ko-KR" altLang="en-US" dirty="0" err="1"/>
              <a:t>퍼징</a:t>
            </a:r>
            <a:endParaRPr lang="en-US" altLang="ko-KR" dirty="0"/>
          </a:p>
          <a:p>
            <a:pPr lvl="4"/>
            <a:r>
              <a:rPr lang="ko-KR" altLang="en-US" dirty="0"/>
              <a:t>서버에서 클라이언트로 </a:t>
            </a:r>
            <a:r>
              <a:rPr lang="en-US" altLang="ko-KR" dirty="0"/>
              <a:t>publish</a:t>
            </a:r>
            <a:r>
              <a:rPr lang="ko-KR" altLang="en-US" dirty="0"/>
              <a:t>되는 메시지를 </a:t>
            </a:r>
            <a:r>
              <a:rPr lang="ko-KR" altLang="en-US" dirty="0" err="1"/>
              <a:t>퍼징</a:t>
            </a:r>
            <a:endParaRPr lang="en-US" altLang="ko-KR" dirty="0"/>
          </a:p>
          <a:p>
            <a:pPr lvl="4"/>
            <a:endParaRPr lang="en-US" altLang="ko-KR" dirty="0"/>
          </a:p>
          <a:p>
            <a:pPr lvl="2"/>
            <a:r>
              <a:rPr lang="en-US" altLang="ko-KR" dirty="0"/>
              <a:t>Pub-broker-</a:t>
            </a:r>
            <a:r>
              <a:rPr lang="en-US" altLang="ko-KR" dirty="0" err="1"/>
              <a:t>fuzzer</a:t>
            </a:r>
            <a:r>
              <a:rPr lang="en-US" altLang="ko-KR" dirty="0"/>
              <a:t>-sub</a:t>
            </a:r>
          </a:p>
          <a:p>
            <a:pPr lvl="3"/>
            <a:r>
              <a:rPr lang="ko-KR" altLang="en-US" dirty="0"/>
              <a:t>브로커와 메시지를 </a:t>
            </a:r>
            <a:r>
              <a:rPr lang="en-US" altLang="ko-KR" dirty="0" err="1"/>
              <a:t>subsribe</a:t>
            </a:r>
            <a:r>
              <a:rPr lang="ko-KR" altLang="en-US" dirty="0"/>
              <a:t>하는 클라이언트 사이에 배치</a:t>
            </a:r>
            <a:endParaRPr lang="en-US" altLang="ko-KR" dirty="0"/>
          </a:p>
          <a:p>
            <a:pPr lvl="4"/>
            <a:r>
              <a:rPr lang="ko-KR" altLang="en-US" dirty="0"/>
              <a:t>클라이언트가 </a:t>
            </a:r>
            <a:r>
              <a:rPr lang="en-US" altLang="ko-KR" dirty="0"/>
              <a:t>subscribe</a:t>
            </a:r>
            <a:r>
              <a:rPr lang="ko-KR" altLang="en-US" dirty="0"/>
              <a:t>하여 브로커로부터 </a:t>
            </a:r>
            <a:r>
              <a:rPr lang="ko-KR" altLang="en-US" dirty="0" err="1"/>
              <a:t>전송받는</a:t>
            </a:r>
            <a:r>
              <a:rPr lang="ko-KR" altLang="en-US" dirty="0"/>
              <a:t> 메시지를 </a:t>
            </a:r>
            <a:r>
              <a:rPr lang="ko-KR" altLang="en-US" dirty="0" err="1"/>
              <a:t>퍼징</a:t>
            </a:r>
            <a:endParaRPr lang="en-US" altLang="ko-KR" dirty="0"/>
          </a:p>
          <a:p>
            <a:pPr lvl="5"/>
            <a:r>
              <a:rPr lang="ko-KR" altLang="en-US" dirty="0"/>
              <a:t>보통과 같이 확인응답</a:t>
            </a:r>
            <a:r>
              <a:rPr lang="en-US" altLang="ko-KR" dirty="0"/>
              <a:t>(acknowledgement)</a:t>
            </a:r>
            <a:r>
              <a:rPr lang="ko-KR" altLang="en-US" dirty="0"/>
              <a:t> 이루어짐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3234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</a:t>
            </a:r>
            <a:r>
              <a:rPr lang="en-US" altLang="ko-KR" dirty="0"/>
              <a:t> </a:t>
            </a:r>
            <a:r>
              <a:rPr lang="ko-KR" altLang="en-US" dirty="0"/>
              <a:t>및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Performance and Considerations</a:t>
            </a:r>
          </a:p>
          <a:p>
            <a:pPr lvl="1"/>
            <a:r>
              <a:rPr lang="en-US" altLang="ko-KR" dirty="0"/>
              <a:t>Results</a:t>
            </a:r>
          </a:p>
          <a:p>
            <a:pPr lvl="2"/>
            <a:r>
              <a:rPr lang="en-US" altLang="ko-KR" dirty="0" err="1"/>
              <a:t>Fuzzer</a:t>
            </a:r>
            <a:r>
              <a:rPr lang="ko-KR" altLang="en-US" dirty="0"/>
              <a:t>가 서비스 거부를 유발하였으며 잠재적 악용 가능성이 있는 실패 감지</a:t>
            </a:r>
            <a:endParaRPr lang="en-US" altLang="ko-KR" dirty="0"/>
          </a:p>
          <a:p>
            <a:pPr lvl="3"/>
            <a:r>
              <a:rPr lang="en-US" altLang="ko-KR" dirty="0"/>
              <a:t>Fuzzing </a:t>
            </a:r>
            <a:r>
              <a:rPr lang="ko-KR" altLang="en-US" dirty="0"/>
              <a:t>패키지를 잘못 처리하고 어플리케이션을 중단시키는 </a:t>
            </a:r>
            <a:r>
              <a:rPr lang="en-US" altLang="ko-KR" dirty="0"/>
              <a:t>Java </a:t>
            </a:r>
            <a:r>
              <a:rPr lang="ko-KR" altLang="en-US" dirty="0"/>
              <a:t>예외를 발생시킨 후 </a:t>
            </a:r>
            <a:r>
              <a:rPr lang="en-US" altLang="ko-KR" dirty="0"/>
              <a:t>MOQUETTE </a:t>
            </a:r>
            <a:r>
              <a:rPr lang="ko-KR" altLang="en-US" dirty="0"/>
              <a:t>브로커 </a:t>
            </a:r>
            <a:r>
              <a:rPr lang="en-US" altLang="ko-KR" dirty="0"/>
              <a:t>0.10</a:t>
            </a:r>
            <a:r>
              <a:rPr lang="ko-KR" altLang="en-US" dirty="0"/>
              <a:t>버전에 대한 서비스 거부 유발</a:t>
            </a:r>
            <a:endParaRPr lang="en-US" altLang="ko-KR" dirty="0"/>
          </a:p>
          <a:p>
            <a:pPr lvl="3"/>
            <a:endParaRPr lang="en-US" altLang="ko-KR" sz="300" dirty="0"/>
          </a:p>
          <a:p>
            <a:pPr lvl="3"/>
            <a:r>
              <a:rPr lang="ko-KR" altLang="en-US" dirty="0"/>
              <a:t>연결 재설정을 시작한 </a:t>
            </a:r>
            <a:r>
              <a:rPr lang="en-US" altLang="ko-KR" dirty="0"/>
              <a:t>fuzzing </a:t>
            </a:r>
            <a:r>
              <a:rPr lang="ko-KR" altLang="en-US" dirty="0"/>
              <a:t>패키지를 구문 분석한 후 브로커 </a:t>
            </a:r>
            <a:r>
              <a:rPr lang="en-US" altLang="ko-KR" dirty="0"/>
              <a:t>MOQUETTE 0.10</a:t>
            </a:r>
            <a:r>
              <a:rPr lang="ko-KR" altLang="en-US" dirty="0"/>
              <a:t>버전에 의해 들어오는 연결을 처리 중 오류 발생</a:t>
            </a:r>
            <a:endParaRPr lang="en-US" altLang="ko-KR" dirty="0"/>
          </a:p>
          <a:p>
            <a:pPr lvl="3"/>
            <a:endParaRPr lang="en-US" altLang="ko-KR" sz="300" dirty="0"/>
          </a:p>
          <a:p>
            <a:pPr lvl="3"/>
            <a:r>
              <a:rPr lang="ko-KR" altLang="en-US" dirty="0"/>
              <a:t>브로커에서 </a:t>
            </a:r>
            <a:r>
              <a:rPr lang="ko-KR" altLang="en-US" dirty="0" err="1"/>
              <a:t>퍼징</a:t>
            </a:r>
            <a:r>
              <a:rPr lang="ko-KR" altLang="en-US" dirty="0"/>
              <a:t> 메시지를 받을 때 특정 </a:t>
            </a:r>
            <a:r>
              <a:rPr lang="en-US" altLang="ko-KR" dirty="0"/>
              <a:t>topic</a:t>
            </a:r>
            <a:r>
              <a:rPr lang="ko-KR" altLang="en-US" dirty="0"/>
              <a:t>에 가입한 </a:t>
            </a:r>
            <a:r>
              <a:rPr lang="en-US" altLang="ko-KR" dirty="0"/>
              <a:t>MOSQUITTO </a:t>
            </a:r>
            <a:r>
              <a:rPr lang="ko-KR" altLang="en-US" dirty="0"/>
              <a:t>클라이언트 </a:t>
            </a:r>
            <a:r>
              <a:rPr lang="en-US" altLang="ko-KR" dirty="0"/>
              <a:t>v1.4.11</a:t>
            </a:r>
            <a:r>
              <a:rPr lang="ko-KR" altLang="en-US" dirty="0"/>
              <a:t>의 서비스 거부 유발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9396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</a:t>
            </a:r>
            <a:r>
              <a:rPr lang="en-US" altLang="ko-KR" dirty="0"/>
              <a:t> </a:t>
            </a:r>
            <a:r>
              <a:rPr lang="ko-KR" altLang="en-US" dirty="0"/>
              <a:t>및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Performance and Considerations</a:t>
            </a:r>
          </a:p>
          <a:p>
            <a:pPr lvl="1"/>
            <a:r>
              <a:rPr lang="en-US" altLang="ko-KR" dirty="0"/>
              <a:t>Results</a:t>
            </a:r>
          </a:p>
          <a:p>
            <a:pPr lvl="2"/>
            <a:r>
              <a:rPr lang="en-US" altLang="ko-KR" dirty="0" err="1"/>
              <a:t>Fuzzer</a:t>
            </a:r>
            <a:r>
              <a:rPr lang="ko-KR" altLang="en-US" dirty="0"/>
              <a:t>가 서비스 거부를 유발하였으며 잠재적 악용 가능성이 있는 실패 감지</a:t>
            </a:r>
            <a:endParaRPr lang="en-US" altLang="ko-KR" dirty="0"/>
          </a:p>
          <a:p>
            <a:pPr lvl="3"/>
            <a:r>
              <a:rPr lang="en-US" altLang="ko-KR" dirty="0"/>
              <a:t>Fuzzing </a:t>
            </a:r>
            <a:r>
              <a:rPr lang="ko-KR" altLang="en-US" dirty="0"/>
              <a:t>패키지를 잘못 처리하고 어플리케이션을 중단시키는 </a:t>
            </a:r>
            <a:r>
              <a:rPr lang="en-US" altLang="ko-KR" dirty="0"/>
              <a:t>Java </a:t>
            </a:r>
            <a:r>
              <a:rPr lang="ko-KR" altLang="en-US" dirty="0"/>
              <a:t>예외를 발생시킨 후 </a:t>
            </a:r>
            <a:r>
              <a:rPr lang="en-US" altLang="ko-KR" dirty="0"/>
              <a:t>MOQUETTE </a:t>
            </a:r>
            <a:r>
              <a:rPr lang="ko-KR" altLang="en-US" dirty="0"/>
              <a:t>브로커 </a:t>
            </a:r>
            <a:r>
              <a:rPr lang="en-US" altLang="ko-KR" dirty="0"/>
              <a:t>0.10</a:t>
            </a:r>
            <a:r>
              <a:rPr lang="ko-KR" altLang="en-US" dirty="0"/>
              <a:t>버전에 대한 서비스 거부 유발</a:t>
            </a:r>
            <a:endParaRPr lang="en-US" altLang="ko-KR" dirty="0"/>
          </a:p>
          <a:p>
            <a:pPr lvl="3"/>
            <a:endParaRPr lang="en-US" altLang="ko-KR" sz="300" dirty="0"/>
          </a:p>
          <a:p>
            <a:pPr lvl="3"/>
            <a:r>
              <a:rPr lang="ko-KR" altLang="en-US" dirty="0"/>
              <a:t>연결 재설정을 시작한 </a:t>
            </a:r>
            <a:r>
              <a:rPr lang="en-US" altLang="ko-KR" dirty="0"/>
              <a:t>fuzzing </a:t>
            </a:r>
            <a:r>
              <a:rPr lang="ko-KR" altLang="en-US" dirty="0"/>
              <a:t>패키지를 구문 분석한 후 브로커 </a:t>
            </a:r>
            <a:r>
              <a:rPr lang="en-US" altLang="ko-KR" dirty="0"/>
              <a:t>MOQUETTE 0.10</a:t>
            </a:r>
            <a:r>
              <a:rPr lang="ko-KR" altLang="en-US" dirty="0"/>
              <a:t>버전에 의해 들어오는 연결을 처리 중 오류 발생</a:t>
            </a:r>
            <a:endParaRPr lang="en-US" altLang="ko-KR" dirty="0"/>
          </a:p>
          <a:p>
            <a:pPr lvl="3"/>
            <a:endParaRPr lang="en-US" altLang="ko-KR" sz="300" dirty="0"/>
          </a:p>
          <a:p>
            <a:pPr lvl="3"/>
            <a:r>
              <a:rPr lang="ko-KR" altLang="en-US" dirty="0"/>
              <a:t>브로커에서 </a:t>
            </a:r>
            <a:r>
              <a:rPr lang="ko-KR" altLang="en-US" dirty="0" err="1"/>
              <a:t>퍼징</a:t>
            </a:r>
            <a:r>
              <a:rPr lang="ko-KR" altLang="en-US" dirty="0"/>
              <a:t> 메시지를 받을 때 특정 </a:t>
            </a:r>
            <a:r>
              <a:rPr lang="en-US" altLang="ko-KR" dirty="0"/>
              <a:t>topic</a:t>
            </a:r>
            <a:r>
              <a:rPr lang="ko-KR" altLang="en-US" dirty="0"/>
              <a:t>에 가입한 </a:t>
            </a:r>
            <a:r>
              <a:rPr lang="en-US" altLang="ko-KR" dirty="0"/>
              <a:t>MOSQUITTO </a:t>
            </a:r>
            <a:r>
              <a:rPr lang="ko-KR" altLang="en-US" dirty="0"/>
              <a:t>클라이언트 </a:t>
            </a:r>
            <a:r>
              <a:rPr lang="en-US" altLang="ko-KR" dirty="0"/>
              <a:t>v1.4.11</a:t>
            </a:r>
            <a:r>
              <a:rPr lang="ko-KR" altLang="en-US" dirty="0"/>
              <a:t>의 서비스 거부 유발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6767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Conclusions</a:t>
            </a:r>
          </a:p>
          <a:p>
            <a:pPr lvl="1"/>
            <a:r>
              <a:rPr lang="ko-KR" altLang="en-US" dirty="0"/>
              <a:t>목적</a:t>
            </a:r>
            <a:endParaRPr lang="en-US" altLang="ko-KR" dirty="0"/>
          </a:p>
          <a:p>
            <a:pPr lvl="2"/>
            <a:r>
              <a:rPr lang="en-US" altLang="ko-KR" dirty="0"/>
              <a:t>IoT </a:t>
            </a:r>
            <a:r>
              <a:rPr lang="ko-KR" altLang="en-US" dirty="0"/>
              <a:t>장치의 보안 향상 및 정보 교환을 위한 통신 프로토콜로써 사용되는 데에 기여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요약</a:t>
            </a:r>
            <a:endParaRPr lang="en-US" altLang="ko-KR" dirty="0"/>
          </a:p>
          <a:p>
            <a:pPr lvl="2"/>
            <a:r>
              <a:rPr lang="en-US" altLang="ko-KR" dirty="0"/>
              <a:t>MQTT</a:t>
            </a:r>
            <a:r>
              <a:rPr lang="ko-KR" altLang="en-US" dirty="0"/>
              <a:t>에 대한 보안테스트를 수행하기 위한 프레임워크 개발</a:t>
            </a:r>
            <a:endParaRPr lang="en-US" altLang="ko-KR" dirty="0"/>
          </a:p>
          <a:p>
            <a:pPr lvl="2"/>
            <a:r>
              <a:rPr lang="ko-KR" altLang="en-US" dirty="0"/>
              <a:t>템플릿 기반의 새로운 </a:t>
            </a:r>
            <a:r>
              <a:rPr lang="ko-KR" altLang="en-US" dirty="0" err="1"/>
              <a:t>퍼징</a:t>
            </a:r>
            <a:r>
              <a:rPr lang="ko-KR" altLang="en-US" dirty="0"/>
              <a:t> 기술 구현</a:t>
            </a:r>
            <a:endParaRPr lang="en-US" altLang="ko-KR" dirty="0"/>
          </a:p>
          <a:p>
            <a:pPr lvl="4"/>
            <a:r>
              <a:rPr lang="ko-KR" altLang="en-US" dirty="0" err="1"/>
              <a:t>이식성</a:t>
            </a:r>
            <a:r>
              <a:rPr lang="ko-KR" altLang="en-US" dirty="0"/>
              <a:t> 및 오류보고 용이</a:t>
            </a:r>
            <a:endParaRPr lang="en-US" altLang="ko-KR" dirty="0"/>
          </a:p>
          <a:p>
            <a:pPr lvl="4"/>
            <a:r>
              <a:rPr lang="ko-KR" altLang="en-US" dirty="0"/>
              <a:t>사용자 및 어플리케이션 모두에 대한 </a:t>
            </a:r>
            <a:r>
              <a:rPr lang="en-US" altLang="ko-KR" dirty="0"/>
              <a:t>MQTT </a:t>
            </a:r>
            <a:r>
              <a:rPr lang="ko-KR" altLang="en-US" dirty="0"/>
              <a:t>프로토콜 보안 분석 단순화</a:t>
            </a:r>
            <a:endParaRPr lang="en-US" altLang="ko-KR" dirty="0"/>
          </a:p>
          <a:p>
            <a:pPr lvl="4"/>
            <a:r>
              <a:rPr lang="ko-KR" altLang="en-US" dirty="0"/>
              <a:t>어플리케이션의 사양에 대한 정보 없이도 </a:t>
            </a:r>
            <a:r>
              <a:rPr lang="ko-KR" altLang="en-US" dirty="0" err="1"/>
              <a:t>퍼징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2"/>
            <a:r>
              <a:rPr lang="en-US" altLang="ko-KR" dirty="0"/>
              <a:t>MOQUETE, MOSQUITTO</a:t>
            </a:r>
            <a:r>
              <a:rPr lang="ko-KR" altLang="en-US" dirty="0"/>
              <a:t>와 같은 클라이언트의 문제를 보고함으로써 효율성 입증</a:t>
            </a:r>
            <a:endParaRPr lang="en-US" altLang="ko-KR" dirty="0"/>
          </a:p>
          <a:p>
            <a:pPr lvl="2"/>
            <a:r>
              <a:rPr lang="en-US" altLang="ko-KR" dirty="0"/>
              <a:t>MQTT </a:t>
            </a:r>
            <a:r>
              <a:rPr lang="ko-KR" altLang="en-US" dirty="0"/>
              <a:t>프로토콜 보안 검증에만 사용 가능하다는 한계</a:t>
            </a:r>
            <a:endParaRPr lang="en-US" altLang="ko-KR" dirty="0"/>
          </a:p>
          <a:p>
            <a:pPr lvl="3"/>
            <a:r>
              <a:rPr lang="ko-KR" altLang="en-US" dirty="0"/>
              <a:t>여러 프로토콜을 구현하는 </a:t>
            </a:r>
            <a:r>
              <a:rPr lang="en-US" altLang="ko-KR" dirty="0"/>
              <a:t>IoT </a:t>
            </a:r>
            <a:r>
              <a:rPr lang="ko-KR" altLang="en-US" dirty="0"/>
              <a:t>아키텍처에 효율적이지 못함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930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MQTT(Message  Queue Telemetry Transport)</a:t>
            </a:r>
          </a:p>
          <a:p>
            <a:pPr lvl="1"/>
            <a:r>
              <a:rPr lang="en-US" altLang="ko-KR" dirty="0"/>
              <a:t>IoT </a:t>
            </a:r>
            <a:r>
              <a:rPr lang="ko-KR" altLang="en-US" dirty="0"/>
              <a:t>기기 간 데이터 교환에 널리 사용되는 프로토콜</a:t>
            </a:r>
            <a:endParaRPr lang="en-US" altLang="ko-KR" dirty="0"/>
          </a:p>
          <a:p>
            <a:pPr lvl="1"/>
            <a:r>
              <a:rPr lang="ko-KR" altLang="en-US" dirty="0"/>
              <a:t>매우 간단하고 경량화 된 메시지 프로토콜 </a:t>
            </a:r>
            <a:endParaRPr lang="en-US" altLang="ko-KR" dirty="0"/>
          </a:p>
          <a:p>
            <a:pPr lvl="1"/>
            <a:r>
              <a:rPr lang="ko-KR" altLang="en-US" dirty="0"/>
              <a:t>하나의 서버가 수천 개의 클라이언트를 지원할 수 있도록 함</a:t>
            </a:r>
            <a:endParaRPr lang="en-US" altLang="ko-KR" dirty="0"/>
          </a:p>
          <a:p>
            <a:r>
              <a:rPr lang="en-US" altLang="ko-KR" dirty="0"/>
              <a:t>Fuzzing</a:t>
            </a:r>
          </a:p>
          <a:p>
            <a:pPr lvl="1"/>
            <a:r>
              <a:rPr lang="ko-KR" altLang="en-US" dirty="0"/>
              <a:t>소프트웨어 어플리케이션의 취약점을 찾는 테스트 기법</a:t>
            </a:r>
            <a:endParaRPr lang="en-US" altLang="ko-KR" dirty="0"/>
          </a:p>
          <a:p>
            <a:pPr lvl="2"/>
            <a:r>
              <a:rPr lang="ko-KR" altLang="en-US" dirty="0"/>
              <a:t>예기치 못한 값</a:t>
            </a:r>
            <a:r>
              <a:rPr lang="en-US" altLang="ko-KR" dirty="0"/>
              <a:t>(unexpected)</a:t>
            </a:r>
            <a:r>
              <a:rPr lang="ko-KR" altLang="en-US" dirty="0"/>
              <a:t>을 넣어 결과 모니터링</a:t>
            </a:r>
            <a:endParaRPr lang="en-US" altLang="ko-KR" dirty="0"/>
          </a:p>
          <a:p>
            <a:pPr lvl="1"/>
            <a:r>
              <a:rPr lang="en-US" altLang="ko-KR" dirty="0"/>
              <a:t>Mutation </a:t>
            </a:r>
            <a:r>
              <a:rPr lang="ko-KR" altLang="en-US" dirty="0"/>
              <a:t>기반과 </a:t>
            </a:r>
            <a:r>
              <a:rPr lang="en-US" altLang="ko-KR" dirty="0"/>
              <a:t>generation </a:t>
            </a:r>
            <a:r>
              <a:rPr lang="ko-KR" altLang="en-US" dirty="0"/>
              <a:t>기반 중 </a:t>
            </a:r>
            <a:r>
              <a:rPr lang="en-US" altLang="ko-KR" dirty="0"/>
              <a:t>mutation </a:t>
            </a:r>
            <a:r>
              <a:rPr lang="ko-KR" altLang="en-US" dirty="0"/>
              <a:t>기반 접근 채택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80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배경 및 동기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MQTT(Message  Queue Telemetry Transport)</a:t>
            </a:r>
          </a:p>
          <a:p>
            <a:pPr lvl="1"/>
            <a:r>
              <a:rPr lang="ko-KR" altLang="en-US" dirty="0"/>
              <a:t>메시지 브로커를 이용함으로써 </a:t>
            </a:r>
            <a:r>
              <a:rPr lang="en-US" altLang="ko-KR" dirty="0"/>
              <a:t>point-to-point </a:t>
            </a:r>
            <a:r>
              <a:rPr lang="ko-KR" altLang="en-US" dirty="0"/>
              <a:t>모델이 아닌 </a:t>
            </a:r>
            <a:r>
              <a:rPr lang="en-US" altLang="ko-KR" dirty="0"/>
              <a:t>publish/subscribe </a:t>
            </a:r>
            <a:r>
              <a:rPr lang="ko-KR" altLang="en-US" dirty="0"/>
              <a:t>모델 사용</a:t>
            </a:r>
            <a:endParaRPr lang="en-US" altLang="ko-KR" dirty="0"/>
          </a:p>
          <a:p>
            <a:pPr lvl="2"/>
            <a:r>
              <a:rPr lang="en-US" altLang="ko-KR" dirty="0"/>
              <a:t>Publisher </a:t>
            </a:r>
            <a:r>
              <a:rPr lang="ko-KR" altLang="en-US" dirty="0"/>
              <a:t>기기와 </a:t>
            </a:r>
            <a:r>
              <a:rPr lang="en-US" altLang="ko-KR" dirty="0"/>
              <a:t>subscriber </a:t>
            </a:r>
            <a:r>
              <a:rPr lang="ko-KR" altLang="en-US" dirty="0"/>
              <a:t>기기가 서로에 대한 정보를 몰라도 통신 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주요 개념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/>
              <a:t>Topics</a:t>
            </a:r>
          </a:p>
          <a:p>
            <a:pPr lvl="3"/>
            <a:r>
              <a:rPr lang="ko-KR" altLang="en-US" dirty="0"/>
              <a:t>메시지의 내용이나 카테고리에 따라 분류하는 기준</a:t>
            </a:r>
            <a:endParaRPr lang="en-US" altLang="ko-KR" dirty="0"/>
          </a:p>
          <a:p>
            <a:pPr lvl="3"/>
            <a:r>
              <a:rPr lang="en-US" altLang="ko-KR" dirty="0"/>
              <a:t>Publishers</a:t>
            </a:r>
            <a:r>
              <a:rPr lang="ko-KR" altLang="en-US" dirty="0"/>
              <a:t>는 무조건 보내는 메시지를 </a:t>
            </a:r>
            <a:r>
              <a:rPr lang="en-US" altLang="ko-KR" dirty="0"/>
              <a:t>Topic</a:t>
            </a:r>
            <a:r>
              <a:rPr lang="ko-KR" altLang="en-US" dirty="0"/>
              <a:t>에 따라 목록화해야 함</a:t>
            </a:r>
            <a:endParaRPr lang="en-US" altLang="ko-KR" dirty="0"/>
          </a:p>
          <a:p>
            <a:pPr lvl="3"/>
            <a:r>
              <a:rPr lang="ko-KR" altLang="en-US" dirty="0"/>
              <a:t>특정 </a:t>
            </a:r>
            <a:r>
              <a:rPr lang="en-US" altLang="ko-KR" dirty="0"/>
              <a:t>topic</a:t>
            </a:r>
            <a:r>
              <a:rPr lang="ko-KR" altLang="en-US" dirty="0"/>
              <a:t>을 </a:t>
            </a:r>
            <a:r>
              <a:rPr lang="en-US" altLang="ko-KR" dirty="0"/>
              <a:t>subscribe(</a:t>
            </a:r>
            <a:r>
              <a:rPr lang="ko-KR" altLang="en-US" dirty="0"/>
              <a:t>구독</a:t>
            </a:r>
            <a:r>
              <a:rPr lang="en-US" altLang="ko-KR" dirty="0"/>
              <a:t>)</a:t>
            </a:r>
            <a:r>
              <a:rPr lang="ko-KR" altLang="en-US" dirty="0"/>
              <a:t>하는 모든 </a:t>
            </a:r>
            <a:r>
              <a:rPr lang="en-US" altLang="ko-KR" dirty="0"/>
              <a:t>subscriber</a:t>
            </a:r>
            <a:r>
              <a:rPr lang="ko-KR" altLang="en-US" dirty="0"/>
              <a:t>들에게  메시지가 전달</a:t>
            </a:r>
            <a:endParaRPr lang="en-US" altLang="ko-KR" dirty="0"/>
          </a:p>
          <a:p>
            <a:pPr lvl="4"/>
            <a:r>
              <a:rPr lang="ko-KR" altLang="en-US" dirty="0"/>
              <a:t>특정 주소로 메시지가 전달되는 </a:t>
            </a:r>
            <a:r>
              <a:rPr lang="en-US" altLang="ko-KR" dirty="0"/>
              <a:t>point-to-point </a:t>
            </a:r>
            <a:r>
              <a:rPr lang="ko-KR" altLang="en-US" dirty="0"/>
              <a:t>방식과 상이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586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배경 및 동기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MQTT(Message  Queue Telemetry Transport)</a:t>
            </a:r>
          </a:p>
          <a:p>
            <a:pPr lvl="1"/>
            <a:r>
              <a:rPr lang="ko-KR" altLang="en-US" dirty="0"/>
              <a:t>주요 개념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2.    Client</a:t>
            </a:r>
          </a:p>
          <a:p>
            <a:pPr lvl="3"/>
            <a:r>
              <a:rPr lang="en-US" altLang="ko-KR" dirty="0"/>
              <a:t>MQTT</a:t>
            </a:r>
            <a:r>
              <a:rPr lang="ko-KR" altLang="en-US" dirty="0"/>
              <a:t>의 클라이언트들은 메시지 교환을 위해 브로커에 연결되어야 함</a:t>
            </a:r>
            <a:endParaRPr lang="en-US" altLang="ko-KR" dirty="0"/>
          </a:p>
          <a:p>
            <a:pPr lvl="3"/>
            <a:r>
              <a:rPr lang="ko-KR" altLang="en-US" dirty="0"/>
              <a:t>무조건 </a:t>
            </a:r>
            <a:r>
              <a:rPr lang="en-US" altLang="ko-KR" dirty="0"/>
              <a:t>topic</a:t>
            </a:r>
            <a:r>
              <a:rPr lang="ko-KR" altLang="en-US" dirty="0"/>
              <a:t>을 </a:t>
            </a:r>
            <a:r>
              <a:rPr lang="en-US" altLang="ko-KR" dirty="0"/>
              <a:t>subscribe </a:t>
            </a:r>
            <a:r>
              <a:rPr lang="ko-KR" altLang="en-US" dirty="0"/>
              <a:t>해야 함</a:t>
            </a:r>
            <a:endParaRPr lang="en-US" altLang="ko-KR" dirty="0"/>
          </a:p>
          <a:p>
            <a:pPr lvl="3"/>
            <a:r>
              <a:rPr lang="en-US" altLang="ko-KR" dirty="0"/>
              <a:t>Topic</a:t>
            </a:r>
            <a:r>
              <a:rPr lang="ko-KR" altLang="en-US" dirty="0"/>
              <a:t>을 발행함으로써 같은 브로커에 연결되어 있는 대상에게 정보를 </a:t>
            </a:r>
            <a:r>
              <a:rPr lang="en-US" altLang="ko-KR" dirty="0"/>
              <a:t>publish </a:t>
            </a:r>
            <a:r>
              <a:rPr lang="ko-KR" altLang="en-US" dirty="0"/>
              <a:t>할 수 있음</a:t>
            </a:r>
            <a:endParaRPr lang="en-US" altLang="ko-KR" dirty="0"/>
          </a:p>
          <a:p>
            <a:pPr lvl="3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3.    Broker</a:t>
            </a:r>
          </a:p>
          <a:p>
            <a:pPr lvl="3"/>
            <a:r>
              <a:rPr lang="en-US" altLang="ko-KR" dirty="0"/>
              <a:t>MQTT broker</a:t>
            </a:r>
            <a:r>
              <a:rPr lang="ko-KR" altLang="en-US" dirty="0"/>
              <a:t>는 메시지의 중재자 역할 수행</a:t>
            </a:r>
            <a:endParaRPr lang="en-US" altLang="ko-KR" dirty="0"/>
          </a:p>
          <a:p>
            <a:pPr lvl="3"/>
            <a:r>
              <a:rPr lang="en-US" altLang="ko-KR" dirty="0"/>
              <a:t>MQTT </a:t>
            </a:r>
            <a:r>
              <a:rPr lang="ko-KR" altLang="en-US" dirty="0"/>
              <a:t>프로토콜 메시지 포맷은 </a:t>
            </a:r>
            <a:r>
              <a:rPr lang="en-US" altLang="ko-KR" dirty="0"/>
              <a:t>&lt;</a:t>
            </a:r>
            <a:r>
              <a:rPr lang="ko-KR" altLang="en-US" dirty="0"/>
              <a:t>고정 헤더</a:t>
            </a:r>
            <a:r>
              <a:rPr lang="en-US" altLang="ko-KR" dirty="0"/>
              <a:t>, </a:t>
            </a:r>
            <a:r>
              <a:rPr lang="ko-KR" altLang="en-US" dirty="0"/>
              <a:t>가변적 헤더</a:t>
            </a:r>
            <a:r>
              <a:rPr lang="en-US" altLang="ko-KR" dirty="0"/>
              <a:t>, </a:t>
            </a:r>
            <a:r>
              <a:rPr lang="ko-KR" altLang="en-US" dirty="0"/>
              <a:t>페이로드</a:t>
            </a:r>
            <a:r>
              <a:rPr lang="en-US" altLang="ko-KR" dirty="0"/>
              <a:t>&gt;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4"/>
            <a:r>
              <a:rPr lang="en-US" altLang="ko-KR" dirty="0" err="1"/>
              <a:t>Fuzzer</a:t>
            </a:r>
            <a:r>
              <a:rPr lang="ko-KR" altLang="en-US" dirty="0"/>
              <a:t>는 </a:t>
            </a:r>
            <a:r>
              <a:rPr lang="en-US" altLang="ko-KR" dirty="0"/>
              <a:t>MQTT</a:t>
            </a:r>
            <a:r>
              <a:rPr lang="ko-KR" altLang="en-US" dirty="0"/>
              <a:t>의 헤더 필드에 입력 값 삽입</a:t>
            </a:r>
            <a:endParaRPr lang="en-US" altLang="ko-KR" dirty="0"/>
          </a:p>
          <a:p>
            <a:pPr lvl="4"/>
            <a:r>
              <a:rPr lang="en-US" altLang="ko-KR" dirty="0"/>
              <a:t>MQTT </a:t>
            </a:r>
            <a:r>
              <a:rPr lang="ko-KR" altLang="en-US" dirty="0"/>
              <a:t>고정 헤더 구조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1C66A7-BC2B-4D6B-9518-5E936784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3" y="5616421"/>
            <a:ext cx="6936581" cy="99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3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배경 및 동기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Fuzzing Processes</a:t>
            </a:r>
          </a:p>
          <a:p>
            <a:pPr marL="914400" lvl="1" indent="-457200">
              <a:buAutoNum type="arabicParenBoth"/>
            </a:pPr>
            <a:r>
              <a:rPr lang="ko-KR" altLang="en-US" dirty="0"/>
              <a:t>대상 인식</a:t>
            </a:r>
            <a:endParaRPr lang="en-US" altLang="ko-KR" dirty="0"/>
          </a:p>
          <a:p>
            <a:pPr lvl="2"/>
            <a:r>
              <a:rPr lang="ko-KR" altLang="en-US" dirty="0"/>
              <a:t>모든 </a:t>
            </a:r>
            <a:r>
              <a:rPr lang="ko-KR" altLang="en-US" dirty="0" err="1"/>
              <a:t>퍼징</a:t>
            </a:r>
            <a:r>
              <a:rPr lang="ko-KR" altLang="en-US" dirty="0"/>
              <a:t> 과정의 시작은 대상이 어플리케이션인지</a:t>
            </a:r>
            <a:r>
              <a:rPr lang="en-US" altLang="ko-KR" dirty="0"/>
              <a:t>, </a:t>
            </a:r>
            <a:r>
              <a:rPr lang="ko-KR" altLang="en-US" dirty="0"/>
              <a:t>프로토콜인지</a:t>
            </a:r>
            <a:r>
              <a:rPr lang="en-US" altLang="ko-KR" dirty="0"/>
              <a:t>, </a:t>
            </a:r>
            <a:r>
              <a:rPr lang="ko-KR" altLang="en-US" dirty="0"/>
              <a:t>특정 라이브러리의 함수인지를 인식하는 것</a:t>
            </a:r>
            <a:endParaRPr lang="en-US" altLang="ko-KR" dirty="0"/>
          </a:p>
          <a:p>
            <a:pPr lvl="3"/>
            <a:r>
              <a:rPr lang="ko-KR" altLang="en-US" dirty="0"/>
              <a:t>본 연구에서의 대상은 </a:t>
            </a:r>
            <a:r>
              <a:rPr lang="en-US" altLang="ko-KR" dirty="0"/>
              <a:t>MQTT </a:t>
            </a:r>
            <a:r>
              <a:rPr lang="ko-KR" altLang="en-US" dirty="0"/>
              <a:t>프로토콜과 </a:t>
            </a:r>
            <a:r>
              <a:rPr lang="en-US" altLang="ko-KR" dirty="0"/>
              <a:t>MQTT </a:t>
            </a:r>
            <a:r>
              <a:rPr lang="ko-KR" altLang="en-US" dirty="0"/>
              <a:t>프로토콜을 구현하는 어플리케이션임</a:t>
            </a:r>
            <a:endParaRPr lang="en-US" altLang="ko-KR" dirty="0"/>
          </a:p>
          <a:p>
            <a:pPr lvl="3"/>
            <a:endParaRPr lang="en-US" altLang="ko-KR" dirty="0"/>
          </a:p>
          <a:p>
            <a:pPr marL="914400" lvl="1" indent="-457200">
              <a:buAutoNum type="arabicParenBoth" startAt="2"/>
            </a:pPr>
            <a:r>
              <a:rPr lang="ko-KR" altLang="en-US" dirty="0"/>
              <a:t>엔트리 포인트</a:t>
            </a:r>
            <a:r>
              <a:rPr lang="en-US" altLang="ko-KR" dirty="0"/>
              <a:t>(Entry Point, EP) </a:t>
            </a:r>
            <a:r>
              <a:rPr lang="ko-KR" altLang="en-US" dirty="0"/>
              <a:t>인식</a:t>
            </a:r>
            <a:endParaRPr lang="en-US" altLang="ko-KR" dirty="0"/>
          </a:p>
          <a:p>
            <a:pPr lvl="2"/>
            <a:r>
              <a:rPr lang="ko-KR" altLang="en-US" dirty="0"/>
              <a:t>사전에 올바르게 처리되지 않은 사용자 값은 취약점으로 이어질 수 있으므로 입력 벡터를 열거</a:t>
            </a:r>
            <a:endParaRPr lang="en-US" altLang="ko-KR" dirty="0"/>
          </a:p>
          <a:p>
            <a:pPr lvl="3"/>
            <a:r>
              <a:rPr lang="ko-KR" altLang="en-US" dirty="0"/>
              <a:t>클라이언트에서 대상 시스템으로 보낼 수 있는 모든 것을 입력 벡터로 간주</a:t>
            </a:r>
            <a:endParaRPr lang="en-US" altLang="ko-KR" dirty="0"/>
          </a:p>
          <a:p>
            <a:pPr lvl="4"/>
            <a:r>
              <a:rPr lang="en-US" altLang="ko-KR" dirty="0"/>
              <a:t>e.g., </a:t>
            </a:r>
            <a:r>
              <a:rPr lang="ko-KR" altLang="en-US" dirty="0"/>
              <a:t>헤더</a:t>
            </a:r>
            <a:r>
              <a:rPr lang="en-US" altLang="ko-KR" dirty="0"/>
              <a:t>, </a:t>
            </a:r>
            <a:r>
              <a:rPr lang="ko-KR" altLang="en-US" dirty="0"/>
              <a:t>파일 이름</a:t>
            </a:r>
            <a:r>
              <a:rPr lang="en-US" altLang="ko-KR" dirty="0"/>
              <a:t>, </a:t>
            </a:r>
            <a:r>
              <a:rPr lang="ko-KR" altLang="en-US" dirty="0"/>
              <a:t>환경 변수</a:t>
            </a:r>
            <a:r>
              <a:rPr lang="en-US" altLang="ko-KR" dirty="0"/>
              <a:t> </a:t>
            </a:r>
            <a:r>
              <a:rPr lang="ko-KR" altLang="en-US" dirty="0"/>
              <a:t>및 레지스트리 키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692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배경 및 동기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Fuzzing Processes</a:t>
            </a:r>
          </a:p>
          <a:p>
            <a:pPr marL="914400" lvl="1" indent="-457200">
              <a:buAutoNum type="arabicParenBoth" startAt="3"/>
            </a:pPr>
            <a:r>
              <a:rPr lang="en-US" altLang="ko-KR" dirty="0"/>
              <a:t>Fuzzing </a:t>
            </a:r>
            <a:r>
              <a:rPr lang="ko-KR" altLang="en-US" dirty="0"/>
              <a:t>데이터 생성</a:t>
            </a:r>
            <a:endParaRPr lang="en-US" altLang="ko-KR" dirty="0"/>
          </a:p>
          <a:p>
            <a:pPr lvl="2"/>
            <a:r>
              <a:rPr lang="ko-KR" altLang="en-US" dirty="0"/>
              <a:t>입력 벡터가 인식되면 </a:t>
            </a:r>
            <a:r>
              <a:rPr lang="ko-KR" altLang="en-US" dirty="0" err="1"/>
              <a:t>퍼징을</a:t>
            </a:r>
            <a:r>
              <a:rPr lang="ko-KR" altLang="en-US" dirty="0"/>
              <a:t> 위한 적절한 데이터를 생성해야 함</a:t>
            </a:r>
            <a:endParaRPr lang="en-US" altLang="ko-KR" dirty="0"/>
          </a:p>
          <a:p>
            <a:pPr lvl="2"/>
            <a:r>
              <a:rPr lang="ko-KR" altLang="en-US" dirty="0"/>
              <a:t>많은 테스트 케이스가 생성되어야 하므로 고도의 자동화 기능 요구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914400" lvl="1" indent="-457200">
              <a:buAutoNum type="arabicParenBoth" startAt="4"/>
            </a:pPr>
            <a:r>
              <a:rPr lang="ko-KR" altLang="en-US" dirty="0"/>
              <a:t>테스트 케이스 실행</a:t>
            </a:r>
            <a:endParaRPr lang="en-US" altLang="ko-KR" dirty="0"/>
          </a:p>
          <a:p>
            <a:pPr lvl="2"/>
            <a:r>
              <a:rPr lang="ko-KR" altLang="en-US" dirty="0"/>
              <a:t>대상 시스템에 데이터 패킷 전송</a:t>
            </a:r>
            <a:endParaRPr lang="en-US" altLang="ko-KR" dirty="0"/>
          </a:p>
          <a:p>
            <a:pPr lvl="2"/>
            <a:r>
              <a:rPr lang="ko-KR" altLang="en-US" dirty="0"/>
              <a:t>자동화 기능 중요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(5)  </a:t>
            </a:r>
            <a:r>
              <a:rPr lang="ko-KR" altLang="en-US" dirty="0"/>
              <a:t>예외 모니터링</a:t>
            </a:r>
            <a:endParaRPr lang="en-US" altLang="ko-KR" dirty="0"/>
          </a:p>
          <a:p>
            <a:pPr lvl="2"/>
            <a:r>
              <a:rPr lang="en-US" altLang="ko-KR" dirty="0"/>
              <a:t>Crash</a:t>
            </a:r>
            <a:r>
              <a:rPr lang="ko-KR" altLang="en-US" dirty="0"/>
              <a:t>를 유발한 데이터 패킷을 알아내는 과정</a:t>
            </a:r>
            <a:endParaRPr lang="en-US" altLang="ko-KR" dirty="0"/>
          </a:p>
          <a:p>
            <a:pPr lvl="3"/>
            <a:r>
              <a:rPr lang="ko-KR" altLang="en-US" dirty="0" err="1"/>
              <a:t>퍼징</a:t>
            </a:r>
            <a:r>
              <a:rPr lang="ko-KR" altLang="en-US" dirty="0"/>
              <a:t> 과정에 있어 매우 중요한 부분</a:t>
            </a:r>
            <a:endParaRPr lang="en-US" altLang="ko-KR" dirty="0"/>
          </a:p>
          <a:p>
            <a:pPr lvl="2"/>
            <a:r>
              <a:rPr lang="ko-KR" altLang="en-US" dirty="0"/>
              <a:t>모니터링은 다양한 형식을 취할 수 있으며 대상 시스템과 수행되는 </a:t>
            </a:r>
            <a:r>
              <a:rPr lang="ko-KR" altLang="en-US" dirty="0" err="1"/>
              <a:t>퍼징</a:t>
            </a:r>
            <a:r>
              <a:rPr lang="ko-KR" altLang="en-US" dirty="0"/>
              <a:t> 유형과 밀접하게 연관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027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관련연구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en-US" altLang="ko-KR" dirty="0"/>
              <a:t>MQTT </a:t>
            </a:r>
            <a:r>
              <a:rPr lang="ko-KR" altLang="en-US" dirty="0"/>
              <a:t>프로토콜의 보안성</a:t>
            </a:r>
            <a:endParaRPr lang="en-US" altLang="ko-KR" dirty="0"/>
          </a:p>
          <a:p>
            <a:pPr lvl="1"/>
            <a:r>
              <a:rPr lang="ko-KR" altLang="en-US" dirty="0"/>
              <a:t>보안 연구가 매우 미비한 상태이며</a:t>
            </a:r>
            <a:r>
              <a:rPr lang="en-US" altLang="ko-KR" dirty="0"/>
              <a:t>, </a:t>
            </a:r>
            <a:r>
              <a:rPr lang="ko-KR" altLang="en-US" dirty="0"/>
              <a:t>막 시작된 초기 연구가 일부 발표됨</a:t>
            </a:r>
            <a:r>
              <a:rPr lang="en-US" altLang="ko-KR" dirty="0"/>
              <a:t> [14,15]</a:t>
            </a:r>
          </a:p>
          <a:p>
            <a:pPr lvl="2"/>
            <a:r>
              <a:rPr lang="ko-KR" altLang="en-US" dirty="0"/>
              <a:t>거의 모든 보안 문제는 프로토콜 작동 상태와 연관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(1) </a:t>
            </a:r>
            <a:r>
              <a:rPr lang="ko-KR" altLang="en-US" dirty="0"/>
              <a:t>인증 부족 </a:t>
            </a:r>
            <a:r>
              <a:rPr lang="en-US" altLang="ko-KR" dirty="0"/>
              <a:t>(Lack of Authentication)</a:t>
            </a:r>
          </a:p>
          <a:p>
            <a:pPr lvl="2"/>
            <a:r>
              <a:rPr lang="en-US" altLang="ko-KR" dirty="0"/>
              <a:t>MQTT </a:t>
            </a:r>
            <a:r>
              <a:rPr lang="ko-KR" altLang="en-US" dirty="0"/>
              <a:t>프로토콜은 기본적으로 보안 인증 메커니즘을 제공하지 않음</a:t>
            </a:r>
            <a:endParaRPr lang="en-US" altLang="ko-KR" dirty="0"/>
          </a:p>
          <a:p>
            <a:pPr lvl="3"/>
            <a:r>
              <a:rPr lang="ko-KR" altLang="en-US" dirty="0"/>
              <a:t>통신 참여자의 신원을 </a:t>
            </a:r>
            <a:r>
              <a:rPr lang="ko-KR" altLang="en-US" dirty="0" err="1"/>
              <a:t>스푸핑</a:t>
            </a:r>
            <a:r>
              <a:rPr lang="ko-KR" altLang="en-US" dirty="0"/>
              <a:t> 하거나 권한이 없는 데이터가 전송되는 등의 상황 발생 가능</a:t>
            </a:r>
            <a:endParaRPr lang="en-US" altLang="ko-KR" dirty="0"/>
          </a:p>
          <a:p>
            <a:pPr lvl="2"/>
            <a:r>
              <a:rPr lang="ko-KR" altLang="en-US" dirty="0"/>
              <a:t>프로토콜 수정을 통해 보완 가능</a:t>
            </a:r>
            <a:endParaRPr lang="en-US" altLang="ko-KR" dirty="0"/>
          </a:p>
          <a:p>
            <a:pPr lvl="3"/>
            <a:r>
              <a:rPr lang="en-US" altLang="ko-KR" dirty="0"/>
              <a:t>CONNECT </a:t>
            </a:r>
            <a:r>
              <a:rPr lang="ko-KR" altLang="en-US" dirty="0"/>
              <a:t>메시지에 사용자 이름과 암호 필드 제공</a:t>
            </a:r>
            <a:endParaRPr lang="en-US" altLang="ko-KR" dirty="0"/>
          </a:p>
          <a:p>
            <a:pPr lvl="4"/>
            <a:r>
              <a:rPr lang="ko-KR" altLang="en-US" dirty="0"/>
              <a:t>클라이언트가 </a:t>
            </a:r>
            <a:r>
              <a:rPr lang="en-US" altLang="ko-KR" dirty="0"/>
              <a:t>MQTT </a:t>
            </a:r>
            <a:r>
              <a:rPr lang="ko-KR" altLang="en-US" dirty="0"/>
              <a:t>브로커 연결 시 사용자 이름과 암호를 보내도록 하여 인증 메커니즘 제공</a:t>
            </a:r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0979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6795</TotalTime>
  <Words>1911</Words>
  <Application>Microsoft Office PowerPoint</Application>
  <PresentationFormat>화면 슬라이드 쇼(4:3)</PresentationFormat>
  <Paragraphs>332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Arial Unicode MS</vt:lpstr>
      <vt:lpstr>맑은 고딕</vt:lpstr>
      <vt:lpstr>Arial</vt:lpstr>
      <vt:lpstr>Calibri</vt:lpstr>
      <vt:lpstr>Calibri Light</vt:lpstr>
      <vt:lpstr>Office 테마</vt:lpstr>
      <vt:lpstr>RabbitMQ 취약점 분석</vt:lpstr>
      <vt:lpstr>목차</vt:lpstr>
      <vt:lpstr>1. 서론</vt:lpstr>
      <vt:lpstr>1. 서론</vt:lpstr>
      <vt:lpstr>2. 배경 및 동기</vt:lpstr>
      <vt:lpstr>2. 배경 및 동기</vt:lpstr>
      <vt:lpstr>2. 배경 및 동기</vt:lpstr>
      <vt:lpstr>2. 배경 및 동기</vt:lpstr>
      <vt:lpstr>3. 관련연구</vt:lpstr>
      <vt:lpstr>3. 관련연구</vt:lpstr>
      <vt:lpstr>3. 관련연구</vt:lpstr>
      <vt:lpstr>3. 관련연구</vt:lpstr>
      <vt:lpstr>3. 관련연구</vt:lpstr>
      <vt:lpstr>3. 관련연구</vt:lpstr>
      <vt:lpstr>4. 연구 수행 방법</vt:lpstr>
      <vt:lpstr>4. 연구 수행 방법</vt:lpstr>
      <vt:lpstr>4. 연구 수행 방법</vt:lpstr>
      <vt:lpstr>4. 연구 수행 방법</vt:lpstr>
      <vt:lpstr>4. 연구 수행 방법</vt:lpstr>
      <vt:lpstr>4. 연구 수행 방법</vt:lpstr>
      <vt:lpstr>4. 연구 수행 방법</vt:lpstr>
      <vt:lpstr>4. 연구 수행 방법</vt:lpstr>
      <vt:lpstr>5. 시스템 디자인</vt:lpstr>
      <vt:lpstr>5. 시스템 디자인</vt:lpstr>
      <vt:lpstr>5. 시스템 디자인</vt:lpstr>
      <vt:lpstr>5. 시스템 디자인</vt:lpstr>
      <vt:lpstr>5. 시스템 디자인</vt:lpstr>
      <vt:lpstr>5. 시스템 디자인</vt:lpstr>
      <vt:lpstr>6. 실험 및 결과</vt:lpstr>
      <vt:lpstr>6. 실험 및 결과</vt:lpstr>
      <vt:lpstr>6. 실험 및 결과</vt:lpstr>
      <vt:lpstr>6. 실험 및 결과</vt:lpstr>
      <vt:lpstr>7.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 상진</dc:creator>
  <cp:lastModifiedBy>서윤 최</cp:lastModifiedBy>
  <cp:revision>271</cp:revision>
  <dcterms:created xsi:type="dcterms:W3CDTF">2018-10-02T08:57:00Z</dcterms:created>
  <dcterms:modified xsi:type="dcterms:W3CDTF">2019-04-17T20:33:10Z</dcterms:modified>
</cp:coreProperties>
</file>